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Lst>
  <p:notesMasterIdLst>
    <p:notesMasterId r:id="rId49"/>
  </p:notesMasterIdLst>
  <p:handoutMasterIdLst>
    <p:handoutMasterId r:id="rId50"/>
  </p:handoutMasterIdLst>
  <p:sldIdLst>
    <p:sldId id="568" r:id="rId6"/>
    <p:sldId id="606" r:id="rId7"/>
    <p:sldId id="605" r:id="rId8"/>
    <p:sldId id="608" r:id="rId9"/>
    <p:sldId id="612" r:id="rId10"/>
    <p:sldId id="611" r:id="rId11"/>
    <p:sldId id="614" r:id="rId12"/>
    <p:sldId id="615" r:id="rId13"/>
    <p:sldId id="616" r:id="rId14"/>
    <p:sldId id="609" r:id="rId15"/>
    <p:sldId id="586" r:id="rId16"/>
    <p:sldId id="589" r:id="rId17"/>
    <p:sldId id="607" r:id="rId18"/>
    <p:sldId id="569" r:id="rId19"/>
    <p:sldId id="570" r:id="rId20"/>
    <p:sldId id="596" r:id="rId21"/>
    <p:sldId id="558" r:id="rId22"/>
    <p:sldId id="571" r:id="rId23"/>
    <p:sldId id="572" r:id="rId24"/>
    <p:sldId id="603" r:id="rId25"/>
    <p:sldId id="573" r:id="rId26"/>
    <p:sldId id="564" r:id="rId27"/>
    <p:sldId id="559" r:id="rId28"/>
    <p:sldId id="532" r:id="rId29"/>
    <p:sldId id="602" r:id="rId30"/>
    <p:sldId id="574" r:id="rId31"/>
    <p:sldId id="575" r:id="rId32"/>
    <p:sldId id="598" r:id="rId33"/>
    <p:sldId id="563" r:id="rId34"/>
    <p:sldId id="577" r:id="rId35"/>
    <p:sldId id="524" r:id="rId36"/>
    <p:sldId id="565" r:id="rId37"/>
    <p:sldId id="583" r:id="rId38"/>
    <p:sldId id="585" r:id="rId39"/>
    <p:sldId id="587" r:id="rId40"/>
    <p:sldId id="588" r:id="rId41"/>
    <p:sldId id="584" r:id="rId42"/>
    <p:sldId id="595" r:id="rId43"/>
    <p:sldId id="590" r:id="rId44"/>
    <p:sldId id="579" r:id="rId45"/>
    <p:sldId id="580" r:id="rId46"/>
    <p:sldId id="581" r:id="rId47"/>
    <p:sldId id="582" r:id="rId48"/>
  </p:sldIdLst>
  <p:sldSz cx="10058400" cy="6858000"/>
  <p:notesSz cx="7315200" cy="96012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54112E-EFEF-F6B0-8DEA-6F4E25F75D20}" name="Watkins, Kathy" initials="WK" userId="S::kwatkins_cambridgema.gov#ext#@kleinfelder.com::8797693a-9553-4828-8e15-a66e5afb918a" providerId="AD"/>
  <p188:author id="{85136339-3907-8EA0-A159-4C272F214A59}" name="C Apicella" initials="CA" userId="S::capicella_mcmahonassociates.com#ext#@kleinfelder.com::d29f3834-3279-4739-9a82-c43e4425186e" providerId="AD"/>
  <p188:author id="{D352DE56-AFA0-6BF6-45EE-E9C96D7C6B13}" name="Apicella, Christi" initials="AC" userId="S::capicella@mcmahonassociates.com::d101a0a6-69af-4753-be3d-492535548feb" providerId="AD"/>
  <p188:author id="{B483D7DC-214D-9B96-78AF-5B78DE40047D}" name="Stokes, Diane" initials="SD" userId="S::dstokes_cambridgema.gov#ext#@kleinfelder.com::2651291d-38c8-4dfb-bde0-e535321b93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edette, Erin" initials="FE" lastIdx="1" clrIdx="0">
    <p:extLst>
      <p:ext uri="{19B8F6BF-5375-455C-9EA6-DF929625EA0E}">
        <p15:presenceInfo xmlns:p15="http://schemas.microsoft.com/office/powerpoint/2012/main" userId="S-1-5-21-1749436377-938699083-1307212239-11658" providerId="AD"/>
      </p:ext>
    </p:extLst>
  </p:cmAuthor>
  <p:cmAuthor id="2" name="Christine Clancy" initials="CC" lastIdx="1" clrIdx="1">
    <p:extLst>
      <p:ext uri="{19B8F6BF-5375-455C-9EA6-DF929625EA0E}">
        <p15:presenceInfo xmlns:p15="http://schemas.microsoft.com/office/powerpoint/2012/main" userId="Christine Clancy" providerId="None"/>
      </p:ext>
    </p:extLst>
  </p:cmAuthor>
  <p:cmAuthor id="3" name="Rosie Jaswal" initials="RJ" lastIdx="6" clrIdx="2">
    <p:extLst>
      <p:ext uri="{19B8F6BF-5375-455C-9EA6-DF929625EA0E}">
        <p15:presenceInfo xmlns:p15="http://schemas.microsoft.com/office/powerpoint/2012/main" userId="S::rjaswal@tooledesign.com::2b0e65c6-bc4a-4a4c-8de9-b745bf350254" providerId="AD"/>
      </p:ext>
    </p:extLst>
  </p:cmAuthor>
  <p:cmAuthor id="4" name="Raffol, Natalie" initials="RN" lastIdx="7" clrIdx="3">
    <p:extLst>
      <p:ext uri="{19B8F6BF-5375-455C-9EA6-DF929625EA0E}">
        <p15:presenceInfo xmlns:p15="http://schemas.microsoft.com/office/powerpoint/2012/main" userId="S-1-5-21-1749436377-938699083-1307212239-21895" providerId="AD"/>
      </p:ext>
    </p:extLst>
  </p:cmAuthor>
  <p:cmAuthor id="5" name="Linard, Brendan" initials="LB" lastIdx="2" clrIdx="4">
    <p:extLst>
      <p:ext uri="{19B8F6BF-5375-455C-9EA6-DF929625EA0E}">
        <p15:presenceInfo xmlns:p15="http://schemas.microsoft.com/office/powerpoint/2012/main" userId="S::blinard@mcmahonassociates.com::b72fcd9f-6696-4b2a-b5df-63452675c283" providerId="AD"/>
      </p:ext>
    </p:extLst>
  </p:cmAuthor>
  <p:cmAuthor id="6" name="Michelle Danila" initials="MD" lastIdx="8" clrIdx="5">
    <p:extLst>
      <p:ext uri="{19B8F6BF-5375-455C-9EA6-DF929625EA0E}">
        <p15:presenceInfo xmlns:p15="http://schemas.microsoft.com/office/powerpoint/2012/main" userId="S::mdanila@tooledesign.com::5727dc3e-62d0-4ad2-8a39-ff414cfa9b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09"/>
    <a:srgbClr val="4EB6B4"/>
    <a:srgbClr val="84BB3B"/>
    <a:srgbClr val="9DCC5F"/>
    <a:srgbClr val="6EC3C1"/>
    <a:srgbClr val="FFCB32"/>
    <a:srgbClr val="0D5F8A"/>
    <a:srgbClr val="FF0000"/>
    <a:srgbClr val="C55A1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C9D549-B676-06EB-B158-1623AE2C8632}" v="59" dt="2022-03-03T22:04:30.436"/>
    <p1510:client id="{4AF1BDFC-7E6C-4EB3-B413-B97C6F98E2EB}" v="1422" dt="2022-03-04T01:10:29.643"/>
    <p1510:client id="{712BE3B3-8620-F81B-72E0-D683052098EF}" v="133" dt="2022-03-03T20:53:30.740"/>
    <p1510:client id="{9EB8F8CE-FDBA-D058-5C1D-B3B0F03CFE80}" v="51" dt="2022-03-03T13:06:24.7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16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1"/>
            <a:ext cx="3170583" cy="480388"/>
          </a:xfrm>
          <a:prstGeom prst="rect">
            <a:avLst/>
          </a:prstGeom>
        </p:spPr>
        <p:txBody>
          <a:bodyPr vert="horz" lIns="94764" tIns="47382" rIns="94764" bIns="47382" rtlCol="0"/>
          <a:lstStyle>
            <a:lvl1pPr algn="l">
              <a:defRPr sz="1200"/>
            </a:lvl1pPr>
          </a:lstStyle>
          <a:p>
            <a:endParaRPr lang="en-US"/>
          </a:p>
        </p:txBody>
      </p:sp>
      <p:sp>
        <p:nvSpPr>
          <p:cNvPr id="3" name="Date Placeholder 2"/>
          <p:cNvSpPr>
            <a:spLocks noGrp="1"/>
          </p:cNvSpPr>
          <p:nvPr>
            <p:ph type="dt" sz="quarter" idx="1"/>
          </p:nvPr>
        </p:nvSpPr>
        <p:spPr>
          <a:xfrm>
            <a:off x="4142970" y="1"/>
            <a:ext cx="3170583" cy="480388"/>
          </a:xfrm>
          <a:prstGeom prst="rect">
            <a:avLst/>
          </a:prstGeom>
        </p:spPr>
        <p:txBody>
          <a:bodyPr vert="horz" lIns="94764" tIns="47382" rIns="94764" bIns="47382" rtlCol="0"/>
          <a:lstStyle>
            <a:lvl1pPr algn="r">
              <a:defRPr sz="1200"/>
            </a:lvl1pPr>
          </a:lstStyle>
          <a:p>
            <a:fld id="{9A6C4E4A-0CCE-455E-A9E0-926AA464B393}" type="datetime1">
              <a:rPr lang="en-US" smtClean="0"/>
              <a:pPr/>
              <a:t>3/4/2022</a:t>
            </a:fld>
            <a:endParaRPr lang="en-US"/>
          </a:p>
        </p:txBody>
      </p:sp>
      <p:sp>
        <p:nvSpPr>
          <p:cNvPr id="5" name="Slide Number Placeholder 4"/>
          <p:cNvSpPr>
            <a:spLocks noGrp="1"/>
          </p:cNvSpPr>
          <p:nvPr>
            <p:ph type="sldNum" sz="quarter" idx="3"/>
          </p:nvPr>
        </p:nvSpPr>
        <p:spPr>
          <a:xfrm>
            <a:off x="4142970" y="9119174"/>
            <a:ext cx="3170583" cy="480388"/>
          </a:xfrm>
          <a:prstGeom prst="rect">
            <a:avLst/>
          </a:prstGeom>
        </p:spPr>
        <p:txBody>
          <a:bodyPr vert="horz" lIns="94764" tIns="47382" rIns="94764" bIns="47382" rtlCol="0" anchor="b"/>
          <a:lstStyle>
            <a:lvl1pPr algn="r">
              <a:defRPr sz="1200"/>
            </a:lvl1pPr>
          </a:lstStyle>
          <a:p>
            <a:fld id="{50C160AB-D285-4572-87A6-13B711748432}" type="slidenum">
              <a:rPr lang="en-US" smtClean="0"/>
              <a:pPr/>
              <a:t>‹#›</a:t>
            </a:fld>
            <a:endParaRPr lang="en-US"/>
          </a:p>
        </p:txBody>
      </p:sp>
      <p:sp>
        <p:nvSpPr>
          <p:cNvPr id="6" name="Footer Placeholder 4">
            <a:extLst>
              <a:ext uri="{FF2B5EF4-FFF2-40B4-BE49-F238E27FC236}">
                <a16:creationId xmlns:a16="http://schemas.microsoft.com/office/drawing/2014/main" id="{F38FAD30-2E28-49CB-8B72-940BB63AB61D}"/>
              </a:ext>
            </a:extLst>
          </p:cNvPr>
          <p:cNvSpPr>
            <a:spLocks noGrp="1"/>
          </p:cNvSpPr>
          <p:nvPr>
            <p:ph type="ftr" sz="quarter" idx="2"/>
          </p:nvPr>
        </p:nvSpPr>
        <p:spPr>
          <a:xfrm>
            <a:off x="9" y="9134258"/>
            <a:ext cx="3652628" cy="480060"/>
          </a:xfrm>
          <a:prstGeom prst="rect">
            <a:avLst/>
          </a:prstGeom>
        </p:spPr>
        <p:txBody>
          <a:bodyPr lIns="94837" tIns="47418" rIns="94837" bIns="47418"/>
          <a:lstStyle/>
          <a:p>
            <a:r>
              <a:rPr lang="en-US" sz="1200"/>
              <a:t>Inman Square Intersection Improvements Project, Stakeholder Group July 19, 2017</a:t>
            </a:r>
          </a:p>
        </p:txBody>
      </p:sp>
    </p:spTree>
    <p:extLst>
      <p:ext uri="{BB962C8B-B14F-4D97-AF65-F5344CB8AC3E}">
        <p14:creationId xmlns:p14="http://schemas.microsoft.com/office/powerpoint/2010/main" val="2064582346"/>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3"/>
            <a:ext cx="3169919" cy="480060"/>
          </a:xfrm>
          <a:prstGeom prst="rect">
            <a:avLst/>
          </a:prstGeom>
        </p:spPr>
        <p:txBody>
          <a:bodyPr vert="horz" lIns="94764" tIns="47382" rIns="94764" bIns="47382" rtlCol="0"/>
          <a:lstStyle>
            <a:lvl1pPr algn="l">
              <a:defRPr sz="1200"/>
            </a:lvl1pPr>
          </a:lstStyle>
          <a:p>
            <a:endParaRPr lang="en-US"/>
          </a:p>
        </p:txBody>
      </p:sp>
      <p:sp>
        <p:nvSpPr>
          <p:cNvPr id="3" name="Date Placeholder 2"/>
          <p:cNvSpPr>
            <a:spLocks noGrp="1"/>
          </p:cNvSpPr>
          <p:nvPr>
            <p:ph type="dt" idx="1"/>
          </p:nvPr>
        </p:nvSpPr>
        <p:spPr>
          <a:xfrm>
            <a:off x="4143592" y="3"/>
            <a:ext cx="3169919" cy="480060"/>
          </a:xfrm>
          <a:prstGeom prst="rect">
            <a:avLst/>
          </a:prstGeom>
        </p:spPr>
        <p:txBody>
          <a:bodyPr vert="horz" lIns="94764" tIns="47382" rIns="94764" bIns="47382" rtlCol="0"/>
          <a:lstStyle>
            <a:lvl1pPr algn="r">
              <a:defRPr sz="1200"/>
            </a:lvl1pPr>
          </a:lstStyle>
          <a:p>
            <a:fld id="{33E67CC7-CE55-480C-BBA4-7D7791DF7E64}" type="datetime1">
              <a:rPr lang="en-US" smtClean="0"/>
              <a:pPr/>
              <a:t>3/4/2022</a:t>
            </a:fld>
            <a:endParaRPr lang="en-US"/>
          </a:p>
        </p:txBody>
      </p:sp>
      <p:sp>
        <p:nvSpPr>
          <p:cNvPr id="4" name="Slide Image Placeholder 3"/>
          <p:cNvSpPr>
            <a:spLocks noGrp="1" noRot="1" noChangeAspect="1"/>
          </p:cNvSpPr>
          <p:nvPr>
            <p:ph type="sldImg" idx="2"/>
          </p:nvPr>
        </p:nvSpPr>
        <p:spPr>
          <a:xfrm>
            <a:off x="1019175" y="720725"/>
            <a:ext cx="5276850" cy="3598863"/>
          </a:xfrm>
          <a:prstGeom prst="rect">
            <a:avLst/>
          </a:prstGeom>
          <a:noFill/>
          <a:ln w="12700">
            <a:solidFill>
              <a:prstClr val="black"/>
            </a:solidFill>
          </a:ln>
        </p:spPr>
        <p:txBody>
          <a:bodyPr vert="horz" lIns="94764" tIns="47382" rIns="94764" bIns="47382"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4764" tIns="47382" rIns="94764" bIns="473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9119474"/>
            <a:ext cx="3169919" cy="480060"/>
          </a:xfrm>
          <a:prstGeom prst="rect">
            <a:avLst/>
          </a:prstGeom>
        </p:spPr>
        <p:txBody>
          <a:bodyPr vert="horz" lIns="94764" tIns="47382" rIns="94764" bIns="47382" rtlCol="0" anchor="b"/>
          <a:lstStyle>
            <a:lvl1pPr algn="l">
              <a:defRPr sz="1200"/>
            </a:lvl1pPr>
          </a:lstStyle>
          <a:p>
            <a:r>
              <a:rPr lang="en-US"/>
              <a:t>Inman Square Intersection Improvements Project, Meeting 1 </a:t>
            </a:r>
          </a:p>
        </p:txBody>
      </p:sp>
      <p:sp>
        <p:nvSpPr>
          <p:cNvPr id="7" name="Slide Number Placeholder 6"/>
          <p:cNvSpPr>
            <a:spLocks noGrp="1"/>
          </p:cNvSpPr>
          <p:nvPr>
            <p:ph type="sldNum" sz="quarter" idx="5"/>
          </p:nvPr>
        </p:nvSpPr>
        <p:spPr>
          <a:xfrm>
            <a:off x="4143592" y="9119474"/>
            <a:ext cx="3169919" cy="480060"/>
          </a:xfrm>
          <a:prstGeom prst="rect">
            <a:avLst/>
          </a:prstGeom>
        </p:spPr>
        <p:txBody>
          <a:bodyPr vert="horz" lIns="94764" tIns="47382" rIns="94764" bIns="47382" rtlCol="0" anchor="b"/>
          <a:lstStyle>
            <a:lvl1pPr algn="r">
              <a:defRPr sz="1200"/>
            </a:lvl1pPr>
          </a:lstStyle>
          <a:p>
            <a:fld id="{DA30FDF6-9AFE-4496-A0BE-F88D55C147BC}" type="slidenum">
              <a:rPr lang="en-US" smtClean="0"/>
              <a:pPr/>
              <a:t>‹#›</a:t>
            </a:fld>
            <a:endParaRPr lang="en-US"/>
          </a:p>
        </p:txBody>
      </p:sp>
    </p:spTree>
    <p:extLst>
      <p:ext uri="{BB962C8B-B14F-4D97-AF65-F5344CB8AC3E}">
        <p14:creationId xmlns:p14="http://schemas.microsoft.com/office/powerpoint/2010/main" val="2660215354"/>
      </p:ext>
    </p:extLst>
  </p:cSld>
  <p:clrMap bg1="lt1" tx1="dk1" bg2="lt2" tx2="dk2" accent1="accent1" accent2="accent2" accent3="accent3" accent4="accent4" accent5="accent5" accent6="accent6" hlink="hlink" folHlink="folHlink"/>
  <p:hf hdr="0"/>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3E67CC7-CE55-480C-BBA4-7D7791DF7E64}"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5" y="9119474"/>
            <a:ext cx="3652628" cy="480060"/>
          </a:xfrm>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Inman Square Intersection Improvements Project, Stakeholder Group July 19, 2017</a:t>
            </a:r>
          </a:p>
        </p:txBody>
      </p:sp>
      <p:sp>
        <p:nvSpPr>
          <p:cNvPr id="6" name="Slide Number Placeholder 5"/>
          <p:cNvSpPr>
            <a:spLocks noGrp="1"/>
          </p:cNvSpPr>
          <p:nvPr>
            <p:ph type="sldNum" sz="quarter" idx="12"/>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DA30FDF6-9AFE-4496-A0BE-F88D55C147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032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10</a:t>
            </a:fld>
            <a:endParaRPr lang="en-US"/>
          </a:p>
        </p:txBody>
      </p:sp>
    </p:spTree>
    <p:extLst>
      <p:ext uri="{BB962C8B-B14F-4D97-AF65-F5344CB8AC3E}">
        <p14:creationId xmlns:p14="http://schemas.microsoft.com/office/powerpoint/2010/main" val="201576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11</a:t>
            </a:fld>
            <a:endParaRPr lang="en-US"/>
          </a:p>
        </p:txBody>
      </p:sp>
    </p:spTree>
    <p:extLst>
      <p:ext uri="{BB962C8B-B14F-4D97-AF65-F5344CB8AC3E}">
        <p14:creationId xmlns:p14="http://schemas.microsoft.com/office/powerpoint/2010/main" val="156333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12</a:t>
            </a:fld>
            <a:endParaRPr lang="en-US"/>
          </a:p>
        </p:txBody>
      </p:sp>
    </p:spTree>
    <p:extLst>
      <p:ext uri="{BB962C8B-B14F-4D97-AF65-F5344CB8AC3E}">
        <p14:creationId xmlns:p14="http://schemas.microsoft.com/office/powerpoint/2010/main" val="1334370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3E67CC7-CE55-480C-BBA4-7D7791DF7E64}"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3/4/2022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5" y="9119474"/>
            <a:ext cx="3652628" cy="480060"/>
          </a:xfrm>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Inman Square Intersection Improvements Project, Stakeholder Group July 19, 2017</a:t>
            </a:r>
          </a:p>
        </p:txBody>
      </p:sp>
      <p:sp>
        <p:nvSpPr>
          <p:cNvPr id="6" name="Slide Number Placeholder 5"/>
          <p:cNvSpPr>
            <a:spLocks noGrp="1"/>
          </p:cNvSpPr>
          <p:nvPr>
            <p:ph type="sldNum" sz="quarter" idx="12"/>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DA30FDF6-9AFE-4496-A0BE-F88D55C147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661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14</a:t>
            </a:fld>
            <a:endParaRPr lang="en-US"/>
          </a:p>
        </p:txBody>
      </p:sp>
    </p:spTree>
    <p:extLst>
      <p:ext uri="{BB962C8B-B14F-4D97-AF65-F5344CB8AC3E}">
        <p14:creationId xmlns:p14="http://schemas.microsoft.com/office/powerpoint/2010/main" val="3354841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15</a:t>
            </a:fld>
            <a:endParaRPr lang="en-US"/>
          </a:p>
        </p:txBody>
      </p:sp>
    </p:spTree>
    <p:extLst>
      <p:ext uri="{BB962C8B-B14F-4D97-AF65-F5344CB8AC3E}">
        <p14:creationId xmlns:p14="http://schemas.microsoft.com/office/powerpoint/2010/main" val="4192548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16</a:t>
            </a:fld>
            <a:endParaRPr lang="en-US"/>
          </a:p>
        </p:txBody>
      </p:sp>
    </p:spTree>
    <p:extLst>
      <p:ext uri="{BB962C8B-B14F-4D97-AF65-F5344CB8AC3E}">
        <p14:creationId xmlns:p14="http://schemas.microsoft.com/office/powerpoint/2010/main" val="624422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17</a:t>
            </a:fld>
            <a:endParaRPr lang="en-US"/>
          </a:p>
        </p:txBody>
      </p:sp>
    </p:spTree>
    <p:extLst>
      <p:ext uri="{BB962C8B-B14F-4D97-AF65-F5344CB8AC3E}">
        <p14:creationId xmlns:p14="http://schemas.microsoft.com/office/powerpoint/2010/main" val="2489267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color of installed segments to green</a:t>
            </a:r>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18</a:t>
            </a:fld>
            <a:endParaRPr lang="en-US"/>
          </a:p>
        </p:txBody>
      </p:sp>
    </p:spTree>
    <p:extLst>
      <p:ext uri="{BB962C8B-B14F-4D97-AF65-F5344CB8AC3E}">
        <p14:creationId xmlns:p14="http://schemas.microsoft.com/office/powerpoint/2010/main" val="3460102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unclear timelines in script</a:t>
            </a:r>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19</a:t>
            </a:fld>
            <a:endParaRPr lang="en-US"/>
          </a:p>
        </p:txBody>
      </p:sp>
    </p:spTree>
    <p:extLst>
      <p:ext uri="{BB962C8B-B14F-4D97-AF65-F5344CB8AC3E}">
        <p14:creationId xmlns:p14="http://schemas.microsoft.com/office/powerpoint/2010/main" val="406774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2</a:t>
            </a:fld>
            <a:endParaRPr lang="en-US"/>
          </a:p>
        </p:txBody>
      </p:sp>
    </p:spTree>
    <p:extLst>
      <p:ext uri="{BB962C8B-B14F-4D97-AF65-F5344CB8AC3E}">
        <p14:creationId xmlns:p14="http://schemas.microsoft.com/office/powerpoint/2010/main" val="3208837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unclear timelines in script</a:t>
            </a:r>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20</a:t>
            </a:fld>
            <a:endParaRPr lang="en-US"/>
          </a:p>
        </p:txBody>
      </p:sp>
    </p:spTree>
    <p:extLst>
      <p:ext uri="{BB962C8B-B14F-4D97-AF65-F5344CB8AC3E}">
        <p14:creationId xmlns:p14="http://schemas.microsoft.com/office/powerpoint/2010/main" val="88088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21</a:t>
            </a:fld>
            <a:endParaRPr lang="en-US"/>
          </a:p>
        </p:txBody>
      </p:sp>
    </p:spTree>
    <p:extLst>
      <p:ext uri="{BB962C8B-B14F-4D97-AF65-F5344CB8AC3E}">
        <p14:creationId xmlns:p14="http://schemas.microsoft.com/office/powerpoint/2010/main" val="726578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22</a:t>
            </a:fld>
            <a:endParaRPr lang="en-US"/>
          </a:p>
        </p:txBody>
      </p:sp>
    </p:spTree>
    <p:extLst>
      <p:ext uri="{BB962C8B-B14F-4D97-AF65-F5344CB8AC3E}">
        <p14:creationId xmlns:p14="http://schemas.microsoft.com/office/powerpoint/2010/main" val="3116932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Saturday, November 13</a:t>
            </a:r>
            <a:r>
              <a:rPr lang="en-US" baseline="30000"/>
              <a:t>th</a:t>
            </a:r>
            <a:r>
              <a:rPr lang="en-US"/>
              <a:t> </a:t>
            </a:r>
          </a:p>
          <a:p>
            <a:pPr lvl="2"/>
            <a:r>
              <a:rPr lang="en-US"/>
              <a:t>St. John’s Church</a:t>
            </a:r>
          </a:p>
          <a:p>
            <a:pPr lvl="2"/>
            <a:r>
              <a:rPr lang="en-US"/>
              <a:t>Cambridge Common</a:t>
            </a:r>
          </a:p>
          <a:p>
            <a:pPr lvl="1"/>
            <a:r>
              <a:rPr lang="en-US"/>
              <a:t>Monday, November 15</a:t>
            </a:r>
            <a:r>
              <a:rPr lang="en-US" baseline="30000"/>
              <a:t>th</a:t>
            </a:r>
            <a:r>
              <a:rPr lang="en-US"/>
              <a:t> </a:t>
            </a:r>
          </a:p>
          <a:p>
            <a:pPr lvl="2"/>
            <a:r>
              <a:rPr lang="en-US"/>
              <a:t>St. John’s Church</a:t>
            </a:r>
          </a:p>
          <a:p>
            <a:pPr lvl="1"/>
            <a:r>
              <a:rPr lang="en-US"/>
              <a:t>Tuesday, November 16</a:t>
            </a:r>
            <a:r>
              <a:rPr lang="en-US" baseline="30000"/>
              <a:t>th</a:t>
            </a:r>
            <a:r>
              <a:rPr lang="en-US"/>
              <a:t> </a:t>
            </a:r>
          </a:p>
          <a:p>
            <a:pPr lvl="2"/>
            <a:r>
              <a:rPr lang="en-US"/>
              <a:t>Cambridge Common</a:t>
            </a:r>
          </a:p>
          <a:p>
            <a:endParaRPr lang="en-US"/>
          </a:p>
          <a:p>
            <a:r>
              <a:rPr lang="en-US"/>
              <a:t>1,400+ comments =number of dots on boards and number of comments/dots on maps</a:t>
            </a:r>
          </a:p>
          <a:p>
            <a:r>
              <a:rPr lang="en-US"/>
              <a:t>Exact # of survey responses through 11/30 is 233</a:t>
            </a:r>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23</a:t>
            </a:fld>
            <a:endParaRPr lang="en-US"/>
          </a:p>
        </p:txBody>
      </p:sp>
    </p:spTree>
    <p:extLst>
      <p:ext uri="{BB962C8B-B14F-4D97-AF65-F5344CB8AC3E}">
        <p14:creationId xmlns:p14="http://schemas.microsoft.com/office/powerpoint/2010/main" val="3354841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24</a:t>
            </a:fld>
            <a:endParaRPr lang="en-US"/>
          </a:p>
        </p:txBody>
      </p:sp>
    </p:spTree>
    <p:extLst>
      <p:ext uri="{BB962C8B-B14F-4D97-AF65-F5344CB8AC3E}">
        <p14:creationId xmlns:p14="http://schemas.microsoft.com/office/powerpoint/2010/main" val="4192548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534AA862-EE34-4B12-8E9E-F0E9B42BA8FE}" type="datetime1">
              <a:rPr lang="en-US" smtClean="0"/>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25</a:t>
            </a:fld>
            <a:endParaRPr lang="en-US"/>
          </a:p>
        </p:txBody>
      </p:sp>
    </p:spTree>
    <p:extLst>
      <p:ext uri="{BB962C8B-B14F-4D97-AF65-F5344CB8AC3E}">
        <p14:creationId xmlns:p14="http://schemas.microsoft.com/office/powerpoint/2010/main" val="417314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28</a:t>
            </a:fld>
            <a:endParaRPr lang="en-US"/>
          </a:p>
        </p:txBody>
      </p:sp>
    </p:spTree>
    <p:extLst>
      <p:ext uri="{BB962C8B-B14F-4D97-AF65-F5344CB8AC3E}">
        <p14:creationId xmlns:p14="http://schemas.microsoft.com/office/powerpoint/2010/main" val="1870808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29</a:t>
            </a:fld>
            <a:endParaRPr lang="en-US"/>
          </a:p>
        </p:txBody>
      </p:sp>
    </p:spTree>
    <p:extLst>
      <p:ext uri="{BB962C8B-B14F-4D97-AF65-F5344CB8AC3E}">
        <p14:creationId xmlns:p14="http://schemas.microsoft.com/office/powerpoint/2010/main" val="3887036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buffer and add space to boarding island</a:t>
            </a:r>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31</a:t>
            </a:fld>
            <a:endParaRPr lang="en-US"/>
          </a:p>
        </p:txBody>
      </p:sp>
    </p:spTree>
    <p:extLst>
      <p:ext uri="{BB962C8B-B14F-4D97-AF65-F5344CB8AC3E}">
        <p14:creationId xmlns:p14="http://schemas.microsoft.com/office/powerpoint/2010/main" val="3792171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32</a:t>
            </a:fld>
            <a:endParaRPr lang="en-US"/>
          </a:p>
        </p:txBody>
      </p:sp>
    </p:spTree>
    <p:extLst>
      <p:ext uri="{BB962C8B-B14F-4D97-AF65-F5344CB8AC3E}">
        <p14:creationId xmlns:p14="http://schemas.microsoft.com/office/powerpoint/2010/main" val="172062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3</a:t>
            </a:fld>
            <a:endParaRPr lang="en-US"/>
          </a:p>
        </p:txBody>
      </p:sp>
    </p:spTree>
    <p:extLst>
      <p:ext uri="{BB962C8B-B14F-4D97-AF65-F5344CB8AC3E}">
        <p14:creationId xmlns:p14="http://schemas.microsoft.com/office/powerpoint/2010/main" val="1721079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 build and partial build bike lanes will have similar separation </a:t>
            </a:r>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34</a:t>
            </a:fld>
            <a:endParaRPr lang="en-US"/>
          </a:p>
        </p:txBody>
      </p:sp>
    </p:spTree>
    <p:extLst>
      <p:ext uri="{BB962C8B-B14F-4D97-AF65-F5344CB8AC3E}">
        <p14:creationId xmlns:p14="http://schemas.microsoft.com/office/powerpoint/2010/main" val="3812143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Accessibility?</a:t>
            </a:r>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35</a:t>
            </a:fld>
            <a:endParaRPr lang="en-US"/>
          </a:p>
        </p:txBody>
      </p:sp>
    </p:spTree>
    <p:extLst>
      <p:ext uri="{BB962C8B-B14F-4D97-AF65-F5344CB8AC3E}">
        <p14:creationId xmlns:p14="http://schemas.microsoft.com/office/powerpoint/2010/main" val="3177893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Timeline to be developed for consideration by Council</a:t>
            </a:r>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41</a:t>
            </a:fld>
            <a:endParaRPr lang="en-US"/>
          </a:p>
        </p:txBody>
      </p:sp>
    </p:spTree>
    <p:extLst>
      <p:ext uri="{BB962C8B-B14F-4D97-AF65-F5344CB8AC3E}">
        <p14:creationId xmlns:p14="http://schemas.microsoft.com/office/powerpoint/2010/main" val="1752909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4</a:t>
            </a:fld>
            <a:endParaRPr lang="en-US"/>
          </a:p>
        </p:txBody>
      </p:sp>
    </p:spTree>
    <p:extLst>
      <p:ext uri="{BB962C8B-B14F-4D97-AF65-F5344CB8AC3E}">
        <p14:creationId xmlns:p14="http://schemas.microsoft.com/office/powerpoint/2010/main" val="176132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5</a:t>
            </a:fld>
            <a:endParaRPr lang="en-US"/>
          </a:p>
        </p:txBody>
      </p:sp>
    </p:spTree>
    <p:extLst>
      <p:ext uri="{BB962C8B-B14F-4D97-AF65-F5344CB8AC3E}">
        <p14:creationId xmlns:p14="http://schemas.microsoft.com/office/powerpoint/2010/main" val="541682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6</a:t>
            </a:fld>
            <a:endParaRPr lang="en-US"/>
          </a:p>
        </p:txBody>
      </p:sp>
    </p:spTree>
    <p:extLst>
      <p:ext uri="{BB962C8B-B14F-4D97-AF65-F5344CB8AC3E}">
        <p14:creationId xmlns:p14="http://schemas.microsoft.com/office/powerpoint/2010/main" val="717317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7</a:t>
            </a:fld>
            <a:endParaRPr lang="en-US"/>
          </a:p>
        </p:txBody>
      </p:sp>
    </p:spTree>
    <p:extLst>
      <p:ext uri="{BB962C8B-B14F-4D97-AF65-F5344CB8AC3E}">
        <p14:creationId xmlns:p14="http://schemas.microsoft.com/office/powerpoint/2010/main" val="2875739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8</a:t>
            </a:fld>
            <a:endParaRPr lang="en-US"/>
          </a:p>
        </p:txBody>
      </p:sp>
    </p:spTree>
    <p:extLst>
      <p:ext uri="{BB962C8B-B14F-4D97-AF65-F5344CB8AC3E}">
        <p14:creationId xmlns:p14="http://schemas.microsoft.com/office/powerpoint/2010/main" val="2665164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33E67CC7-CE55-480C-BBA4-7D7791DF7E64}" type="datetime1">
              <a:rPr lang="en-US" smtClean="0"/>
              <a:pPr/>
              <a:t>3/4/2022</a:t>
            </a:fld>
            <a:endParaRPr lang="en-US"/>
          </a:p>
        </p:txBody>
      </p:sp>
      <p:sp>
        <p:nvSpPr>
          <p:cNvPr id="5" name="Footer Placeholder 4"/>
          <p:cNvSpPr>
            <a:spLocks noGrp="1"/>
          </p:cNvSpPr>
          <p:nvPr>
            <p:ph type="ftr" sz="quarter" idx="4"/>
          </p:nvPr>
        </p:nvSpPr>
        <p:spPr/>
        <p:txBody>
          <a:bodyPr/>
          <a:lstStyle/>
          <a:p>
            <a:r>
              <a:rPr lang="en-US"/>
              <a:t>Inman Square Intersection Improvements Project, Meeting 1 </a:t>
            </a:r>
          </a:p>
        </p:txBody>
      </p:sp>
      <p:sp>
        <p:nvSpPr>
          <p:cNvPr id="6" name="Slide Number Placeholder 5"/>
          <p:cNvSpPr>
            <a:spLocks noGrp="1"/>
          </p:cNvSpPr>
          <p:nvPr>
            <p:ph type="sldNum" sz="quarter" idx="5"/>
          </p:nvPr>
        </p:nvSpPr>
        <p:spPr/>
        <p:txBody>
          <a:bodyPr/>
          <a:lstStyle/>
          <a:p>
            <a:fld id="{DA30FDF6-9AFE-4496-A0BE-F88D55C147BC}" type="slidenum">
              <a:rPr lang="en-US" smtClean="0"/>
              <a:pPr/>
              <a:t>9</a:t>
            </a:fld>
            <a:endParaRPr lang="en-US"/>
          </a:p>
        </p:txBody>
      </p:sp>
    </p:spTree>
    <p:extLst>
      <p:ext uri="{BB962C8B-B14F-4D97-AF65-F5344CB8AC3E}">
        <p14:creationId xmlns:p14="http://schemas.microsoft.com/office/powerpoint/2010/main" val="2638580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F6BD731A-7262-475A-B727-765DEE2C5C74}"/>
              </a:ext>
            </a:extLst>
          </p:cNvPr>
          <p:cNvCxnSpPr>
            <a:cxnSpLocks/>
          </p:cNvCxnSpPr>
          <p:nvPr userDrawn="1"/>
        </p:nvCxnSpPr>
        <p:spPr>
          <a:xfrm>
            <a:off x="266032" y="-15570"/>
            <a:ext cx="0" cy="6930346"/>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39BE00-E478-41CE-A21F-97FDE1FD08B5}"/>
              </a:ext>
            </a:extLst>
          </p:cNvPr>
          <p:cNvCxnSpPr>
            <a:cxnSpLocks/>
          </p:cNvCxnSpPr>
          <p:nvPr userDrawn="1"/>
        </p:nvCxnSpPr>
        <p:spPr>
          <a:xfrm>
            <a:off x="371893" y="-15570"/>
            <a:ext cx="0" cy="6930346"/>
          </a:xfrm>
          <a:prstGeom prst="line">
            <a:avLst/>
          </a:prstGeom>
          <a:ln w="114300">
            <a:solidFill>
              <a:srgbClr val="0D5F8A"/>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8AACB18-6E86-4D05-BEC0-4701204542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622" y="5707635"/>
            <a:ext cx="1020475" cy="1025051"/>
          </a:xfrm>
          <a:prstGeom prst="rect">
            <a:avLst/>
          </a:prstGeom>
        </p:spPr>
      </p:pic>
      <p:sp>
        <p:nvSpPr>
          <p:cNvPr id="23" name="Title 1">
            <a:extLst>
              <a:ext uri="{FF2B5EF4-FFF2-40B4-BE49-F238E27FC236}">
                <a16:creationId xmlns:a16="http://schemas.microsoft.com/office/drawing/2014/main" id="{19B244EA-6D5A-42BA-9813-0D4899420E21}"/>
              </a:ext>
            </a:extLst>
          </p:cNvPr>
          <p:cNvSpPr>
            <a:spLocks noGrp="1"/>
          </p:cNvSpPr>
          <p:nvPr>
            <p:ph type="title"/>
          </p:nvPr>
        </p:nvSpPr>
        <p:spPr>
          <a:xfrm>
            <a:off x="692150" y="229953"/>
            <a:ext cx="8674100" cy="756009"/>
          </a:xfrm>
        </p:spPr>
        <p:txBody>
          <a:bodyPr/>
          <a:lstStyle>
            <a:lvl1pPr>
              <a:defRPr>
                <a:solidFill>
                  <a:srgbClr val="0D5F8A"/>
                </a:solidFill>
                <a:latin typeface="Avenir Next LT Pro" panose="020B0504020202020204" pitchFamily="34" charset="0"/>
              </a:defRPr>
            </a:lvl1pPr>
          </a:lstStyle>
          <a:p>
            <a:r>
              <a:rPr lang="en-US"/>
              <a:t>Click to edit Master title style</a:t>
            </a:r>
          </a:p>
        </p:txBody>
      </p:sp>
      <p:sp>
        <p:nvSpPr>
          <p:cNvPr id="24" name="Content Placeholder 2">
            <a:extLst>
              <a:ext uri="{FF2B5EF4-FFF2-40B4-BE49-F238E27FC236}">
                <a16:creationId xmlns:a16="http://schemas.microsoft.com/office/drawing/2014/main" id="{4C928D28-227E-4469-AD27-4CBB619A2EED}"/>
              </a:ext>
            </a:extLst>
          </p:cNvPr>
          <p:cNvSpPr>
            <a:spLocks noGrp="1"/>
          </p:cNvSpPr>
          <p:nvPr>
            <p:ph idx="1" hasCustomPrompt="1"/>
          </p:nvPr>
        </p:nvSpPr>
        <p:spPr>
          <a:xfrm>
            <a:off x="692150" y="1152939"/>
            <a:ext cx="8674100" cy="5024024"/>
          </a:xfrm>
        </p:spPr>
        <p:txBody>
          <a:bodyPr/>
          <a:lstStyle>
            <a:lvl1pPr>
              <a:defRPr>
                <a:solidFill>
                  <a:srgbClr val="0D5F8A"/>
                </a:solidFill>
                <a:latin typeface="Avenir Next LT Pro" panose="020B0504020202020204" pitchFamily="34" charset="0"/>
              </a:defRPr>
            </a:lvl1pPr>
            <a:lvl2pPr>
              <a:defRPr>
                <a:solidFill>
                  <a:srgbClr val="0D5F8A"/>
                </a:solidFill>
                <a:latin typeface="Avenir Next LT Pro" panose="020B0504020202020204" pitchFamily="34" charset="0"/>
              </a:defRPr>
            </a:lvl2pPr>
            <a:lvl3pPr>
              <a:defRPr>
                <a:solidFill>
                  <a:srgbClr val="0D5F8A"/>
                </a:solidFill>
                <a:latin typeface="Avenir Next LT Pro" panose="020B0504020202020204" pitchFamily="34" charset="0"/>
              </a:defRPr>
            </a:lvl3pPr>
            <a:lvl4pPr>
              <a:defRPr>
                <a:solidFill>
                  <a:srgbClr val="0D5F8A"/>
                </a:solidFill>
                <a:latin typeface="Avenir Next LT Pro" panose="020B0504020202020204" pitchFamily="34" charset="0"/>
              </a:defRPr>
            </a:lvl4pPr>
            <a:lvl5pPr>
              <a:defRPr>
                <a:solidFill>
                  <a:srgbClr val="0D5F8A"/>
                </a:solidFill>
                <a:latin typeface="Avenir Next LT Pro" panose="020B0504020202020204" pitchFamily="34" charset="0"/>
              </a:defRPr>
            </a:lvl5pPr>
          </a:lstStyle>
          <a:p>
            <a:pPr lvl="0"/>
            <a:r>
              <a:rPr lang="en-US"/>
              <a:t>This slide is for a bulleted list; a more text-heavy slide</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1BCD8411-199D-47E8-9E94-A4C99110D160}"/>
              </a:ext>
            </a:extLst>
          </p:cNvPr>
          <p:cNvCxnSpPr>
            <a:cxnSpLocks/>
          </p:cNvCxnSpPr>
          <p:nvPr userDrawn="1"/>
        </p:nvCxnSpPr>
        <p:spPr>
          <a:xfrm>
            <a:off x="158464" y="-17929"/>
            <a:ext cx="0" cy="6932705"/>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F3A035-271B-4E15-BB3B-AFF05DCCBC47}"/>
              </a:ext>
            </a:extLst>
          </p:cNvPr>
          <p:cNvCxnSpPr>
            <a:cxnSpLocks/>
          </p:cNvCxnSpPr>
          <p:nvPr userDrawn="1"/>
        </p:nvCxnSpPr>
        <p:spPr>
          <a:xfrm>
            <a:off x="47830" y="-17929"/>
            <a:ext cx="0" cy="6932705"/>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B39F74A4-6DCE-4A2C-8733-82D3462C1F68}"/>
              </a:ext>
            </a:extLst>
          </p:cNvPr>
          <p:cNvSpPr>
            <a:spLocks noGrp="1"/>
          </p:cNvSpPr>
          <p:nvPr>
            <p:ph type="sldNum" sz="quarter" idx="4"/>
          </p:nvPr>
        </p:nvSpPr>
        <p:spPr>
          <a:xfrm>
            <a:off x="7104065" y="6356351"/>
            <a:ext cx="2262187"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r>
              <a:rPr lang="en-US"/>
              <a:t>Mass4 &amp; Eliot St Project</a:t>
            </a:r>
          </a:p>
        </p:txBody>
      </p:sp>
    </p:spTree>
    <p:extLst>
      <p:ext uri="{BB962C8B-B14F-4D97-AF65-F5344CB8AC3E}">
        <p14:creationId xmlns:p14="http://schemas.microsoft.com/office/powerpoint/2010/main" val="1661601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3" name="Footer Placeholder 2"/>
          <p:cNvSpPr>
            <a:spLocks noGrp="1"/>
          </p:cNvSpPr>
          <p:nvPr>
            <p:ph type="ftr" sz="quarter" idx="11"/>
          </p:nvPr>
        </p:nvSpPr>
        <p:spPr>
          <a:xfrm>
            <a:off x="3332165" y="6356351"/>
            <a:ext cx="3394075"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4132511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457200"/>
            <a:ext cx="324485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76726" y="987426"/>
            <a:ext cx="50911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150" y="2057400"/>
            <a:ext cx="32448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6" name="Footer Placeholder 5"/>
          <p:cNvSpPr>
            <a:spLocks noGrp="1"/>
          </p:cNvSpPr>
          <p:nvPr>
            <p:ph type="ftr" sz="quarter" idx="11"/>
          </p:nvPr>
        </p:nvSpPr>
        <p:spPr>
          <a:xfrm>
            <a:off x="3332165" y="6356351"/>
            <a:ext cx="33940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2375946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457200"/>
            <a:ext cx="324485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76726" y="987426"/>
            <a:ext cx="50911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2150" y="2057400"/>
            <a:ext cx="32448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6" name="Footer Placeholder 5"/>
          <p:cNvSpPr>
            <a:spLocks noGrp="1"/>
          </p:cNvSpPr>
          <p:nvPr>
            <p:ph type="ftr" sz="quarter" idx="11"/>
          </p:nvPr>
        </p:nvSpPr>
        <p:spPr>
          <a:xfrm>
            <a:off x="3332165" y="6356351"/>
            <a:ext cx="33940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1075541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5" name="Footer Placeholder 4"/>
          <p:cNvSpPr>
            <a:spLocks noGrp="1"/>
          </p:cNvSpPr>
          <p:nvPr>
            <p:ph type="ftr" sz="quarter" idx="11"/>
          </p:nvPr>
        </p:nvSpPr>
        <p:spPr>
          <a:xfrm>
            <a:off x="3332165" y="6356351"/>
            <a:ext cx="33940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361557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727" y="365125"/>
            <a:ext cx="216852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2152" y="365125"/>
            <a:ext cx="635317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5" name="Footer Placeholder 4"/>
          <p:cNvSpPr>
            <a:spLocks noGrp="1"/>
          </p:cNvSpPr>
          <p:nvPr>
            <p:ph type="ftr" sz="quarter" idx="11"/>
          </p:nvPr>
        </p:nvSpPr>
        <p:spPr>
          <a:xfrm>
            <a:off x="3332165" y="6356351"/>
            <a:ext cx="33940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476166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F6BD731A-7262-475A-B727-765DEE2C5C74}"/>
              </a:ext>
            </a:extLst>
          </p:cNvPr>
          <p:cNvCxnSpPr>
            <a:cxnSpLocks/>
          </p:cNvCxnSpPr>
          <p:nvPr userDrawn="1"/>
        </p:nvCxnSpPr>
        <p:spPr>
          <a:xfrm>
            <a:off x="274741" y="-15570"/>
            <a:ext cx="0" cy="6873920"/>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39BE00-E478-41CE-A21F-97FDE1FD08B5}"/>
              </a:ext>
            </a:extLst>
          </p:cNvPr>
          <p:cNvCxnSpPr>
            <a:cxnSpLocks/>
          </p:cNvCxnSpPr>
          <p:nvPr userDrawn="1"/>
        </p:nvCxnSpPr>
        <p:spPr>
          <a:xfrm>
            <a:off x="386578" y="-13516"/>
            <a:ext cx="0" cy="6873920"/>
          </a:xfrm>
          <a:prstGeom prst="line">
            <a:avLst/>
          </a:prstGeom>
          <a:ln w="114300">
            <a:solidFill>
              <a:srgbClr val="0D5F8A"/>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8AACB18-6E86-4D05-BEC0-4701204542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9622" y="5707635"/>
            <a:ext cx="1020475" cy="1025051"/>
          </a:xfrm>
          <a:prstGeom prst="rect">
            <a:avLst/>
          </a:prstGeom>
        </p:spPr>
      </p:pic>
      <p:sp>
        <p:nvSpPr>
          <p:cNvPr id="23" name="Title 1">
            <a:extLst>
              <a:ext uri="{FF2B5EF4-FFF2-40B4-BE49-F238E27FC236}">
                <a16:creationId xmlns:a16="http://schemas.microsoft.com/office/drawing/2014/main" id="{19B244EA-6D5A-42BA-9813-0D4899420E21}"/>
              </a:ext>
            </a:extLst>
          </p:cNvPr>
          <p:cNvSpPr>
            <a:spLocks noGrp="1"/>
          </p:cNvSpPr>
          <p:nvPr>
            <p:ph type="title"/>
          </p:nvPr>
        </p:nvSpPr>
        <p:spPr>
          <a:xfrm>
            <a:off x="692150" y="229953"/>
            <a:ext cx="8674100" cy="756009"/>
          </a:xfrm>
        </p:spPr>
        <p:txBody>
          <a:bodyPr/>
          <a:lstStyle>
            <a:lvl1pPr>
              <a:defRPr>
                <a:solidFill>
                  <a:srgbClr val="0D5F8A"/>
                </a:solidFill>
                <a:latin typeface="Avenir Next LT Pro" panose="020B0504020202020204" pitchFamily="34" charset="0"/>
              </a:defRPr>
            </a:lvl1pPr>
          </a:lstStyle>
          <a:p>
            <a:r>
              <a:rPr lang="en-US"/>
              <a:t>Click to edit Master title style</a:t>
            </a:r>
          </a:p>
        </p:txBody>
      </p:sp>
      <p:sp>
        <p:nvSpPr>
          <p:cNvPr id="24" name="Content Placeholder 2">
            <a:extLst>
              <a:ext uri="{FF2B5EF4-FFF2-40B4-BE49-F238E27FC236}">
                <a16:creationId xmlns:a16="http://schemas.microsoft.com/office/drawing/2014/main" id="{4C928D28-227E-4469-AD27-4CBB619A2EED}"/>
              </a:ext>
            </a:extLst>
          </p:cNvPr>
          <p:cNvSpPr>
            <a:spLocks noGrp="1"/>
          </p:cNvSpPr>
          <p:nvPr>
            <p:ph idx="1" hasCustomPrompt="1"/>
          </p:nvPr>
        </p:nvSpPr>
        <p:spPr>
          <a:xfrm>
            <a:off x="692150" y="1152939"/>
            <a:ext cx="8674100" cy="5024024"/>
          </a:xfrm>
        </p:spPr>
        <p:txBody>
          <a:bodyPr/>
          <a:lstStyle>
            <a:lvl1pPr>
              <a:defRPr>
                <a:solidFill>
                  <a:srgbClr val="0D5F8A"/>
                </a:solidFill>
                <a:latin typeface="Avenir Next LT Pro" panose="020B0504020202020204" pitchFamily="34" charset="0"/>
              </a:defRPr>
            </a:lvl1pPr>
            <a:lvl2pPr>
              <a:defRPr>
                <a:solidFill>
                  <a:srgbClr val="0D5F8A"/>
                </a:solidFill>
                <a:latin typeface="Avenir Next LT Pro" panose="020B0504020202020204" pitchFamily="34" charset="0"/>
              </a:defRPr>
            </a:lvl2pPr>
            <a:lvl3pPr>
              <a:defRPr>
                <a:solidFill>
                  <a:srgbClr val="0D5F8A"/>
                </a:solidFill>
                <a:latin typeface="Avenir Next LT Pro" panose="020B0504020202020204" pitchFamily="34" charset="0"/>
              </a:defRPr>
            </a:lvl3pPr>
            <a:lvl4pPr>
              <a:defRPr>
                <a:solidFill>
                  <a:srgbClr val="0D5F8A"/>
                </a:solidFill>
                <a:latin typeface="Avenir Next LT Pro" panose="020B0504020202020204" pitchFamily="34" charset="0"/>
              </a:defRPr>
            </a:lvl4pPr>
            <a:lvl5pPr>
              <a:defRPr>
                <a:solidFill>
                  <a:srgbClr val="0D5F8A"/>
                </a:solidFill>
                <a:latin typeface="Avenir Next LT Pro" panose="020B0504020202020204" pitchFamily="34" charset="0"/>
              </a:defRPr>
            </a:lvl5pPr>
          </a:lstStyle>
          <a:p>
            <a:pPr lvl="0"/>
            <a:r>
              <a:rPr lang="en-US"/>
              <a:t>This slide is for a bulleted list; a more text-heavy slide</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1BCD8411-199D-47E8-9E94-A4C99110D160}"/>
              </a:ext>
            </a:extLst>
          </p:cNvPr>
          <p:cNvCxnSpPr>
            <a:cxnSpLocks/>
          </p:cNvCxnSpPr>
          <p:nvPr userDrawn="1"/>
        </p:nvCxnSpPr>
        <p:spPr>
          <a:xfrm>
            <a:off x="161591" y="-14172"/>
            <a:ext cx="0" cy="6873920"/>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F3A035-271B-4E15-BB3B-AFF05DCCBC47}"/>
              </a:ext>
            </a:extLst>
          </p:cNvPr>
          <p:cNvCxnSpPr>
            <a:cxnSpLocks/>
          </p:cNvCxnSpPr>
          <p:nvPr userDrawn="1"/>
        </p:nvCxnSpPr>
        <p:spPr>
          <a:xfrm>
            <a:off x="47830" y="-14292"/>
            <a:ext cx="0" cy="6873920"/>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B39F74A4-6DCE-4A2C-8733-82D3462C1F68}"/>
              </a:ext>
            </a:extLst>
          </p:cNvPr>
          <p:cNvSpPr>
            <a:spLocks noGrp="1"/>
          </p:cNvSpPr>
          <p:nvPr>
            <p:ph type="sldNum" sz="quarter" idx="4"/>
          </p:nvPr>
        </p:nvSpPr>
        <p:spPr>
          <a:xfrm>
            <a:off x="7104065" y="6356351"/>
            <a:ext cx="2262187"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r>
              <a:rPr lang="en-US"/>
              <a:t>Mass4 &amp; Eliot St Project</a:t>
            </a:r>
          </a:p>
        </p:txBody>
      </p:sp>
    </p:spTree>
    <p:extLst>
      <p:ext uri="{BB962C8B-B14F-4D97-AF65-F5344CB8AC3E}">
        <p14:creationId xmlns:p14="http://schemas.microsoft.com/office/powerpoint/2010/main" val="37669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F6BD731A-7262-475A-B727-765DEE2C5C74}"/>
              </a:ext>
            </a:extLst>
          </p:cNvPr>
          <p:cNvCxnSpPr>
            <a:cxnSpLocks/>
          </p:cNvCxnSpPr>
          <p:nvPr userDrawn="1"/>
        </p:nvCxnSpPr>
        <p:spPr>
          <a:xfrm>
            <a:off x="274741" y="-15570"/>
            <a:ext cx="0" cy="6873920"/>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39BE00-E478-41CE-A21F-97FDE1FD08B5}"/>
              </a:ext>
            </a:extLst>
          </p:cNvPr>
          <p:cNvCxnSpPr>
            <a:cxnSpLocks/>
          </p:cNvCxnSpPr>
          <p:nvPr userDrawn="1"/>
        </p:nvCxnSpPr>
        <p:spPr>
          <a:xfrm>
            <a:off x="386578" y="-13516"/>
            <a:ext cx="0" cy="6873920"/>
          </a:xfrm>
          <a:prstGeom prst="line">
            <a:avLst/>
          </a:prstGeom>
          <a:ln w="114300">
            <a:solidFill>
              <a:srgbClr val="0D5F8A"/>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8AACB18-6E86-4D05-BEC0-4701204542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9622" y="5707635"/>
            <a:ext cx="1020475" cy="1025051"/>
          </a:xfrm>
          <a:prstGeom prst="rect">
            <a:avLst/>
          </a:prstGeom>
        </p:spPr>
      </p:pic>
      <p:sp>
        <p:nvSpPr>
          <p:cNvPr id="23" name="Title 1">
            <a:extLst>
              <a:ext uri="{FF2B5EF4-FFF2-40B4-BE49-F238E27FC236}">
                <a16:creationId xmlns:a16="http://schemas.microsoft.com/office/drawing/2014/main" id="{19B244EA-6D5A-42BA-9813-0D4899420E21}"/>
              </a:ext>
            </a:extLst>
          </p:cNvPr>
          <p:cNvSpPr>
            <a:spLocks noGrp="1"/>
          </p:cNvSpPr>
          <p:nvPr>
            <p:ph type="title"/>
          </p:nvPr>
        </p:nvSpPr>
        <p:spPr>
          <a:xfrm>
            <a:off x="692150" y="229953"/>
            <a:ext cx="8674100" cy="756009"/>
          </a:xfrm>
        </p:spPr>
        <p:txBody>
          <a:bodyPr/>
          <a:lstStyle>
            <a:lvl1pPr>
              <a:defRPr>
                <a:solidFill>
                  <a:srgbClr val="0D5F8A"/>
                </a:solidFill>
                <a:latin typeface="Avenir Next LT Pro" panose="020B0504020202020204" pitchFamily="34" charset="0"/>
              </a:defRPr>
            </a:lvl1pPr>
          </a:lstStyle>
          <a:p>
            <a:r>
              <a:rPr lang="en-US"/>
              <a:t>Click to edit Master title style</a:t>
            </a:r>
          </a:p>
        </p:txBody>
      </p:sp>
      <p:cxnSp>
        <p:nvCxnSpPr>
          <p:cNvPr id="25" name="Straight Connector 24">
            <a:extLst>
              <a:ext uri="{FF2B5EF4-FFF2-40B4-BE49-F238E27FC236}">
                <a16:creationId xmlns:a16="http://schemas.microsoft.com/office/drawing/2014/main" id="{1BCD8411-199D-47E8-9E94-A4C99110D160}"/>
              </a:ext>
            </a:extLst>
          </p:cNvPr>
          <p:cNvCxnSpPr>
            <a:cxnSpLocks/>
          </p:cNvCxnSpPr>
          <p:nvPr userDrawn="1"/>
        </p:nvCxnSpPr>
        <p:spPr>
          <a:xfrm>
            <a:off x="161591" y="-14172"/>
            <a:ext cx="0" cy="6873920"/>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F3A035-271B-4E15-BB3B-AFF05DCCBC47}"/>
              </a:ext>
            </a:extLst>
          </p:cNvPr>
          <p:cNvCxnSpPr>
            <a:cxnSpLocks/>
          </p:cNvCxnSpPr>
          <p:nvPr userDrawn="1"/>
        </p:nvCxnSpPr>
        <p:spPr>
          <a:xfrm>
            <a:off x="47830" y="-14292"/>
            <a:ext cx="0" cy="6873920"/>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B39F74A4-6DCE-4A2C-8733-82D3462C1F68}"/>
              </a:ext>
            </a:extLst>
          </p:cNvPr>
          <p:cNvSpPr>
            <a:spLocks noGrp="1"/>
          </p:cNvSpPr>
          <p:nvPr>
            <p:ph type="sldNum" sz="quarter" idx="4"/>
          </p:nvPr>
        </p:nvSpPr>
        <p:spPr>
          <a:xfrm>
            <a:off x="7104065" y="6356351"/>
            <a:ext cx="2262187"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r>
              <a:rPr lang="en-US"/>
              <a:t>Mass4 &amp; Eliot St Project</a:t>
            </a:r>
          </a:p>
        </p:txBody>
      </p:sp>
      <p:sp>
        <p:nvSpPr>
          <p:cNvPr id="10" name="Content Placeholder 2">
            <a:extLst>
              <a:ext uri="{FF2B5EF4-FFF2-40B4-BE49-F238E27FC236}">
                <a16:creationId xmlns:a16="http://schemas.microsoft.com/office/drawing/2014/main" id="{9FDC519A-BEA4-42FB-8DB1-A57AB9373365}"/>
              </a:ext>
            </a:extLst>
          </p:cNvPr>
          <p:cNvSpPr>
            <a:spLocks noGrp="1"/>
          </p:cNvSpPr>
          <p:nvPr>
            <p:ph sz="half" idx="1"/>
          </p:nvPr>
        </p:nvSpPr>
        <p:spPr>
          <a:xfrm>
            <a:off x="692150" y="1152938"/>
            <a:ext cx="4260850" cy="5024023"/>
          </a:xfrm>
        </p:spPr>
        <p:txBody>
          <a:bodyPr/>
          <a:lstStyle>
            <a:lvl1pPr>
              <a:defRPr>
                <a:solidFill>
                  <a:srgbClr val="0D5F8A"/>
                </a:solidFill>
              </a:defRPr>
            </a:lvl1pPr>
            <a:lvl2pPr>
              <a:defRPr>
                <a:solidFill>
                  <a:srgbClr val="0D5F8A"/>
                </a:solidFill>
              </a:defRPr>
            </a:lvl2pPr>
            <a:lvl3pPr>
              <a:defRPr>
                <a:solidFill>
                  <a:srgbClr val="0D5F8A"/>
                </a:solidFill>
              </a:defRPr>
            </a:lvl3pPr>
            <a:lvl4pPr>
              <a:defRPr>
                <a:solidFill>
                  <a:srgbClr val="0D5F8A"/>
                </a:solidFill>
              </a:defRPr>
            </a:lvl4pPr>
            <a:lvl5pPr>
              <a:defRPr>
                <a:solidFill>
                  <a:srgbClr val="0D5F8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BBFE317F-DAEF-44CD-AC64-5F772C050A4A}"/>
              </a:ext>
            </a:extLst>
          </p:cNvPr>
          <p:cNvSpPr>
            <a:spLocks noGrp="1"/>
          </p:cNvSpPr>
          <p:nvPr>
            <p:ph sz="half" idx="2"/>
          </p:nvPr>
        </p:nvSpPr>
        <p:spPr>
          <a:xfrm>
            <a:off x="5105400" y="1152938"/>
            <a:ext cx="4260850" cy="5024023"/>
          </a:xfrm>
        </p:spPr>
        <p:txBody>
          <a:bodyPr/>
          <a:lstStyle>
            <a:lvl1pPr>
              <a:defRPr>
                <a:solidFill>
                  <a:srgbClr val="0D5F8A"/>
                </a:solidFill>
              </a:defRPr>
            </a:lvl1pPr>
            <a:lvl2pPr>
              <a:defRPr>
                <a:solidFill>
                  <a:srgbClr val="0D5F8A"/>
                </a:solidFill>
              </a:defRPr>
            </a:lvl2pPr>
            <a:lvl3pPr>
              <a:defRPr>
                <a:solidFill>
                  <a:srgbClr val="0D5F8A"/>
                </a:solidFill>
              </a:defRPr>
            </a:lvl3pPr>
            <a:lvl4pPr>
              <a:defRPr>
                <a:solidFill>
                  <a:srgbClr val="0D5F8A"/>
                </a:solidFill>
              </a:defRPr>
            </a:lvl4pPr>
            <a:lvl5pPr>
              <a:defRPr>
                <a:solidFill>
                  <a:srgbClr val="0D5F8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83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D5F8A"/>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F6BD731A-7262-475A-B727-765DEE2C5C74}"/>
              </a:ext>
            </a:extLst>
          </p:cNvPr>
          <p:cNvCxnSpPr>
            <a:cxnSpLocks/>
          </p:cNvCxnSpPr>
          <p:nvPr userDrawn="1"/>
        </p:nvCxnSpPr>
        <p:spPr>
          <a:xfrm>
            <a:off x="274741" y="-15570"/>
            <a:ext cx="0" cy="6873920"/>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39BE00-E478-41CE-A21F-97FDE1FD08B5}"/>
              </a:ext>
            </a:extLst>
          </p:cNvPr>
          <p:cNvCxnSpPr>
            <a:cxnSpLocks/>
          </p:cNvCxnSpPr>
          <p:nvPr userDrawn="1"/>
        </p:nvCxnSpPr>
        <p:spPr>
          <a:xfrm>
            <a:off x="386578" y="-13516"/>
            <a:ext cx="0" cy="6873920"/>
          </a:xfrm>
          <a:prstGeom prst="line">
            <a:avLst/>
          </a:prstGeom>
          <a:ln w="114300">
            <a:solidFill>
              <a:srgbClr val="0D5F8A"/>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8AACB18-6E86-4D05-BEC0-4701204542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9622" y="5707635"/>
            <a:ext cx="1020475" cy="1025051"/>
          </a:xfrm>
          <a:prstGeom prst="rect">
            <a:avLst/>
          </a:prstGeom>
        </p:spPr>
      </p:pic>
      <p:sp>
        <p:nvSpPr>
          <p:cNvPr id="23" name="Title 1">
            <a:extLst>
              <a:ext uri="{FF2B5EF4-FFF2-40B4-BE49-F238E27FC236}">
                <a16:creationId xmlns:a16="http://schemas.microsoft.com/office/drawing/2014/main" id="{19B244EA-6D5A-42BA-9813-0D4899420E21}"/>
              </a:ext>
            </a:extLst>
          </p:cNvPr>
          <p:cNvSpPr>
            <a:spLocks noGrp="1"/>
          </p:cNvSpPr>
          <p:nvPr>
            <p:ph type="title"/>
          </p:nvPr>
        </p:nvSpPr>
        <p:spPr>
          <a:xfrm>
            <a:off x="692150" y="229953"/>
            <a:ext cx="8674100" cy="756009"/>
          </a:xfrm>
        </p:spPr>
        <p:txBody>
          <a:bodyPr/>
          <a:lstStyle>
            <a:lvl1pPr>
              <a:defRPr>
                <a:solidFill>
                  <a:schemeClr val="bg1"/>
                </a:solidFill>
                <a:latin typeface="Avenir Next LT Pro" panose="020B0504020202020204" pitchFamily="34" charset="0"/>
              </a:defRPr>
            </a:lvl1pPr>
          </a:lstStyle>
          <a:p>
            <a:r>
              <a:rPr lang="en-US"/>
              <a:t>Click to edit Master title style</a:t>
            </a:r>
          </a:p>
        </p:txBody>
      </p:sp>
      <p:sp>
        <p:nvSpPr>
          <p:cNvPr id="24" name="Content Placeholder 2">
            <a:extLst>
              <a:ext uri="{FF2B5EF4-FFF2-40B4-BE49-F238E27FC236}">
                <a16:creationId xmlns:a16="http://schemas.microsoft.com/office/drawing/2014/main" id="{4C928D28-227E-4469-AD27-4CBB619A2EED}"/>
              </a:ext>
            </a:extLst>
          </p:cNvPr>
          <p:cNvSpPr>
            <a:spLocks noGrp="1"/>
          </p:cNvSpPr>
          <p:nvPr>
            <p:ph idx="1" hasCustomPrompt="1"/>
          </p:nvPr>
        </p:nvSpPr>
        <p:spPr>
          <a:xfrm>
            <a:off x="692150" y="1152939"/>
            <a:ext cx="8674100" cy="5024024"/>
          </a:xfrm>
        </p:spPr>
        <p:txBody>
          <a:bodyPr/>
          <a:lstStyle>
            <a:lvl1pPr>
              <a:defRPr>
                <a:solidFill>
                  <a:schemeClr val="bg1"/>
                </a:solidFill>
                <a:latin typeface="Avenir Next LT Pro" panose="020B0504020202020204" pitchFamily="34" charset="0"/>
              </a:defRPr>
            </a:lvl1pPr>
            <a:lvl2pPr>
              <a:defRPr>
                <a:solidFill>
                  <a:schemeClr val="bg1"/>
                </a:solidFill>
                <a:latin typeface="Avenir Next LT Pro" panose="020B0504020202020204" pitchFamily="34" charset="0"/>
              </a:defRPr>
            </a:lvl2pPr>
            <a:lvl3pPr>
              <a:defRPr>
                <a:solidFill>
                  <a:schemeClr val="bg1"/>
                </a:solidFill>
                <a:latin typeface="Avenir Next LT Pro" panose="020B0504020202020204" pitchFamily="34" charset="0"/>
              </a:defRPr>
            </a:lvl3pPr>
            <a:lvl4pPr>
              <a:defRPr>
                <a:solidFill>
                  <a:schemeClr val="bg1"/>
                </a:solidFill>
                <a:latin typeface="Avenir Next LT Pro" panose="020B0504020202020204" pitchFamily="34" charset="0"/>
              </a:defRPr>
            </a:lvl4pPr>
            <a:lvl5pPr>
              <a:defRPr>
                <a:solidFill>
                  <a:schemeClr val="bg1"/>
                </a:solidFill>
                <a:latin typeface="Avenir Next LT Pro" panose="020B0504020202020204" pitchFamily="34" charset="0"/>
              </a:defRPr>
            </a:lvl5pPr>
          </a:lstStyle>
          <a:p>
            <a:pPr lvl="0"/>
            <a:r>
              <a:rPr lang="en-US"/>
              <a:t>This slide is for a bulleted list; a more text-heavy slide</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1BCD8411-199D-47E8-9E94-A4C99110D160}"/>
              </a:ext>
            </a:extLst>
          </p:cNvPr>
          <p:cNvCxnSpPr>
            <a:cxnSpLocks/>
          </p:cNvCxnSpPr>
          <p:nvPr userDrawn="1"/>
        </p:nvCxnSpPr>
        <p:spPr>
          <a:xfrm>
            <a:off x="161591" y="-14172"/>
            <a:ext cx="0" cy="6873920"/>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F3A035-271B-4E15-BB3B-AFF05DCCBC47}"/>
              </a:ext>
            </a:extLst>
          </p:cNvPr>
          <p:cNvCxnSpPr>
            <a:cxnSpLocks/>
          </p:cNvCxnSpPr>
          <p:nvPr userDrawn="1"/>
        </p:nvCxnSpPr>
        <p:spPr>
          <a:xfrm>
            <a:off x="47830" y="-14292"/>
            <a:ext cx="0" cy="6873920"/>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CB22D26-609E-4C46-9112-0E0EC441BB0C}"/>
              </a:ext>
            </a:extLst>
          </p:cNvPr>
          <p:cNvSpPr>
            <a:spLocks noGrp="1"/>
          </p:cNvSpPr>
          <p:nvPr>
            <p:ph type="sldNum" sz="quarter" idx="4"/>
          </p:nvPr>
        </p:nvSpPr>
        <p:spPr>
          <a:xfrm>
            <a:off x="7104065" y="6356351"/>
            <a:ext cx="2262187"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r>
              <a:rPr lang="en-US"/>
              <a:t>Mass4 &amp; Eliot St Project</a:t>
            </a:r>
          </a:p>
        </p:txBody>
      </p:sp>
    </p:spTree>
    <p:extLst>
      <p:ext uri="{BB962C8B-B14F-4D97-AF65-F5344CB8AC3E}">
        <p14:creationId xmlns:p14="http://schemas.microsoft.com/office/powerpoint/2010/main" val="622046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439BE00-E478-41CE-A21F-97FDE1FD08B5}"/>
              </a:ext>
            </a:extLst>
          </p:cNvPr>
          <p:cNvCxnSpPr>
            <a:cxnSpLocks/>
          </p:cNvCxnSpPr>
          <p:nvPr userDrawn="1"/>
        </p:nvCxnSpPr>
        <p:spPr>
          <a:xfrm>
            <a:off x="492980" y="1145848"/>
            <a:ext cx="0" cy="5491915"/>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9B244EA-6D5A-42BA-9813-0D4899420E21}"/>
              </a:ext>
            </a:extLst>
          </p:cNvPr>
          <p:cNvSpPr>
            <a:spLocks noGrp="1"/>
          </p:cNvSpPr>
          <p:nvPr>
            <p:ph type="title"/>
          </p:nvPr>
        </p:nvSpPr>
        <p:spPr>
          <a:xfrm>
            <a:off x="692150" y="229953"/>
            <a:ext cx="8674100" cy="756009"/>
          </a:xfrm>
        </p:spPr>
        <p:txBody>
          <a:bodyPr/>
          <a:lstStyle>
            <a:lvl1pPr>
              <a:defRPr>
                <a:solidFill>
                  <a:srgbClr val="0D5F8A"/>
                </a:solidFill>
                <a:latin typeface="Avenir Next LT Pro" panose="020B0504020202020204" pitchFamily="34" charset="0"/>
              </a:defRPr>
            </a:lvl1pPr>
          </a:lstStyle>
          <a:p>
            <a:r>
              <a:rPr lang="en-US"/>
              <a:t>Click to edit Master title style</a:t>
            </a:r>
          </a:p>
        </p:txBody>
      </p:sp>
      <p:sp>
        <p:nvSpPr>
          <p:cNvPr id="24" name="Content Placeholder 2">
            <a:extLst>
              <a:ext uri="{FF2B5EF4-FFF2-40B4-BE49-F238E27FC236}">
                <a16:creationId xmlns:a16="http://schemas.microsoft.com/office/drawing/2014/main" id="{4C928D28-227E-4469-AD27-4CBB619A2EED}"/>
              </a:ext>
            </a:extLst>
          </p:cNvPr>
          <p:cNvSpPr>
            <a:spLocks noGrp="1"/>
          </p:cNvSpPr>
          <p:nvPr>
            <p:ph idx="1" hasCustomPrompt="1"/>
          </p:nvPr>
        </p:nvSpPr>
        <p:spPr>
          <a:xfrm>
            <a:off x="692150" y="1152938"/>
            <a:ext cx="3514650" cy="5491915"/>
          </a:xfrm>
          <a:ln>
            <a:noFill/>
          </a:ln>
        </p:spPr>
        <p:txBody>
          <a:bodyPr/>
          <a:lstStyle>
            <a:lvl1pPr marL="0" indent="0">
              <a:buNone/>
              <a:defRPr>
                <a:solidFill>
                  <a:srgbClr val="0D5F8A"/>
                </a:solidFill>
                <a:latin typeface="Avenir Next LT Pro" panose="020B0504020202020204" pitchFamily="34" charset="0"/>
              </a:defRPr>
            </a:lvl1pPr>
            <a:lvl2pPr>
              <a:defRPr>
                <a:solidFill>
                  <a:srgbClr val="335120"/>
                </a:solidFill>
                <a:latin typeface="Avenir Next LT Pro" panose="020B0504020202020204" pitchFamily="34" charset="0"/>
              </a:defRPr>
            </a:lvl2pPr>
            <a:lvl3pPr>
              <a:defRPr>
                <a:solidFill>
                  <a:srgbClr val="335120"/>
                </a:solidFill>
                <a:latin typeface="Avenir Next LT Pro" panose="020B0504020202020204" pitchFamily="34" charset="0"/>
              </a:defRPr>
            </a:lvl3pPr>
            <a:lvl4pPr>
              <a:defRPr>
                <a:solidFill>
                  <a:srgbClr val="335120"/>
                </a:solidFill>
                <a:latin typeface="Avenir Next LT Pro" panose="020B0504020202020204" pitchFamily="34" charset="0"/>
              </a:defRPr>
            </a:lvl4pPr>
            <a:lvl5pPr>
              <a:defRPr>
                <a:solidFill>
                  <a:srgbClr val="335120"/>
                </a:solidFill>
                <a:latin typeface="Avenir Next LT Pro" panose="020B0504020202020204" pitchFamily="34" charset="0"/>
              </a:defRPr>
            </a:lvl5pPr>
          </a:lstStyle>
          <a:p>
            <a:pPr lvl="0"/>
            <a:r>
              <a:rPr lang="en-US"/>
              <a:t>This box is for an image</a:t>
            </a:r>
          </a:p>
        </p:txBody>
      </p:sp>
      <p:sp>
        <p:nvSpPr>
          <p:cNvPr id="3" name="Rectangle 2">
            <a:extLst>
              <a:ext uri="{FF2B5EF4-FFF2-40B4-BE49-F238E27FC236}">
                <a16:creationId xmlns:a16="http://schemas.microsoft.com/office/drawing/2014/main" id="{B04491B6-A519-4B54-884A-C4EF35243A05}"/>
              </a:ext>
            </a:extLst>
          </p:cNvPr>
          <p:cNvSpPr/>
          <p:nvPr userDrawn="1"/>
        </p:nvSpPr>
        <p:spPr>
          <a:xfrm>
            <a:off x="4447760" y="1112815"/>
            <a:ext cx="5229649" cy="5532039"/>
          </a:xfrm>
          <a:prstGeom prst="rect">
            <a:avLst/>
          </a:prstGeom>
          <a:solidFill>
            <a:srgbClr val="6E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34DCE1B-48F1-4E2B-B631-293A4753D38D}"/>
              </a:ext>
            </a:extLst>
          </p:cNvPr>
          <p:cNvSpPr>
            <a:spLocks noGrp="1"/>
          </p:cNvSpPr>
          <p:nvPr>
            <p:ph idx="10" hasCustomPrompt="1"/>
          </p:nvPr>
        </p:nvSpPr>
        <p:spPr>
          <a:xfrm>
            <a:off x="4742121" y="1333415"/>
            <a:ext cx="4624129" cy="1566407"/>
          </a:xfrm>
          <a:solidFill>
            <a:schemeClr val="bg1"/>
          </a:solidFill>
        </p:spPr>
        <p:txBody>
          <a:bodyPr>
            <a:normAutofit/>
          </a:bodyPr>
          <a:lstStyle>
            <a:lvl1pPr marL="0" indent="0">
              <a:buNone/>
              <a:defRPr sz="2200">
                <a:solidFill>
                  <a:srgbClr val="0D5F8A"/>
                </a:solidFill>
                <a:latin typeface="Avenir Next LT Pro" panose="020B0504020202020204" pitchFamily="34" charset="0"/>
              </a:defRPr>
            </a:lvl1pPr>
            <a:lvl2pPr>
              <a:defRPr>
                <a:solidFill>
                  <a:srgbClr val="335120"/>
                </a:solidFill>
                <a:latin typeface="Avenir Next LT Pro" panose="020B0504020202020204" pitchFamily="34" charset="0"/>
              </a:defRPr>
            </a:lvl2pPr>
            <a:lvl3pPr>
              <a:defRPr>
                <a:solidFill>
                  <a:srgbClr val="335120"/>
                </a:solidFill>
                <a:latin typeface="Avenir Next LT Pro" panose="020B0504020202020204" pitchFamily="34" charset="0"/>
              </a:defRPr>
            </a:lvl3pPr>
            <a:lvl4pPr>
              <a:defRPr>
                <a:solidFill>
                  <a:srgbClr val="335120"/>
                </a:solidFill>
                <a:latin typeface="Avenir Next LT Pro" panose="020B0504020202020204" pitchFamily="34" charset="0"/>
              </a:defRPr>
            </a:lvl4pPr>
            <a:lvl5pPr>
              <a:defRPr>
                <a:solidFill>
                  <a:srgbClr val="335120"/>
                </a:solidFill>
                <a:latin typeface="Avenir Next LT Pro" panose="020B0504020202020204" pitchFamily="34" charset="0"/>
              </a:defRPr>
            </a:lvl5pPr>
          </a:lstStyle>
          <a:p>
            <a:pPr lvl="0"/>
            <a:r>
              <a:rPr lang="en-US"/>
              <a:t>Text box</a:t>
            </a:r>
          </a:p>
        </p:txBody>
      </p:sp>
      <p:sp>
        <p:nvSpPr>
          <p:cNvPr id="12" name="Content Placeholder 2">
            <a:extLst>
              <a:ext uri="{FF2B5EF4-FFF2-40B4-BE49-F238E27FC236}">
                <a16:creationId xmlns:a16="http://schemas.microsoft.com/office/drawing/2014/main" id="{E82C4AA7-E4B2-4B3B-BA20-D20037371DC6}"/>
              </a:ext>
            </a:extLst>
          </p:cNvPr>
          <p:cNvSpPr>
            <a:spLocks noGrp="1"/>
          </p:cNvSpPr>
          <p:nvPr>
            <p:ph idx="11" hasCustomPrompt="1"/>
          </p:nvPr>
        </p:nvSpPr>
        <p:spPr>
          <a:xfrm>
            <a:off x="4742120" y="3100544"/>
            <a:ext cx="4624129" cy="1566407"/>
          </a:xfrm>
          <a:solidFill>
            <a:schemeClr val="bg1"/>
          </a:solidFill>
        </p:spPr>
        <p:txBody>
          <a:bodyPr>
            <a:normAutofit/>
          </a:bodyPr>
          <a:lstStyle>
            <a:lvl1pPr marL="0" indent="0">
              <a:buNone/>
              <a:defRPr sz="2200">
                <a:solidFill>
                  <a:srgbClr val="0D5F8A"/>
                </a:solidFill>
                <a:latin typeface="Avenir Next LT Pro" panose="020B0504020202020204" pitchFamily="34" charset="0"/>
              </a:defRPr>
            </a:lvl1pPr>
            <a:lvl2pPr>
              <a:defRPr>
                <a:solidFill>
                  <a:srgbClr val="335120"/>
                </a:solidFill>
                <a:latin typeface="Avenir Next LT Pro" panose="020B0504020202020204" pitchFamily="34" charset="0"/>
              </a:defRPr>
            </a:lvl2pPr>
            <a:lvl3pPr>
              <a:defRPr>
                <a:solidFill>
                  <a:srgbClr val="335120"/>
                </a:solidFill>
                <a:latin typeface="Avenir Next LT Pro" panose="020B0504020202020204" pitchFamily="34" charset="0"/>
              </a:defRPr>
            </a:lvl3pPr>
            <a:lvl4pPr>
              <a:defRPr>
                <a:solidFill>
                  <a:srgbClr val="335120"/>
                </a:solidFill>
                <a:latin typeface="Avenir Next LT Pro" panose="020B0504020202020204" pitchFamily="34" charset="0"/>
              </a:defRPr>
            </a:lvl4pPr>
            <a:lvl5pPr>
              <a:defRPr>
                <a:solidFill>
                  <a:srgbClr val="335120"/>
                </a:solidFill>
                <a:latin typeface="Avenir Next LT Pro" panose="020B0504020202020204" pitchFamily="34" charset="0"/>
              </a:defRPr>
            </a:lvl5pPr>
          </a:lstStyle>
          <a:p>
            <a:pPr lvl="0"/>
            <a:r>
              <a:rPr lang="en-US"/>
              <a:t>Text box</a:t>
            </a:r>
          </a:p>
        </p:txBody>
      </p:sp>
      <p:sp>
        <p:nvSpPr>
          <p:cNvPr id="14" name="Content Placeholder 2">
            <a:extLst>
              <a:ext uri="{FF2B5EF4-FFF2-40B4-BE49-F238E27FC236}">
                <a16:creationId xmlns:a16="http://schemas.microsoft.com/office/drawing/2014/main" id="{9FC42C3F-A6CA-4724-86D6-54627A93F22F}"/>
              </a:ext>
            </a:extLst>
          </p:cNvPr>
          <p:cNvSpPr>
            <a:spLocks noGrp="1"/>
          </p:cNvSpPr>
          <p:nvPr>
            <p:ph idx="12" hasCustomPrompt="1"/>
          </p:nvPr>
        </p:nvSpPr>
        <p:spPr>
          <a:xfrm>
            <a:off x="4739088" y="4860633"/>
            <a:ext cx="4624129" cy="1566407"/>
          </a:xfrm>
          <a:solidFill>
            <a:schemeClr val="bg1"/>
          </a:solidFill>
        </p:spPr>
        <p:txBody>
          <a:bodyPr>
            <a:normAutofit/>
          </a:bodyPr>
          <a:lstStyle>
            <a:lvl1pPr marL="0" indent="0">
              <a:buNone/>
              <a:defRPr sz="2200">
                <a:solidFill>
                  <a:srgbClr val="0D5F8A"/>
                </a:solidFill>
                <a:latin typeface="Avenir Next LT Pro" panose="020B0504020202020204" pitchFamily="34" charset="0"/>
              </a:defRPr>
            </a:lvl1pPr>
            <a:lvl2pPr>
              <a:defRPr>
                <a:solidFill>
                  <a:srgbClr val="335120"/>
                </a:solidFill>
                <a:latin typeface="Avenir Next LT Pro" panose="020B0504020202020204" pitchFamily="34" charset="0"/>
              </a:defRPr>
            </a:lvl2pPr>
            <a:lvl3pPr>
              <a:defRPr>
                <a:solidFill>
                  <a:srgbClr val="335120"/>
                </a:solidFill>
                <a:latin typeface="Avenir Next LT Pro" panose="020B0504020202020204" pitchFamily="34" charset="0"/>
              </a:defRPr>
            </a:lvl3pPr>
            <a:lvl4pPr>
              <a:defRPr>
                <a:solidFill>
                  <a:srgbClr val="335120"/>
                </a:solidFill>
                <a:latin typeface="Avenir Next LT Pro" panose="020B0504020202020204" pitchFamily="34" charset="0"/>
              </a:defRPr>
            </a:lvl4pPr>
            <a:lvl5pPr>
              <a:defRPr>
                <a:solidFill>
                  <a:srgbClr val="335120"/>
                </a:solidFill>
                <a:latin typeface="Avenir Next LT Pro" panose="020B0504020202020204" pitchFamily="34" charset="0"/>
              </a:defRPr>
            </a:lvl5pPr>
          </a:lstStyle>
          <a:p>
            <a:pPr lvl="0"/>
            <a:r>
              <a:rPr lang="en-US"/>
              <a:t>Text box</a:t>
            </a:r>
          </a:p>
        </p:txBody>
      </p:sp>
      <p:cxnSp>
        <p:nvCxnSpPr>
          <p:cNvPr id="19" name="Straight Connector 18">
            <a:extLst>
              <a:ext uri="{FF2B5EF4-FFF2-40B4-BE49-F238E27FC236}">
                <a16:creationId xmlns:a16="http://schemas.microsoft.com/office/drawing/2014/main" id="{2A705280-7CD4-40C8-92AE-88259F869BE4}"/>
              </a:ext>
            </a:extLst>
          </p:cNvPr>
          <p:cNvCxnSpPr>
            <a:cxnSpLocks/>
          </p:cNvCxnSpPr>
          <p:nvPr userDrawn="1"/>
        </p:nvCxnSpPr>
        <p:spPr>
          <a:xfrm>
            <a:off x="379720" y="1145485"/>
            <a:ext cx="0" cy="5491915"/>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5FE2ED-70A5-42D4-BDC4-0AD4250F9007}"/>
              </a:ext>
            </a:extLst>
          </p:cNvPr>
          <p:cNvCxnSpPr>
            <a:cxnSpLocks/>
          </p:cNvCxnSpPr>
          <p:nvPr userDrawn="1"/>
        </p:nvCxnSpPr>
        <p:spPr>
          <a:xfrm>
            <a:off x="265851" y="1146376"/>
            <a:ext cx="0" cy="5491915"/>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A5039B-CA36-4494-A3C4-243AA282CC57}"/>
              </a:ext>
            </a:extLst>
          </p:cNvPr>
          <p:cNvCxnSpPr>
            <a:cxnSpLocks/>
          </p:cNvCxnSpPr>
          <p:nvPr userDrawn="1"/>
        </p:nvCxnSpPr>
        <p:spPr>
          <a:xfrm>
            <a:off x="607468" y="1145646"/>
            <a:ext cx="0" cy="5491915"/>
          </a:xfrm>
          <a:prstGeom prst="line">
            <a:avLst/>
          </a:prstGeom>
          <a:ln w="114300">
            <a:solidFill>
              <a:srgbClr val="0D5F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64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F6BD731A-7262-475A-B727-765DEE2C5C74}"/>
              </a:ext>
            </a:extLst>
          </p:cNvPr>
          <p:cNvCxnSpPr>
            <a:cxnSpLocks/>
          </p:cNvCxnSpPr>
          <p:nvPr userDrawn="1"/>
        </p:nvCxnSpPr>
        <p:spPr>
          <a:xfrm>
            <a:off x="274741" y="-15570"/>
            <a:ext cx="0" cy="6873920"/>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39BE00-E478-41CE-A21F-97FDE1FD08B5}"/>
              </a:ext>
            </a:extLst>
          </p:cNvPr>
          <p:cNvCxnSpPr>
            <a:cxnSpLocks/>
          </p:cNvCxnSpPr>
          <p:nvPr userDrawn="1"/>
        </p:nvCxnSpPr>
        <p:spPr>
          <a:xfrm>
            <a:off x="386578" y="-13516"/>
            <a:ext cx="0" cy="6873920"/>
          </a:xfrm>
          <a:prstGeom prst="line">
            <a:avLst/>
          </a:prstGeom>
          <a:ln w="114300">
            <a:solidFill>
              <a:srgbClr val="0D5F8A"/>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9B244EA-6D5A-42BA-9813-0D4899420E21}"/>
              </a:ext>
            </a:extLst>
          </p:cNvPr>
          <p:cNvSpPr>
            <a:spLocks noGrp="1"/>
          </p:cNvSpPr>
          <p:nvPr>
            <p:ph type="title"/>
          </p:nvPr>
        </p:nvSpPr>
        <p:spPr>
          <a:xfrm>
            <a:off x="692150" y="229953"/>
            <a:ext cx="8674100" cy="756009"/>
          </a:xfrm>
        </p:spPr>
        <p:txBody>
          <a:bodyPr/>
          <a:lstStyle>
            <a:lvl1pPr>
              <a:defRPr>
                <a:solidFill>
                  <a:srgbClr val="0D5F8A"/>
                </a:solidFill>
                <a:latin typeface="Avenir Next LT Pro" panose="020B0504020202020204" pitchFamily="34" charset="0"/>
              </a:defRPr>
            </a:lvl1pPr>
          </a:lstStyle>
          <a:p>
            <a:r>
              <a:rPr lang="en-US"/>
              <a:t>Click to edit Master title style</a:t>
            </a:r>
          </a:p>
        </p:txBody>
      </p:sp>
      <p:cxnSp>
        <p:nvCxnSpPr>
          <p:cNvPr id="25" name="Straight Connector 24">
            <a:extLst>
              <a:ext uri="{FF2B5EF4-FFF2-40B4-BE49-F238E27FC236}">
                <a16:creationId xmlns:a16="http://schemas.microsoft.com/office/drawing/2014/main" id="{1BCD8411-199D-47E8-9E94-A4C99110D160}"/>
              </a:ext>
            </a:extLst>
          </p:cNvPr>
          <p:cNvCxnSpPr>
            <a:cxnSpLocks/>
          </p:cNvCxnSpPr>
          <p:nvPr userDrawn="1"/>
        </p:nvCxnSpPr>
        <p:spPr>
          <a:xfrm>
            <a:off x="161591" y="-14172"/>
            <a:ext cx="0" cy="6873920"/>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F3A035-271B-4E15-BB3B-AFF05DCCBC47}"/>
              </a:ext>
            </a:extLst>
          </p:cNvPr>
          <p:cNvCxnSpPr>
            <a:cxnSpLocks/>
          </p:cNvCxnSpPr>
          <p:nvPr userDrawn="1"/>
        </p:nvCxnSpPr>
        <p:spPr>
          <a:xfrm>
            <a:off x="47830" y="-14292"/>
            <a:ext cx="0" cy="6873920"/>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AE9B794B-F34E-455D-8A90-1D57F248DD73}"/>
              </a:ext>
            </a:extLst>
          </p:cNvPr>
          <p:cNvSpPr>
            <a:spLocks noGrp="1"/>
          </p:cNvSpPr>
          <p:nvPr>
            <p:ph idx="1" hasCustomPrompt="1"/>
          </p:nvPr>
        </p:nvSpPr>
        <p:spPr>
          <a:xfrm>
            <a:off x="692149" y="1240402"/>
            <a:ext cx="2870033" cy="5248079"/>
          </a:xfrm>
          <a:solidFill>
            <a:srgbClr val="6EC3C1"/>
          </a:solidFill>
        </p:spPr>
        <p:txBody>
          <a:bodyPr>
            <a:normAutofit/>
          </a:bodyPr>
          <a:lstStyle>
            <a:lvl1pPr marL="0" indent="0">
              <a:buNone/>
              <a:defRPr sz="2200">
                <a:solidFill>
                  <a:srgbClr val="0D5F8A"/>
                </a:solidFill>
                <a:latin typeface="Avenir Next LT Pro" panose="020B0504020202020204" pitchFamily="34" charset="0"/>
              </a:defRPr>
            </a:lvl1pPr>
            <a:lvl2pPr marL="457200" indent="0">
              <a:buNone/>
              <a:defRPr>
                <a:latin typeface="Avenir Next LT Pro" panose="020B0504020202020204" pitchFamily="34" charset="0"/>
              </a:defRPr>
            </a:lvl2pPr>
            <a:lvl3pPr marL="914400" indent="0">
              <a:buNone/>
              <a:defRPr>
                <a:latin typeface="Avenir Next LT Pro" panose="020B0504020202020204" pitchFamily="34" charset="0"/>
              </a:defRPr>
            </a:lvl3pPr>
            <a:lvl4pPr marL="1371600" indent="0">
              <a:buNone/>
              <a:defRPr>
                <a:latin typeface="Avenir Next LT Pro" panose="020B0504020202020204" pitchFamily="34" charset="0"/>
              </a:defRPr>
            </a:lvl4pPr>
            <a:lvl5pPr marL="1828800" indent="0">
              <a:buNone/>
              <a:defRPr>
                <a:latin typeface="Avenir Next LT Pro" panose="020B0504020202020204" pitchFamily="34" charset="0"/>
              </a:defRPr>
            </a:lvl5pPr>
          </a:lstStyle>
          <a:p>
            <a:pPr lvl="0"/>
            <a:r>
              <a:rPr lang="en-US"/>
              <a:t>This slide is for bulleted lists or a series of images</a:t>
            </a:r>
          </a:p>
        </p:txBody>
      </p:sp>
      <p:sp>
        <p:nvSpPr>
          <p:cNvPr id="10" name="Content Placeholder 2">
            <a:extLst>
              <a:ext uri="{FF2B5EF4-FFF2-40B4-BE49-F238E27FC236}">
                <a16:creationId xmlns:a16="http://schemas.microsoft.com/office/drawing/2014/main" id="{8451DD04-7061-4F54-9410-3F0BCF47EA21}"/>
              </a:ext>
            </a:extLst>
          </p:cNvPr>
          <p:cNvSpPr>
            <a:spLocks noGrp="1"/>
          </p:cNvSpPr>
          <p:nvPr>
            <p:ph idx="10"/>
          </p:nvPr>
        </p:nvSpPr>
        <p:spPr>
          <a:xfrm>
            <a:off x="3810213" y="1240403"/>
            <a:ext cx="2870033" cy="5248078"/>
          </a:xfrm>
          <a:solidFill>
            <a:srgbClr val="6EC3C1"/>
          </a:solidFill>
        </p:spPr>
        <p:txBody>
          <a:bodyPr>
            <a:normAutofit/>
          </a:bodyPr>
          <a:lstStyle>
            <a:lvl1pPr marL="0" indent="0">
              <a:buNone/>
              <a:defRPr sz="2200">
                <a:solidFill>
                  <a:srgbClr val="0D5F8A"/>
                </a:solidFill>
                <a:latin typeface="Avenir Next LT Pro" panose="020B0504020202020204" pitchFamily="34" charset="0"/>
              </a:defRPr>
            </a:lvl1pPr>
            <a:lvl2pPr marL="457200" indent="0">
              <a:buNone/>
              <a:defRPr>
                <a:latin typeface="Avenir Next LT Pro" panose="020B0504020202020204" pitchFamily="34" charset="0"/>
              </a:defRPr>
            </a:lvl2pPr>
            <a:lvl3pPr marL="914400" indent="0">
              <a:buNone/>
              <a:defRPr>
                <a:latin typeface="Avenir Next LT Pro" panose="020B0504020202020204" pitchFamily="34" charset="0"/>
              </a:defRPr>
            </a:lvl3pPr>
            <a:lvl4pPr marL="1371600" indent="0">
              <a:buNone/>
              <a:defRPr>
                <a:latin typeface="Avenir Next LT Pro" panose="020B0504020202020204" pitchFamily="34" charset="0"/>
              </a:defRPr>
            </a:lvl4pPr>
            <a:lvl5pPr marL="1828800" indent="0">
              <a:buNone/>
              <a:defRPr>
                <a:latin typeface="Avenir Next LT Pro" panose="020B0504020202020204" pitchFamily="34" charset="0"/>
              </a:defRPr>
            </a:lvl5pPr>
          </a:lstStyle>
          <a:p>
            <a:pPr lvl="0"/>
            <a:r>
              <a:rPr lang="en-US"/>
              <a:t>Click to edit Master text styles</a:t>
            </a:r>
          </a:p>
        </p:txBody>
      </p:sp>
      <p:sp>
        <p:nvSpPr>
          <p:cNvPr id="11" name="Content Placeholder 2">
            <a:extLst>
              <a:ext uri="{FF2B5EF4-FFF2-40B4-BE49-F238E27FC236}">
                <a16:creationId xmlns:a16="http://schemas.microsoft.com/office/drawing/2014/main" id="{0D966CD9-63DF-458A-A7CE-AFC8CFB14A98}"/>
              </a:ext>
            </a:extLst>
          </p:cNvPr>
          <p:cNvSpPr>
            <a:spLocks noGrp="1"/>
          </p:cNvSpPr>
          <p:nvPr>
            <p:ph idx="11"/>
          </p:nvPr>
        </p:nvSpPr>
        <p:spPr>
          <a:xfrm>
            <a:off x="6928278" y="1240403"/>
            <a:ext cx="2870033" cy="5248078"/>
          </a:xfrm>
          <a:solidFill>
            <a:srgbClr val="6EC3C1"/>
          </a:solidFill>
        </p:spPr>
        <p:txBody>
          <a:bodyPr>
            <a:normAutofit/>
          </a:bodyPr>
          <a:lstStyle>
            <a:lvl1pPr marL="0" indent="0">
              <a:buNone/>
              <a:defRPr sz="2200">
                <a:solidFill>
                  <a:srgbClr val="0D5F8A"/>
                </a:solidFill>
                <a:latin typeface="Avenir Next LT Pro" panose="020B0504020202020204" pitchFamily="34" charset="0"/>
              </a:defRPr>
            </a:lvl1pPr>
            <a:lvl2pPr marL="457200" indent="0">
              <a:buNone/>
              <a:defRPr>
                <a:latin typeface="Avenir Next LT Pro" panose="020B0504020202020204" pitchFamily="34" charset="0"/>
              </a:defRPr>
            </a:lvl2pPr>
            <a:lvl3pPr marL="914400" indent="0">
              <a:buNone/>
              <a:defRPr>
                <a:latin typeface="Avenir Next LT Pro" panose="020B0504020202020204" pitchFamily="34" charset="0"/>
              </a:defRPr>
            </a:lvl3pPr>
            <a:lvl4pPr marL="1371600" indent="0">
              <a:buNone/>
              <a:defRPr>
                <a:latin typeface="Avenir Next LT Pro" panose="020B0504020202020204" pitchFamily="34" charset="0"/>
              </a:defRPr>
            </a:lvl4pPr>
            <a:lvl5pPr marL="1828800" indent="0">
              <a:buNone/>
              <a:defRPr>
                <a:latin typeface="Avenir Next LT Pro" panose="020B05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969668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D5F8A"/>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AACB18-6E86-4D05-BEC0-4701204542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622" y="5707635"/>
            <a:ext cx="1020475" cy="1025051"/>
          </a:xfrm>
          <a:prstGeom prst="rect">
            <a:avLst/>
          </a:prstGeom>
        </p:spPr>
      </p:pic>
      <p:sp>
        <p:nvSpPr>
          <p:cNvPr id="23" name="Title 1">
            <a:extLst>
              <a:ext uri="{FF2B5EF4-FFF2-40B4-BE49-F238E27FC236}">
                <a16:creationId xmlns:a16="http://schemas.microsoft.com/office/drawing/2014/main" id="{19B244EA-6D5A-42BA-9813-0D4899420E21}"/>
              </a:ext>
            </a:extLst>
          </p:cNvPr>
          <p:cNvSpPr>
            <a:spLocks noGrp="1"/>
          </p:cNvSpPr>
          <p:nvPr>
            <p:ph type="title"/>
          </p:nvPr>
        </p:nvSpPr>
        <p:spPr>
          <a:xfrm>
            <a:off x="692150" y="229953"/>
            <a:ext cx="8674100" cy="756009"/>
          </a:xfrm>
        </p:spPr>
        <p:txBody>
          <a:bodyPr/>
          <a:lstStyle>
            <a:lvl1pPr>
              <a:defRPr>
                <a:solidFill>
                  <a:schemeClr val="bg1"/>
                </a:solidFill>
                <a:latin typeface="Avenir Next LT Pro" panose="020B0504020202020204" pitchFamily="34" charset="0"/>
              </a:defRPr>
            </a:lvl1pPr>
          </a:lstStyle>
          <a:p>
            <a:r>
              <a:rPr lang="en-US"/>
              <a:t>Click to edit Master title style</a:t>
            </a:r>
          </a:p>
        </p:txBody>
      </p:sp>
      <p:sp>
        <p:nvSpPr>
          <p:cNvPr id="24" name="Content Placeholder 2">
            <a:extLst>
              <a:ext uri="{FF2B5EF4-FFF2-40B4-BE49-F238E27FC236}">
                <a16:creationId xmlns:a16="http://schemas.microsoft.com/office/drawing/2014/main" id="{4C928D28-227E-4469-AD27-4CBB619A2EED}"/>
              </a:ext>
            </a:extLst>
          </p:cNvPr>
          <p:cNvSpPr>
            <a:spLocks noGrp="1"/>
          </p:cNvSpPr>
          <p:nvPr>
            <p:ph idx="1" hasCustomPrompt="1"/>
          </p:nvPr>
        </p:nvSpPr>
        <p:spPr>
          <a:xfrm>
            <a:off x="692150" y="1152939"/>
            <a:ext cx="8674100" cy="5024024"/>
          </a:xfrm>
        </p:spPr>
        <p:txBody>
          <a:bodyPr/>
          <a:lstStyle>
            <a:lvl1pPr>
              <a:defRPr>
                <a:solidFill>
                  <a:schemeClr val="bg1"/>
                </a:solidFill>
                <a:latin typeface="Avenir Next LT Pro" panose="020B0504020202020204" pitchFamily="34" charset="0"/>
              </a:defRPr>
            </a:lvl1pPr>
            <a:lvl2pPr>
              <a:defRPr>
                <a:solidFill>
                  <a:schemeClr val="bg1"/>
                </a:solidFill>
                <a:latin typeface="Avenir Next LT Pro" panose="020B0504020202020204" pitchFamily="34" charset="0"/>
              </a:defRPr>
            </a:lvl2pPr>
            <a:lvl3pPr>
              <a:defRPr>
                <a:solidFill>
                  <a:schemeClr val="bg1"/>
                </a:solidFill>
                <a:latin typeface="Avenir Next LT Pro" panose="020B0504020202020204" pitchFamily="34" charset="0"/>
              </a:defRPr>
            </a:lvl3pPr>
            <a:lvl4pPr>
              <a:defRPr>
                <a:solidFill>
                  <a:schemeClr val="bg1"/>
                </a:solidFill>
                <a:latin typeface="Avenir Next LT Pro" panose="020B0504020202020204" pitchFamily="34" charset="0"/>
              </a:defRPr>
            </a:lvl4pPr>
            <a:lvl5pPr>
              <a:defRPr>
                <a:solidFill>
                  <a:schemeClr val="bg1"/>
                </a:solidFill>
                <a:latin typeface="Avenir Next LT Pro" panose="020B0504020202020204" pitchFamily="34" charset="0"/>
              </a:defRPr>
            </a:lvl5pPr>
          </a:lstStyle>
          <a:p>
            <a:pPr lvl="0"/>
            <a:r>
              <a:rPr lang="en-US"/>
              <a:t>This slide is for a bulleted list; a more text-heavy slide</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7CB22D26-609E-4C46-9112-0E0EC441BB0C}"/>
              </a:ext>
            </a:extLst>
          </p:cNvPr>
          <p:cNvSpPr>
            <a:spLocks noGrp="1"/>
          </p:cNvSpPr>
          <p:nvPr>
            <p:ph type="sldNum" sz="quarter" idx="4"/>
          </p:nvPr>
        </p:nvSpPr>
        <p:spPr>
          <a:xfrm>
            <a:off x="7104065" y="6356351"/>
            <a:ext cx="2262187"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r>
              <a:rPr lang="en-US"/>
              <a:t>Mass4 &amp; Eliot St Project</a:t>
            </a:r>
          </a:p>
        </p:txBody>
      </p:sp>
      <p:cxnSp>
        <p:nvCxnSpPr>
          <p:cNvPr id="10" name="Straight Connector 9">
            <a:extLst>
              <a:ext uri="{FF2B5EF4-FFF2-40B4-BE49-F238E27FC236}">
                <a16:creationId xmlns:a16="http://schemas.microsoft.com/office/drawing/2014/main" id="{B4E8A5C2-EFF7-4DB7-9455-3C44FFFD8E99}"/>
              </a:ext>
            </a:extLst>
          </p:cNvPr>
          <p:cNvCxnSpPr>
            <a:cxnSpLocks/>
          </p:cNvCxnSpPr>
          <p:nvPr userDrawn="1"/>
        </p:nvCxnSpPr>
        <p:spPr>
          <a:xfrm>
            <a:off x="266032" y="-15570"/>
            <a:ext cx="0" cy="6930346"/>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9EF6AC-FBE0-40A3-A792-0A42748D5EA9}"/>
              </a:ext>
            </a:extLst>
          </p:cNvPr>
          <p:cNvCxnSpPr>
            <a:cxnSpLocks/>
          </p:cNvCxnSpPr>
          <p:nvPr userDrawn="1"/>
        </p:nvCxnSpPr>
        <p:spPr>
          <a:xfrm>
            <a:off x="380602" y="-15570"/>
            <a:ext cx="0" cy="6930346"/>
          </a:xfrm>
          <a:prstGeom prst="line">
            <a:avLst/>
          </a:prstGeom>
          <a:ln w="114300">
            <a:solidFill>
              <a:srgbClr val="0D5F8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FEF63A-DA34-4382-AD01-7BC156F39837}"/>
              </a:ext>
            </a:extLst>
          </p:cNvPr>
          <p:cNvCxnSpPr>
            <a:cxnSpLocks/>
          </p:cNvCxnSpPr>
          <p:nvPr userDrawn="1"/>
        </p:nvCxnSpPr>
        <p:spPr>
          <a:xfrm>
            <a:off x="158464" y="-17929"/>
            <a:ext cx="0" cy="6932705"/>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FFC5C0-D41C-4ED0-B167-3EE2F35FC7E5}"/>
              </a:ext>
            </a:extLst>
          </p:cNvPr>
          <p:cNvCxnSpPr>
            <a:cxnSpLocks/>
          </p:cNvCxnSpPr>
          <p:nvPr userDrawn="1"/>
        </p:nvCxnSpPr>
        <p:spPr>
          <a:xfrm>
            <a:off x="47830" y="-17929"/>
            <a:ext cx="0" cy="6932705"/>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339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733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122363"/>
            <a:ext cx="75438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57300" y="3602038"/>
            <a:ext cx="75438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5" name="Footer Placeholder 4"/>
          <p:cNvSpPr>
            <a:spLocks noGrp="1"/>
          </p:cNvSpPr>
          <p:nvPr>
            <p:ph type="ftr" sz="quarter" idx="11"/>
          </p:nvPr>
        </p:nvSpPr>
        <p:spPr>
          <a:xfrm>
            <a:off x="3332165" y="6356351"/>
            <a:ext cx="33940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2268942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2150" y="1825625"/>
            <a:ext cx="42608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825625"/>
            <a:ext cx="42608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6" name="Footer Placeholder 5"/>
          <p:cNvSpPr>
            <a:spLocks noGrp="1"/>
          </p:cNvSpPr>
          <p:nvPr>
            <p:ph type="ftr" sz="quarter" idx="11"/>
          </p:nvPr>
        </p:nvSpPr>
        <p:spPr>
          <a:xfrm>
            <a:off x="3332165" y="6356351"/>
            <a:ext cx="33940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2825515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150" y="365125"/>
            <a:ext cx="8675688" cy="1325563"/>
          </a:xfrm>
        </p:spPr>
        <p:txBody>
          <a:bodyPr/>
          <a:lstStyle/>
          <a:p>
            <a:r>
              <a:rPr lang="en-US"/>
              <a:t>Click to edit Master title style</a:t>
            </a:r>
          </a:p>
        </p:txBody>
      </p:sp>
      <p:sp>
        <p:nvSpPr>
          <p:cNvPr id="3" name="Text Placeholder 2"/>
          <p:cNvSpPr>
            <a:spLocks noGrp="1"/>
          </p:cNvSpPr>
          <p:nvPr>
            <p:ph type="body" idx="1"/>
          </p:nvPr>
        </p:nvSpPr>
        <p:spPr>
          <a:xfrm>
            <a:off x="692150" y="1681164"/>
            <a:ext cx="4256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2150" y="2505075"/>
            <a:ext cx="4256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700" y="1681164"/>
            <a:ext cx="42751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92700" y="2505075"/>
            <a:ext cx="42751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8" name="Footer Placeholder 7"/>
          <p:cNvSpPr>
            <a:spLocks noGrp="1"/>
          </p:cNvSpPr>
          <p:nvPr>
            <p:ph type="ftr" sz="quarter" idx="11"/>
          </p:nvPr>
        </p:nvSpPr>
        <p:spPr>
          <a:xfrm>
            <a:off x="3332165" y="6356351"/>
            <a:ext cx="3394075"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181073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4" name="Footer Placeholder 3"/>
          <p:cNvSpPr>
            <a:spLocks noGrp="1"/>
          </p:cNvSpPr>
          <p:nvPr>
            <p:ph type="ftr" sz="quarter" idx="11"/>
          </p:nvPr>
        </p:nvSpPr>
        <p:spPr>
          <a:xfrm>
            <a:off x="3332165" y="6356351"/>
            <a:ext cx="339407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3434599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3" name="Footer Placeholder 2"/>
          <p:cNvSpPr>
            <a:spLocks noGrp="1"/>
          </p:cNvSpPr>
          <p:nvPr>
            <p:ph type="ftr" sz="quarter" idx="11"/>
          </p:nvPr>
        </p:nvSpPr>
        <p:spPr>
          <a:xfrm>
            <a:off x="3332165" y="6356351"/>
            <a:ext cx="3394075"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2231112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457200"/>
            <a:ext cx="324485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76726" y="987426"/>
            <a:ext cx="50911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150" y="2057400"/>
            <a:ext cx="32448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6" name="Footer Placeholder 5"/>
          <p:cNvSpPr>
            <a:spLocks noGrp="1"/>
          </p:cNvSpPr>
          <p:nvPr>
            <p:ph type="ftr" sz="quarter" idx="11"/>
          </p:nvPr>
        </p:nvSpPr>
        <p:spPr>
          <a:xfrm>
            <a:off x="3332165" y="6356351"/>
            <a:ext cx="33940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1849331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457200"/>
            <a:ext cx="324485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76726" y="987426"/>
            <a:ext cx="50911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2150" y="2057400"/>
            <a:ext cx="32448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6" name="Footer Placeholder 5"/>
          <p:cNvSpPr>
            <a:spLocks noGrp="1"/>
          </p:cNvSpPr>
          <p:nvPr>
            <p:ph type="ftr" sz="quarter" idx="11"/>
          </p:nvPr>
        </p:nvSpPr>
        <p:spPr>
          <a:xfrm>
            <a:off x="3332165" y="6356351"/>
            <a:ext cx="33940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3886007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5" name="Footer Placeholder 4"/>
          <p:cNvSpPr>
            <a:spLocks noGrp="1"/>
          </p:cNvSpPr>
          <p:nvPr>
            <p:ph type="ftr" sz="quarter" idx="11"/>
          </p:nvPr>
        </p:nvSpPr>
        <p:spPr>
          <a:xfrm>
            <a:off x="3332165" y="6356351"/>
            <a:ext cx="33940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1653716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727" y="365125"/>
            <a:ext cx="216852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2152" y="365125"/>
            <a:ext cx="635317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5" name="Footer Placeholder 4"/>
          <p:cNvSpPr>
            <a:spLocks noGrp="1"/>
          </p:cNvSpPr>
          <p:nvPr>
            <p:ph type="ftr" sz="quarter" idx="11"/>
          </p:nvPr>
        </p:nvSpPr>
        <p:spPr>
          <a:xfrm>
            <a:off x="3332165" y="6356351"/>
            <a:ext cx="33940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2434203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9B244EA-6D5A-42BA-9813-0D4899420E21}"/>
              </a:ext>
            </a:extLst>
          </p:cNvPr>
          <p:cNvSpPr>
            <a:spLocks noGrp="1"/>
          </p:cNvSpPr>
          <p:nvPr>
            <p:ph type="title"/>
          </p:nvPr>
        </p:nvSpPr>
        <p:spPr>
          <a:xfrm>
            <a:off x="692150" y="229953"/>
            <a:ext cx="8674100" cy="756009"/>
          </a:xfrm>
        </p:spPr>
        <p:txBody>
          <a:bodyPr/>
          <a:lstStyle>
            <a:lvl1pPr>
              <a:defRPr>
                <a:solidFill>
                  <a:srgbClr val="0D5F8A"/>
                </a:solidFill>
                <a:latin typeface="Avenir Next LT Pro" panose="020B0504020202020204" pitchFamily="34" charset="0"/>
              </a:defRPr>
            </a:lvl1pPr>
          </a:lstStyle>
          <a:p>
            <a:r>
              <a:rPr lang="en-US"/>
              <a:t>Click to edit Master title style</a:t>
            </a:r>
          </a:p>
        </p:txBody>
      </p:sp>
      <p:sp>
        <p:nvSpPr>
          <p:cNvPr id="24" name="Content Placeholder 2">
            <a:extLst>
              <a:ext uri="{FF2B5EF4-FFF2-40B4-BE49-F238E27FC236}">
                <a16:creationId xmlns:a16="http://schemas.microsoft.com/office/drawing/2014/main" id="{4C928D28-227E-4469-AD27-4CBB619A2EED}"/>
              </a:ext>
            </a:extLst>
          </p:cNvPr>
          <p:cNvSpPr>
            <a:spLocks noGrp="1"/>
          </p:cNvSpPr>
          <p:nvPr>
            <p:ph idx="1" hasCustomPrompt="1"/>
          </p:nvPr>
        </p:nvSpPr>
        <p:spPr>
          <a:xfrm>
            <a:off x="692150" y="1152938"/>
            <a:ext cx="3514650" cy="5491915"/>
          </a:xfrm>
          <a:ln>
            <a:noFill/>
          </a:ln>
        </p:spPr>
        <p:txBody>
          <a:bodyPr/>
          <a:lstStyle>
            <a:lvl1pPr marL="0" indent="0">
              <a:buNone/>
              <a:defRPr>
                <a:solidFill>
                  <a:srgbClr val="0D5F8A"/>
                </a:solidFill>
                <a:latin typeface="Avenir Next LT Pro" panose="020B0504020202020204" pitchFamily="34" charset="0"/>
              </a:defRPr>
            </a:lvl1pPr>
            <a:lvl2pPr>
              <a:defRPr>
                <a:solidFill>
                  <a:srgbClr val="335120"/>
                </a:solidFill>
                <a:latin typeface="Avenir Next LT Pro" panose="020B0504020202020204" pitchFamily="34" charset="0"/>
              </a:defRPr>
            </a:lvl2pPr>
            <a:lvl3pPr>
              <a:defRPr>
                <a:solidFill>
                  <a:srgbClr val="335120"/>
                </a:solidFill>
                <a:latin typeface="Avenir Next LT Pro" panose="020B0504020202020204" pitchFamily="34" charset="0"/>
              </a:defRPr>
            </a:lvl3pPr>
            <a:lvl4pPr>
              <a:defRPr>
                <a:solidFill>
                  <a:srgbClr val="335120"/>
                </a:solidFill>
                <a:latin typeface="Avenir Next LT Pro" panose="020B0504020202020204" pitchFamily="34" charset="0"/>
              </a:defRPr>
            </a:lvl4pPr>
            <a:lvl5pPr>
              <a:defRPr>
                <a:solidFill>
                  <a:srgbClr val="335120"/>
                </a:solidFill>
                <a:latin typeface="Avenir Next LT Pro" panose="020B0504020202020204" pitchFamily="34" charset="0"/>
              </a:defRPr>
            </a:lvl5pPr>
          </a:lstStyle>
          <a:p>
            <a:pPr lvl="0"/>
            <a:r>
              <a:rPr lang="en-US"/>
              <a:t>This box is for an image</a:t>
            </a:r>
          </a:p>
        </p:txBody>
      </p:sp>
      <p:sp>
        <p:nvSpPr>
          <p:cNvPr id="3" name="Rectangle 2">
            <a:extLst>
              <a:ext uri="{FF2B5EF4-FFF2-40B4-BE49-F238E27FC236}">
                <a16:creationId xmlns:a16="http://schemas.microsoft.com/office/drawing/2014/main" id="{B04491B6-A519-4B54-884A-C4EF35243A05}"/>
              </a:ext>
            </a:extLst>
          </p:cNvPr>
          <p:cNvSpPr/>
          <p:nvPr userDrawn="1"/>
        </p:nvSpPr>
        <p:spPr>
          <a:xfrm>
            <a:off x="4447760" y="1112815"/>
            <a:ext cx="5229649" cy="5532039"/>
          </a:xfrm>
          <a:prstGeom prst="rect">
            <a:avLst/>
          </a:prstGeom>
          <a:solidFill>
            <a:srgbClr val="6E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34DCE1B-48F1-4E2B-B631-293A4753D38D}"/>
              </a:ext>
            </a:extLst>
          </p:cNvPr>
          <p:cNvSpPr>
            <a:spLocks noGrp="1"/>
          </p:cNvSpPr>
          <p:nvPr>
            <p:ph idx="10" hasCustomPrompt="1"/>
          </p:nvPr>
        </p:nvSpPr>
        <p:spPr>
          <a:xfrm>
            <a:off x="4742121" y="1333415"/>
            <a:ext cx="4624129" cy="1566407"/>
          </a:xfrm>
          <a:solidFill>
            <a:schemeClr val="bg1"/>
          </a:solidFill>
        </p:spPr>
        <p:txBody>
          <a:bodyPr>
            <a:normAutofit/>
          </a:bodyPr>
          <a:lstStyle>
            <a:lvl1pPr marL="0" indent="0">
              <a:buNone/>
              <a:defRPr sz="2200">
                <a:solidFill>
                  <a:srgbClr val="0D5F8A"/>
                </a:solidFill>
                <a:latin typeface="Avenir Next LT Pro" panose="020B0504020202020204" pitchFamily="34" charset="0"/>
              </a:defRPr>
            </a:lvl1pPr>
            <a:lvl2pPr>
              <a:defRPr>
                <a:solidFill>
                  <a:srgbClr val="335120"/>
                </a:solidFill>
                <a:latin typeface="Avenir Next LT Pro" panose="020B0504020202020204" pitchFamily="34" charset="0"/>
              </a:defRPr>
            </a:lvl2pPr>
            <a:lvl3pPr>
              <a:defRPr>
                <a:solidFill>
                  <a:srgbClr val="335120"/>
                </a:solidFill>
                <a:latin typeface="Avenir Next LT Pro" panose="020B0504020202020204" pitchFamily="34" charset="0"/>
              </a:defRPr>
            </a:lvl3pPr>
            <a:lvl4pPr>
              <a:defRPr>
                <a:solidFill>
                  <a:srgbClr val="335120"/>
                </a:solidFill>
                <a:latin typeface="Avenir Next LT Pro" panose="020B0504020202020204" pitchFamily="34" charset="0"/>
              </a:defRPr>
            </a:lvl4pPr>
            <a:lvl5pPr>
              <a:defRPr>
                <a:solidFill>
                  <a:srgbClr val="335120"/>
                </a:solidFill>
                <a:latin typeface="Avenir Next LT Pro" panose="020B0504020202020204" pitchFamily="34" charset="0"/>
              </a:defRPr>
            </a:lvl5pPr>
          </a:lstStyle>
          <a:p>
            <a:pPr lvl="0"/>
            <a:r>
              <a:rPr lang="en-US"/>
              <a:t>Text box</a:t>
            </a:r>
          </a:p>
        </p:txBody>
      </p:sp>
      <p:sp>
        <p:nvSpPr>
          <p:cNvPr id="12" name="Content Placeholder 2">
            <a:extLst>
              <a:ext uri="{FF2B5EF4-FFF2-40B4-BE49-F238E27FC236}">
                <a16:creationId xmlns:a16="http://schemas.microsoft.com/office/drawing/2014/main" id="{E82C4AA7-E4B2-4B3B-BA20-D20037371DC6}"/>
              </a:ext>
            </a:extLst>
          </p:cNvPr>
          <p:cNvSpPr>
            <a:spLocks noGrp="1"/>
          </p:cNvSpPr>
          <p:nvPr>
            <p:ph idx="11" hasCustomPrompt="1"/>
          </p:nvPr>
        </p:nvSpPr>
        <p:spPr>
          <a:xfrm>
            <a:off x="4742120" y="3100544"/>
            <a:ext cx="4624129" cy="1566407"/>
          </a:xfrm>
          <a:solidFill>
            <a:schemeClr val="bg1"/>
          </a:solidFill>
        </p:spPr>
        <p:txBody>
          <a:bodyPr>
            <a:normAutofit/>
          </a:bodyPr>
          <a:lstStyle>
            <a:lvl1pPr marL="0" indent="0">
              <a:buNone/>
              <a:defRPr sz="2200">
                <a:solidFill>
                  <a:srgbClr val="0D5F8A"/>
                </a:solidFill>
                <a:latin typeface="Avenir Next LT Pro" panose="020B0504020202020204" pitchFamily="34" charset="0"/>
              </a:defRPr>
            </a:lvl1pPr>
            <a:lvl2pPr>
              <a:defRPr>
                <a:solidFill>
                  <a:srgbClr val="335120"/>
                </a:solidFill>
                <a:latin typeface="Avenir Next LT Pro" panose="020B0504020202020204" pitchFamily="34" charset="0"/>
              </a:defRPr>
            </a:lvl2pPr>
            <a:lvl3pPr>
              <a:defRPr>
                <a:solidFill>
                  <a:srgbClr val="335120"/>
                </a:solidFill>
                <a:latin typeface="Avenir Next LT Pro" panose="020B0504020202020204" pitchFamily="34" charset="0"/>
              </a:defRPr>
            </a:lvl3pPr>
            <a:lvl4pPr>
              <a:defRPr>
                <a:solidFill>
                  <a:srgbClr val="335120"/>
                </a:solidFill>
                <a:latin typeface="Avenir Next LT Pro" panose="020B0504020202020204" pitchFamily="34" charset="0"/>
              </a:defRPr>
            </a:lvl4pPr>
            <a:lvl5pPr>
              <a:defRPr>
                <a:solidFill>
                  <a:srgbClr val="335120"/>
                </a:solidFill>
                <a:latin typeface="Avenir Next LT Pro" panose="020B0504020202020204" pitchFamily="34" charset="0"/>
              </a:defRPr>
            </a:lvl5pPr>
          </a:lstStyle>
          <a:p>
            <a:pPr lvl="0"/>
            <a:r>
              <a:rPr lang="en-US"/>
              <a:t>Text box</a:t>
            </a:r>
          </a:p>
        </p:txBody>
      </p:sp>
      <p:sp>
        <p:nvSpPr>
          <p:cNvPr id="14" name="Content Placeholder 2">
            <a:extLst>
              <a:ext uri="{FF2B5EF4-FFF2-40B4-BE49-F238E27FC236}">
                <a16:creationId xmlns:a16="http://schemas.microsoft.com/office/drawing/2014/main" id="{9FC42C3F-A6CA-4724-86D6-54627A93F22F}"/>
              </a:ext>
            </a:extLst>
          </p:cNvPr>
          <p:cNvSpPr>
            <a:spLocks noGrp="1"/>
          </p:cNvSpPr>
          <p:nvPr>
            <p:ph idx="12" hasCustomPrompt="1"/>
          </p:nvPr>
        </p:nvSpPr>
        <p:spPr>
          <a:xfrm>
            <a:off x="4739088" y="4860633"/>
            <a:ext cx="4624129" cy="1566407"/>
          </a:xfrm>
          <a:solidFill>
            <a:schemeClr val="bg1"/>
          </a:solidFill>
        </p:spPr>
        <p:txBody>
          <a:bodyPr>
            <a:normAutofit/>
          </a:bodyPr>
          <a:lstStyle>
            <a:lvl1pPr marL="0" indent="0">
              <a:buNone/>
              <a:defRPr sz="2200">
                <a:solidFill>
                  <a:srgbClr val="0D5F8A"/>
                </a:solidFill>
                <a:latin typeface="Avenir Next LT Pro" panose="020B0504020202020204" pitchFamily="34" charset="0"/>
              </a:defRPr>
            </a:lvl1pPr>
            <a:lvl2pPr>
              <a:defRPr>
                <a:solidFill>
                  <a:srgbClr val="335120"/>
                </a:solidFill>
                <a:latin typeface="Avenir Next LT Pro" panose="020B0504020202020204" pitchFamily="34" charset="0"/>
              </a:defRPr>
            </a:lvl2pPr>
            <a:lvl3pPr>
              <a:defRPr>
                <a:solidFill>
                  <a:srgbClr val="335120"/>
                </a:solidFill>
                <a:latin typeface="Avenir Next LT Pro" panose="020B0504020202020204" pitchFamily="34" charset="0"/>
              </a:defRPr>
            </a:lvl3pPr>
            <a:lvl4pPr>
              <a:defRPr>
                <a:solidFill>
                  <a:srgbClr val="335120"/>
                </a:solidFill>
                <a:latin typeface="Avenir Next LT Pro" panose="020B0504020202020204" pitchFamily="34" charset="0"/>
              </a:defRPr>
            </a:lvl4pPr>
            <a:lvl5pPr>
              <a:defRPr>
                <a:solidFill>
                  <a:srgbClr val="335120"/>
                </a:solidFill>
                <a:latin typeface="Avenir Next LT Pro" panose="020B0504020202020204" pitchFamily="34" charset="0"/>
              </a:defRPr>
            </a:lvl5pPr>
          </a:lstStyle>
          <a:p>
            <a:pPr lvl="0"/>
            <a:r>
              <a:rPr lang="en-US"/>
              <a:t>Text box</a:t>
            </a:r>
          </a:p>
        </p:txBody>
      </p:sp>
      <p:cxnSp>
        <p:nvCxnSpPr>
          <p:cNvPr id="13" name="Straight Connector 12">
            <a:extLst>
              <a:ext uri="{FF2B5EF4-FFF2-40B4-BE49-F238E27FC236}">
                <a16:creationId xmlns:a16="http://schemas.microsoft.com/office/drawing/2014/main" id="{653E7671-66B4-437B-AB4F-E0D919DB571C}"/>
              </a:ext>
            </a:extLst>
          </p:cNvPr>
          <p:cNvCxnSpPr>
            <a:cxnSpLocks/>
          </p:cNvCxnSpPr>
          <p:nvPr userDrawn="1"/>
        </p:nvCxnSpPr>
        <p:spPr>
          <a:xfrm>
            <a:off x="509871" y="1115174"/>
            <a:ext cx="0" cy="5529679"/>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FFB100-2C39-4271-B14C-7577BF990DF4}"/>
              </a:ext>
            </a:extLst>
          </p:cNvPr>
          <p:cNvCxnSpPr>
            <a:cxnSpLocks/>
          </p:cNvCxnSpPr>
          <p:nvPr userDrawn="1"/>
        </p:nvCxnSpPr>
        <p:spPr>
          <a:xfrm>
            <a:off x="616490" y="1115174"/>
            <a:ext cx="0" cy="5529679"/>
          </a:xfrm>
          <a:prstGeom prst="line">
            <a:avLst/>
          </a:prstGeom>
          <a:ln w="114300">
            <a:solidFill>
              <a:srgbClr val="0D5F8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A3450B-48AB-4F50-9C4F-8D223E11AAB4}"/>
              </a:ext>
            </a:extLst>
          </p:cNvPr>
          <p:cNvCxnSpPr>
            <a:cxnSpLocks/>
          </p:cNvCxnSpPr>
          <p:nvPr userDrawn="1"/>
        </p:nvCxnSpPr>
        <p:spPr>
          <a:xfrm>
            <a:off x="402303" y="1112815"/>
            <a:ext cx="0" cy="5532038"/>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2D4D2F0-F3C7-4B0E-9638-D86BED60003D}"/>
              </a:ext>
            </a:extLst>
          </p:cNvPr>
          <p:cNvCxnSpPr>
            <a:cxnSpLocks/>
          </p:cNvCxnSpPr>
          <p:nvPr userDrawn="1"/>
        </p:nvCxnSpPr>
        <p:spPr>
          <a:xfrm>
            <a:off x="291669" y="1112815"/>
            <a:ext cx="0" cy="5532038"/>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27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9B244EA-6D5A-42BA-9813-0D4899420E21}"/>
              </a:ext>
            </a:extLst>
          </p:cNvPr>
          <p:cNvSpPr>
            <a:spLocks noGrp="1"/>
          </p:cNvSpPr>
          <p:nvPr>
            <p:ph type="title"/>
          </p:nvPr>
        </p:nvSpPr>
        <p:spPr>
          <a:xfrm>
            <a:off x="692150" y="229953"/>
            <a:ext cx="8674100" cy="756009"/>
          </a:xfrm>
        </p:spPr>
        <p:txBody>
          <a:bodyPr/>
          <a:lstStyle>
            <a:lvl1pPr>
              <a:defRPr>
                <a:solidFill>
                  <a:srgbClr val="0D5F8A"/>
                </a:solidFill>
                <a:latin typeface="Avenir Next LT Pro" panose="020B05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AE9B794B-F34E-455D-8A90-1D57F248DD73}"/>
              </a:ext>
            </a:extLst>
          </p:cNvPr>
          <p:cNvSpPr>
            <a:spLocks noGrp="1"/>
          </p:cNvSpPr>
          <p:nvPr>
            <p:ph idx="1" hasCustomPrompt="1"/>
          </p:nvPr>
        </p:nvSpPr>
        <p:spPr>
          <a:xfrm>
            <a:off x="692149" y="1240402"/>
            <a:ext cx="2870033" cy="5248079"/>
          </a:xfrm>
          <a:solidFill>
            <a:srgbClr val="6EC3C1"/>
          </a:solidFill>
        </p:spPr>
        <p:txBody>
          <a:bodyPr>
            <a:normAutofit/>
          </a:bodyPr>
          <a:lstStyle>
            <a:lvl1pPr marL="0" indent="0">
              <a:buNone/>
              <a:defRPr sz="2200">
                <a:solidFill>
                  <a:srgbClr val="0D5F8A"/>
                </a:solidFill>
                <a:latin typeface="Avenir Next LT Pro" panose="020B0504020202020204" pitchFamily="34" charset="0"/>
              </a:defRPr>
            </a:lvl1pPr>
            <a:lvl2pPr marL="457200" indent="0">
              <a:buNone/>
              <a:defRPr>
                <a:latin typeface="Avenir Next LT Pro" panose="020B0504020202020204" pitchFamily="34" charset="0"/>
              </a:defRPr>
            </a:lvl2pPr>
            <a:lvl3pPr marL="914400" indent="0">
              <a:buNone/>
              <a:defRPr>
                <a:latin typeface="Avenir Next LT Pro" panose="020B0504020202020204" pitchFamily="34" charset="0"/>
              </a:defRPr>
            </a:lvl3pPr>
            <a:lvl4pPr marL="1371600" indent="0">
              <a:buNone/>
              <a:defRPr>
                <a:latin typeface="Avenir Next LT Pro" panose="020B0504020202020204" pitchFamily="34" charset="0"/>
              </a:defRPr>
            </a:lvl4pPr>
            <a:lvl5pPr marL="1828800" indent="0">
              <a:buNone/>
              <a:defRPr>
                <a:latin typeface="Avenir Next LT Pro" panose="020B0504020202020204" pitchFamily="34" charset="0"/>
              </a:defRPr>
            </a:lvl5pPr>
          </a:lstStyle>
          <a:p>
            <a:pPr lvl="0"/>
            <a:r>
              <a:rPr lang="en-US"/>
              <a:t>This slide is for bulleted lists or a series of images</a:t>
            </a:r>
          </a:p>
        </p:txBody>
      </p:sp>
      <p:sp>
        <p:nvSpPr>
          <p:cNvPr id="10" name="Content Placeholder 2">
            <a:extLst>
              <a:ext uri="{FF2B5EF4-FFF2-40B4-BE49-F238E27FC236}">
                <a16:creationId xmlns:a16="http://schemas.microsoft.com/office/drawing/2014/main" id="{8451DD04-7061-4F54-9410-3F0BCF47EA21}"/>
              </a:ext>
            </a:extLst>
          </p:cNvPr>
          <p:cNvSpPr>
            <a:spLocks noGrp="1"/>
          </p:cNvSpPr>
          <p:nvPr>
            <p:ph idx="10"/>
          </p:nvPr>
        </p:nvSpPr>
        <p:spPr>
          <a:xfrm>
            <a:off x="3810213" y="1240403"/>
            <a:ext cx="2870033" cy="5248078"/>
          </a:xfrm>
          <a:solidFill>
            <a:srgbClr val="6EC3C1"/>
          </a:solidFill>
        </p:spPr>
        <p:txBody>
          <a:bodyPr>
            <a:normAutofit/>
          </a:bodyPr>
          <a:lstStyle>
            <a:lvl1pPr marL="0" indent="0">
              <a:buNone/>
              <a:defRPr sz="2200">
                <a:solidFill>
                  <a:srgbClr val="0D5F8A"/>
                </a:solidFill>
                <a:latin typeface="Avenir Next LT Pro" panose="020B0504020202020204" pitchFamily="34" charset="0"/>
              </a:defRPr>
            </a:lvl1pPr>
            <a:lvl2pPr marL="457200" indent="0">
              <a:buNone/>
              <a:defRPr>
                <a:latin typeface="Avenir Next LT Pro" panose="020B0504020202020204" pitchFamily="34" charset="0"/>
              </a:defRPr>
            </a:lvl2pPr>
            <a:lvl3pPr marL="914400" indent="0">
              <a:buNone/>
              <a:defRPr>
                <a:latin typeface="Avenir Next LT Pro" panose="020B0504020202020204" pitchFamily="34" charset="0"/>
              </a:defRPr>
            </a:lvl3pPr>
            <a:lvl4pPr marL="1371600" indent="0">
              <a:buNone/>
              <a:defRPr>
                <a:latin typeface="Avenir Next LT Pro" panose="020B0504020202020204" pitchFamily="34" charset="0"/>
              </a:defRPr>
            </a:lvl4pPr>
            <a:lvl5pPr marL="1828800" indent="0">
              <a:buNone/>
              <a:defRPr>
                <a:latin typeface="Avenir Next LT Pro" panose="020B0504020202020204" pitchFamily="34" charset="0"/>
              </a:defRPr>
            </a:lvl5pPr>
          </a:lstStyle>
          <a:p>
            <a:pPr lvl="0"/>
            <a:r>
              <a:rPr lang="en-US"/>
              <a:t>Click to edit Master text styles</a:t>
            </a:r>
          </a:p>
        </p:txBody>
      </p:sp>
      <p:sp>
        <p:nvSpPr>
          <p:cNvPr id="11" name="Content Placeholder 2">
            <a:extLst>
              <a:ext uri="{FF2B5EF4-FFF2-40B4-BE49-F238E27FC236}">
                <a16:creationId xmlns:a16="http://schemas.microsoft.com/office/drawing/2014/main" id="{0D966CD9-63DF-458A-A7CE-AFC8CFB14A98}"/>
              </a:ext>
            </a:extLst>
          </p:cNvPr>
          <p:cNvSpPr>
            <a:spLocks noGrp="1"/>
          </p:cNvSpPr>
          <p:nvPr>
            <p:ph idx="11"/>
          </p:nvPr>
        </p:nvSpPr>
        <p:spPr>
          <a:xfrm>
            <a:off x="6928278" y="1240403"/>
            <a:ext cx="2870033" cy="5248078"/>
          </a:xfrm>
          <a:solidFill>
            <a:srgbClr val="6EC3C1"/>
          </a:solidFill>
        </p:spPr>
        <p:txBody>
          <a:bodyPr>
            <a:normAutofit/>
          </a:bodyPr>
          <a:lstStyle>
            <a:lvl1pPr marL="0" indent="0">
              <a:buNone/>
              <a:defRPr sz="2200">
                <a:solidFill>
                  <a:srgbClr val="0D5F8A"/>
                </a:solidFill>
                <a:latin typeface="Avenir Next LT Pro" panose="020B0504020202020204" pitchFamily="34" charset="0"/>
              </a:defRPr>
            </a:lvl1pPr>
            <a:lvl2pPr marL="457200" indent="0">
              <a:buNone/>
              <a:defRPr>
                <a:latin typeface="Avenir Next LT Pro" panose="020B0504020202020204" pitchFamily="34" charset="0"/>
              </a:defRPr>
            </a:lvl2pPr>
            <a:lvl3pPr marL="914400" indent="0">
              <a:buNone/>
              <a:defRPr>
                <a:latin typeface="Avenir Next LT Pro" panose="020B0504020202020204" pitchFamily="34" charset="0"/>
              </a:defRPr>
            </a:lvl3pPr>
            <a:lvl4pPr marL="1371600" indent="0">
              <a:buNone/>
              <a:defRPr>
                <a:latin typeface="Avenir Next LT Pro" panose="020B0504020202020204" pitchFamily="34" charset="0"/>
              </a:defRPr>
            </a:lvl4pPr>
            <a:lvl5pPr marL="1828800" indent="0">
              <a:buNone/>
              <a:defRPr>
                <a:latin typeface="Avenir Next LT Pro" panose="020B0504020202020204" pitchFamily="34" charset="0"/>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60039501-8011-41A2-8986-82F7FA43B4AC}"/>
              </a:ext>
            </a:extLst>
          </p:cNvPr>
          <p:cNvCxnSpPr>
            <a:cxnSpLocks/>
          </p:cNvCxnSpPr>
          <p:nvPr userDrawn="1"/>
        </p:nvCxnSpPr>
        <p:spPr>
          <a:xfrm>
            <a:off x="266032" y="-15570"/>
            <a:ext cx="0" cy="6930346"/>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7ECAE3-E985-40D0-903F-7FABB8AA70D3}"/>
              </a:ext>
            </a:extLst>
          </p:cNvPr>
          <p:cNvCxnSpPr>
            <a:cxnSpLocks/>
          </p:cNvCxnSpPr>
          <p:nvPr userDrawn="1"/>
        </p:nvCxnSpPr>
        <p:spPr>
          <a:xfrm>
            <a:off x="380602" y="-15570"/>
            <a:ext cx="0" cy="6930346"/>
          </a:xfrm>
          <a:prstGeom prst="line">
            <a:avLst/>
          </a:prstGeom>
          <a:ln w="114300">
            <a:solidFill>
              <a:srgbClr val="0D5F8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353F9D-A965-449D-A781-132E839CCDED}"/>
              </a:ext>
            </a:extLst>
          </p:cNvPr>
          <p:cNvCxnSpPr>
            <a:cxnSpLocks/>
          </p:cNvCxnSpPr>
          <p:nvPr userDrawn="1"/>
        </p:nvCxnSpPr>
        <p:spPr>
          <a:xfrm>
            <a:off x="158464" y="-17929"/>
            <a:ext cx="0" cy="6932705"/>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B226E2-1011-423C-A42F-0717178FC1E7}"/>
              </a:ext>
            </a:extLst>
          </p:cNvPr>
          <p:cNvCxnSpPr>
            <a:cxnSpLocks/>
          </p:cNvCxnSpPr>
          <p:nvPr userDrawn="1"/>
        </p:nvCxnSpPr>
        <p:spPr>
          <a:xfrm>
            <a:off x="47830" y="-17929"/>
            <a:ext cx="0" cy="6932705"/>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62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987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122363"/>
            <a:ext cx="75438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57300" y="3602038"/>
            <a:ext cx="75438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5" name="Footer Placeholder 4"/>
          <p:cNvSpPr>
            <a:spLocks noGrp="1"/>
          </p:cNvSpPr>
          <p:nvPr>
            <p:ph type="ftr" sz="quarter" idx="11"/>
          </p:nvPr>
        </p:nvSpPr>
        <p:spPr>
          <a:xfrm>
            <a:off x="3332165" y="6356351"/>
            <a:ext cx="33940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2283445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2150" y="1825625"/>
            <a:ext cx="42608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825625"/>
            <a:ext cx="42608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6" name="Footer Placeholder 5"/>
          <p:cNvSpPr>
            <a:spLocks noGrp="1"/>
          </p:cNvSpPr>
          <p:nvPr>
            <p:ph type="ftr" sz="quarter" idx="11"/>
          </p:nvPr>
        </p:nvSpPr>
        <p:spPr>
          <a:xfrm>
            <a:off x="3332165" y="6356351"/>
            <a:ext cx="33940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2601188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150" y="365125"/>
            <a:ext cx="8675688" cy="1325563"/>
          </a:xfrm>
        </p:spPr>
        <p:txBody>
          <a:bodyPr/>
          <a:lstStyle/>
          <a:p>
            <a:r>
              <a:rPr lang="en-US"/>
              <a:t>Click to edit Master title style</a:t>
            </a:r>
          </a:p>
        </p:txBody>
      </p:sp>
      <p:sp>
        <p:nvSpPr>
          <p:cNvPr id="3" name="Text Placeholder 2"/>
          <p:cNvSpPr>
            <a:spLocks noGrp="1"/>
          </p:cNvSpPr>
          <p:nvPr>
            <p:ph type="body" idx="1"/>
          </p:nvPr>
        </p:nvSpPr>
        <p:spPr>
          <a:xfrm>
            <a:off x="692150" y="1681164"/>
            <a:ext cx="4256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2150" y="2505075"/>
            <a:ext cx="4256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700" y="1681164"/>
            <a:ext cx="42751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92700" y="2505075"/>
            <a:ext cx="42751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8" name="Footer Placeholder 7"/>
          <p:cNvSpPr>
            <a:spLocks noGrp="1"/>
          </p:cNvSpPr>
          <p:nvPr>
            <p:ph type="ftr" sz="quarter" idx="11"/>
          </p:nvPr>
        </p:nvSpPr>
        <p:spPr>
          <a:xfrm>
            <a:off x="3332165" y="6356351"/>
            <a:ext cx="3394075"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178392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92150" y="6356351"/>
            <a:ext cx="2262188" cy="365125"/>
          </a:xfrm>
          <a:prstGeom prst="rect">
            <a:avLst/>
          </a:prstGeom>
        </p:spPr>
        <p:txBody>
          <a:bodyPr/>
          <a:lstStyle/>
          <a:p>
            <a:fld id="{162A290A-94B0-48AC-B55F-07BF0285E496}" type="datetimeFigureOut">
              <a:rPr lang="en-US" smtClean="0"/>
              <a:pPr/>
              <a:t>3/4/2022</a:t>
            </a:fld>
            <a:endParaRPr lang="en-US"/>
          </a:p>
        </p:txBody>
      </p:sp>
      <p:sp>
        <p:nvSpPr>
          <p:cNvPr id="4" name="Footer Placeholder 3"/>
          <p:cNvSpPr>
            <a:spLocks noGrp="1"/>
          </p:cNvSpPr>
          <p:nvPr>
            <p:ph type="ftr" sz="quarter" idx="11"/>
          </p:nvPr>
        </p:nvSpPr>
        <p:spPr>
          <a:xfrm>
            <a:off x="3332165" y="6356351"/>
            <a:ext cx="339407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104065" y="6356351"/>
            <a:ext cx="2262187" cy="365125"/>
          </a:xfrm>
          <a:prstGeom prst="rect">
            <a:avLst/>
          </a:prstGeom>
        </p:spPr>
        <p:txBody>
          <a:bodyPr/>
          <a:lstStyle/>
          <a:p>
            <a:fld id="{981CDF94-8CF8-4C49-990F-34A526FF942B}" type="slidenum">
              <a:rPr lang="en-US" smtClean="0"/>
              <a:pPr/>
              <a:t>‹#›</a:t>
            </a:fld>
            <a:endParaRPr lang="en-US"/>
          </a:p>
        </p:txBody>
      </p:sp>
    </p:spTree>
    <p:extLst>
      <p:ext uri="{BB962C8B-B14F-4D97-AF65-F5344CB8AC3E}">
        <p14:creationId xmlns:p14="http://schemas.microsoft.com/office/powerpoint/2010/main" val="244647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2150" y="365125"/>
            <a:ext cx="86741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2150" y="1825625"/>
            <a:ext cx="86741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32165" y="6356351"/>
            <a:ext cx="33940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4065" y="6356351"/>
            <a:ext cx="2262187"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r>
              <a:rPr lang="en-US"/>
              <a:t>Mass4 &amp; Eliot St Project</a:t>
            </a:r>
          </a:p>
        </p:txBody>
      </p:sp>
    </p:spTree>
    <p:extLst>
      <p:ext uri="{BB962C8B-B14F-4D97-AF65-F5344CB8AC3E}">
        <p14:creationId xmlns:p14="http://schemas.microsoft.com/office/powerpoint/2010/main" val="3575990288"/>
      </p:ext>
    </p:extLst>
  </p:cSld>
  <p:clrMap bg1="lt1" tx1="dk1" bg2="lt2" tx2="dk2" accent1="accent1" accent2="accent2" accent3="accent3" accent4="accent4" accent5="accent5" accent6="accent6" hlink="hlink" folHlink="folHlink"/>
  <p:sldLayoutIdLst>
    <p:sldLayoutId id="2147483672" r:id="rId1"/>
    <p:sldLayoutId id="2147483677" r:id="rId2"/>
    <p:sldLayoutId id="2147483675" r:id="rId3"/>
    <p:sldLayoutId id="2147483678" r:id="rId4"/>
    <p:sldLayoutId id="2147483673" r:id="rId5"/>
    <p:sldLayoutId id="2147483661"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2150" y="365125"/>
            <a:ext cx="86741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2150" y="1825625"/>
            <a:ext cx="86741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32165" y="6356351"/>
            <a:ext cx="33940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4065" y="6356351"/>
            <a:ext cx="2262187"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r>
              <a:rPr lang="en-US"/>
              <a:t>Mass4 &amp; Eliot St Project</a:t>
            </a:r>
          </a:p>
        </p:txBody>
      </p:sp>
    </p:spTree>
    <p:extLst>
      <p:ext uri="{BB962C8B-B14F-4D97-AF65-F5344CB8AC3E}">
        <p14:creationId xmlns:p14="http://schemas.microsoft.com/office/powerpoint/2010/main" val="223446628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29.jpeg"/><Relationship Id="rId5" Type="http://schemas.openxmlformats.org/officeDocument/2006/relationships/image" Target="../media/image24.png"/><Relationship Id="rId10" Type="http://schemas.openxmlformats.org/officeDocument/2006/relationships/image" Target="../media/image28.jpeg"/><Relationship Id="rId4" Type="http://schemas.openxmlformats.org/officeDocument/2006/relationships/image" Target="../media/image23.sv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5.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20.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4.sv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2.svg"/></Relationships>
</file>

<file path=ppt/slides/_rels/slide4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2.sv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5F8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04664" y="1501041"/>
            <a:ext cx="5153736" cy="1236324"/>
          </a:xfrm>
        </p:spPr>
        <p:txBody>
          <a:bodyPr>
            <a:noAutofit/>
          </a:bodyPr>
          <a:lstStyle/>
          <a:p>
            <a:pPr>
              <a:lnSpc>
                <a:spcPct val="100000"/>
              </a:lnSpc>
            </a:pPr>
            <a:r>
              <a:rPr lang="en-US" sz="3200" spc="70">
                <a:solidFill>
                  <a:schemeClr val="bg1"/>
                </a:solidFill>
                <a:latin typeface="Avenir Next LT Pro" panose="020B0504020202020204" pitchFamily="34" charset="0"/>
              </a:rPr>
              <a:t>MASSAVE4 </a:t>
            </a:r>
            <a:br>
              <a:rPr lang="en-US" sz="3200" spc="70">
                <a:solidFill>
                  <a:schemeClr val="bg1"/>
                </a:solidFill>
                <a:latin typeface="Avenir Next LT Pro" panose="020B0504020202020204" pitchFamily="34" charset="0"/>
              </a:rPr>
            </a:br>
            <a:r>
              <a:rPr lang="en-US" sz="3200" spc="70">
                <a:solidFill>
                  <a:schemeClr val="bg1"/>
                </a:solidFill>
                <a:latin typeface="Avenir Next LT Pro" panose="020B0504020202020204" pitchFamily="34" charset="0"/>
              </a:rPr>
              <a:t>CYCLING SAFETY ORDINANCE PROJECT</a:t>
            </a:r>
          </a:p>
        </p:txBody>
      </p:sp>
      <p:sp>
        <p:nvSpPr>
          <p:cNvPr id="17" name="Title 1"/>
          <p:cNvSpPr txBox="1">
            <a:spLocks/>
          </p:cNvSpPr>
          <p:nvPr/>
        </p:nvSpPr>
        <p:spPr>
          <a:xfrm>
            <a:off x="5490218" y="5377680"/>
            <a:ext cx="3982627" cy="12191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1" u="none" strike="noStrike" kern="1200" cap="none" spc="0" normalizeH="0" baseline="0" noProof="0">
                <a:ln>
                  <a:noFill/>
                </a:ln>
                <a:solidFill>
                  <a:prstClr val="white"/>
                </a:solidFill>
                <a:effectLst/>
                <a:uLnTx/>
                <a:uFillTx/>
                <a:latin typeface="Avenir Next LT Pro"/>
                <a:ea typeface="+mj-ea"/>
                <a:cs typeface="+mj-cs"/>
              </a:rPr>
              <a:t>Community Meeting</a:t>
            </a:r>
            <a:endParaRPr kumimoji="0" lang="en-US" sz="4400" b="0" i="0" u="none" strike="noStrike" kern="1200" cap="none" spc="0" normalizeH="0" baseline="0" noProof="0">
              <a:ln>
                <a:noFill/>
              </a:ln>
              <a:solidFill>
                <a:prstClr val="white"/>
              </a:solidFill>
              <a:effectLst/>
              <a:uLnTx/>
              <a:uFillTx/>
              <a:latin typeface="Avenir Next LT Pro"/>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1" u="none" strike="noStrike" kern="1200" cap="none" spc="0" normalizeH="0" baseline="0" noProof="0">
                <a:ln>
                  <a:noFill/>
                </a:ln>
                <a:solidFill>
                  <a:prstClr val="white"/>
                </a:solidFill>
                <a:effectLst/>
                <a:uLnTx/>
                <a:uFillTx/>
                <a:latin typeface="Avenir Next LT Pro"/>
                <a:ea typeface="+mj-ea"/>
                <a:cs typeface="+mj-cs"/>
              </a:rPr>
              <a:t>March 2022</a:t>
            </a:r>
            <a:endParaRPr kumimoji="0" lang="en-US" sz="4400" b="0" i="0" u="none" strike="noStrike" kern="1200" cap="none" spc="0" normalizeH="0" baseline="0" noProof="0">
              <a:ln>
                <a:noFill/>
              </a:ln>
              <a:solidFill>
                <a:prstClr val="white"/>
              </a:solidFill>
              <a:effectLst/>
              <a:uLnTx/>
              <a:uFillTx/>
              <a:latin typeface="Calibri Light"/>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8926" y="4120635"/>
            <a:ext cx="1020475" cy="1025051"/>
          </a:xfrm>
          <a:prstGeom prst="rect">
            <a:avLst/>
          </a:prstGeom>
        </p:spPr>
      </p:pic>
      <p:cxnSp>
        <p:nvCxnSpPr>
          <p:cNvPr id="9" name="Straight Connector 8">
            <a:extLst>
              <a:ext uri="{FF2B5EF4-FFF2-40B4-BE49-F238E27FC236}">
                <a16:creationId xmlns:a16="http://schemas.microsoft.com/office/drawing/2014/main" id="{3DA84794-746F-43B0-BC0A-94318E445308}"/>
              </a:ext>
            </a:extLst>
          </p:cNvPr>
          <p:cNvCxnSpPr>
            <a:cxnSpLocks/>
          </p:cNvCxnSpPr>
          <p:nvPr/>
        </p:nvCxnSpPr>
        <p:spPr>
          <a:xfrm>
            <a:off x="4618808" y="-1152"/>
            <a:ext cx="0" cy="6873920"/>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65255AF-3B2A-4317-AFF3-F9E681E5B136}"/>
              </a:ext>
            </a:extLst>
          </p:cNvPr>
          <p:cNvCxnSpPr>
            <a:cxnSpLocks/>
          </p:cNvCxnSpPr>
          <p:nvPr/>
        </p:nvCxnSpPr>
        <p:spPr>
          <a:xfrm>
            <a:off x="4724001" y="154"/>
            <a:ext cx="0" cy="6873920"/>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167E34-7EE9-41A9-9131-C77BDC0E59F5}"/>
              </a:ext>
            </a:extLst>
          </p:cNvPr>
          <p:cNvCxnSpPr>
            <a:cxnSpLocks/>
          </p:cNvCxnSpPr>
          <p:nvPr/>
        </p:nvCxnSpPr>
        <p:spPr>
          <a:xfrm>
            <a:off x="4838028" y="-2026"/>
            <a:ext cx="0" cy="6873920"/>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95FB99E-D84F-41F6-9F53-9100462198B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4552167" cy="6873920"/>
          </a:xfrm>
          <a:prstGeom prst="rect">
            <a:avLst/>
          </a:prstGeom>
        </p:spPr>
      </p:pic>
      <p:sp>
        <p:nvSpPr>
          <p:cNvPr id="13" name="Title 1">
            <a:extLst>
              <a:ext uri="{FF2B5EF4-FFF2-40B4-BE49-F238E27FC236}">
                <a16:creationId xmlns:a16="http://schemas.microsoft.com/office/drawing/2014/main" id="{972D8B70-BEC6-46C9-8BE4-A9A6686FF1AB}"/>
              </a:ext>
            </a:extLst>
          </p:cNvPr>
          <p:cNvSpPr txBox="1">
            <a:spLocks/>
          </p:cNvSpPr>
          <p:nvPr/>
        </p:nvSpPr>
        <p:spPr>
          <a:xfrm>
            <a:off x="4952055" y="3080127"/>
            <a:ext cx="5230577" cy="6977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70" normalizeH="0" baseline="0" noProof="0">
                <a:ln>
                  <a:noFill/>
                </a:ln>
                <a:solidFill>
                  <a:prstClr val="white"/>
                </a:solidFill>
                <a:effectLst/>
                <a:uLnTx/>
                <a:uFillTx/>
                <a:latin typeface="Avenir Next LT Pro" panose="020B0504020202020204" pitchFamily="34" charset="0"/>
                <a:ea typeface="+mj-ea"/>
                <a:cs typeface="+mj-cs"/>
              </a:rPr>
              <a:t>DUDLEY TO BEECH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70" normalizeH="0" baseline="0" noProof="0">
                <a:ln>
                  <a:noFill/>
                </a:ln>
                <a:solidFill>
                  <a:prstClr val="white"/>
                </a:solidFill>
                <a:effectLst/>
                <a:uLnTx/>
                <a:uFillTx/>
                <a:latin typeface="Avenir Next LT Pro" panose="020B0504020202020204" pitchFamily="34" charset="0"/>
                <a:ea typeface="+mj-ea"/>
                <a:cs typeface="+mj-cs"/>
              </a:rPr>
              <a:t>ROSELAND TO WATERHOUSE</a:t>
            </a:r>
          </a:p>
        </p:txBody>
      </p:sp>
    </p:spTree>
    <p:extLst>
      <p:ext uri="{BB962C8B-B14F-4D97-AF65-F5344CB8AC3E}">
        <p14:creationId xmlns:p14="http://schemas.microsoft.com/office/powerpoint/2010/main" val="65795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53" y="2842524"/>
            <a:ext cx="8674100" cy="756009"/>
          </a:xfrm>
        </p:spPr>
        <p:txBody>
          <a:bodyPr>
            <a:normAutofit/>
          </a:bodyPr>
          <a:lstStyle/>
          <a:p>
            <a:pPr algn="ctr"/>
            <a:r>
              <a:rPr lang="en-US"/>
              <a:t>MEETING CONCLUSION</a:t>
            </a:r>
          </a:p>
        </p:txBody>
      </p:sp>
    </p:spTree>
    <p:extLst>
      <p:ext uri="{BB962C8B-B14F-4D97-AF65-F5344CB8AC3E}">
        <p14:creationId xmlns:p14="http://schemas.microsoft.com/office/powerpoint/2010/main" val="2481750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A153F9-6CD9-487E-A9C3-06060E777584}"/>
              </a:ext>
            </a:extLst>
          </p:cNvPr>
          <p:cNvSpPr>
            <a:spLocks noGrp="1"/>
          </p:cNvSpPr>
          <p:nvPr>
            <p:ph type="title"/>
          </p:nvPr>
        </p:nvSpPr>
        <p:spPr/>
        <p:txBody>
          <a:bodyPr/>
          <a:lstStyle/>
          <a:p>
            <a:r>
              <a:rPr lang="en-US"/>
              <a:t>Next Steps</a:t>
            </a:r>
          </a:p>
        </p:txBody>
      </p:sp>
      <p:sp>
        <p:nvSpPr>
          <p:cNvPr id="5" name="Content Placeholder 4">
            <a:extLst>
              <a:ext uri="{FF2B5EF4-FFF2-40B4-BE49-F238E27FC236}">
                <a16:creationId xmlns:a16="http://schemas.microsoft.com/office/drawing/2014/main" id="{B7878342-114A-4470-B8A2-38A15745AD31}"/>
              </a:ext>
            </a:extLst>
          </p:cNvPr>
          <p:cNvSpPr>
            <a:spLocks noGrp="1"/>
          </p:cNvSpPr>
          <p:nvPr>
            <p:ph idx="1"/>
          </p:nvPr>
        </p:nvSpPr>
        <p:spPr>
          <a:xfrm>
            <a:off x="609222" y="911149"/>
            <a:ext cx="9236113" cy="5294597"/>
          </a:xfrm>
        </p:spPr>
        <p:txBody>
          <a:bodyPr vert="horz" lIns="91440" tIns="45720" rIns="91440" bIns="45720" rtlCol="0" anchor="t">
            <a:normAutofit/>
          </a:bodyPr>
          <a:lstStyle/>
          <a:p>
            <a:r>
              <a:rPr lang="en-US">
                <a:latin typeface="Avenir Next LT Pro"/>
              </a:rPr>
              <a:t>Get feedback on DRAFT Recommendation</a:t>
            </a:r>
            <a:endParaRPr lang="en-US"/>
          </a:p>
          <a:p>
            <a:r>
              <a:rPr lang="en-US">
                <a:latin typeface="Avenir Next LT Pro"/>
              </a:rPr>
              <a:t>Obtain City Council approval of Partial Construction recommendation and timeline by April 30, 2022</a:t>
            </a:r>
            <a:endParaRPr lang="en-US"/>
          </a:p>
          <a:p>
            <a:pPr lvl="1"/>
            <a:r>
              <a:rPr lang="en-US">
                <a:latin typeface="Avenir Next LT Pro"/>
              </a:rPr>
              <a:t>If approved, additional public engagement will be completed as the detailed design is developed</a:t>
            </a:r>
          </a:p>
          <a:p>
            <a:r>
              <a:rPr lang="en-US">
                <a:latin typeface="Avenir Next LT Pro"/>
              </a:rPr>
              <a:t>If approval is not granted, the corridor must be implemented as a quick-build by April 2024 in accordance with requirements of the CSO</a:t>
            </a:r>
          </a:p>
          <a:p>
            <a:pPr marL="457200" lvl="1" indent="0">
              <a:buNone/>
            </a:pPr>
            <a:endParaRPr lang="en-US"/>
          </a:p>
        </p:txBody>
      </p:sp>
      <p:sp>
        <p:nvSpPr>
          <p:cNvPr id="2" name="Arrow: Chevron 1">
            <a:extLst>
              <a:ext uri="{FF2B5EF4-FFF2-40B4-BE49-F238E27FC236}">
                <a16:creationId xmlns:a16="http://schemas.microsoft.com/office/drawing/2014/main" id="{A1273988-0B26-4617-9AEA-E8C25D8B8E59}"/>
              </a:ext>
            </a:extLst>
          </p:cNvPr>
          <p:cNvSpPr/>
          <p:nvPr/>
        </p:nvSpPr>
        <p:spPr>
          <a:xfrm>
            <a:off x="612559" y="4776186"/>
            <a:ext cx="2583402" cy="919997"/>
          </a:xfrm>
          <a:prstGeom prst="chevron">
            <a:avLst/>
          </a:prstGeom>
          <a:solidFill>
            <a:srgbClr val="0D5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5BB708E3-03C5-466B-A909-49972A710260}"/>
              </a:ext>
            </a:extLst>
          </p:cNvPr>
          <p:cNvSpPr/>
          <p:nvPr/>
        </p:nvSpPr>
        <p:spPr>
          <a:xfrm>
            <a:off x="2886722" y="4776186"/>
            <a:ext cx="2583402" cy="919997"/>
          </a:xfrm>
          <a:prstGeom prst="chevron">
            <a:avLst/>
          </a:prstGeom>
          <a:solidFill>
            <a:srgbClr val="6E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9DAC24D3-3A96-40E8-8C12-51F4C5BA3CD7}"/>
              </a:ext>
            </a:extLst>
          </p:cNvPr>
          <p:cNvSpPr/>
          <p:nvPr/>
        </p:nvSpPr>
        <p:spPr>
          <a:xfrm>
            <a:off x="5160885" y="4776186"/>
            <a:ext cx="2583402" cy="919997"/>
          </a:xfrm>
          <a:prstGeom prst="chevron">
            <a:avLst/>
          </a:prstGeom>
          <a:solidFill>
            <a:srgbClr val="6E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022F328-3F16-43F5-BC64-116C059875B7}"/>
              </a:ext>
            </a:extLst>
          </p:cNvPr>
          <p:cNvSpPr/>
          <p:nvPr/>
        </p:nvSpPr>
        <p:spPr>
          <a:xfrm>
            <a:off x="7417294" y="4772905"/>
            <a:ext cx="2428042" cy="919997"/>
          </a:xfrm>
          <a:prstGeom prst="chevron">
            <a:avLst/>
          </a:prstGeom>
          <a:solidFill>
            <a:srgbClr val="6E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E70CBB11-3885-4EE4-AE35-79913689D0AA}"/>
              </a:ext>
            </a:extLst>
          </p:cNvPr>
          <p:cNvSpPr txBox="1"/>
          <p:nvPr/>
        </p:nvSpPr>
        <p:spPr>
          <a:xfrm>
            <a:off x="1151445" y="4861905"/>
            <a:ext cx="1562470" cy="830997"/>
          </a:xfrm>
          <a:prstGeom prst="rect">
            <a:avLst/>
          </a:prstGeom>
          <a:noFill/>
        </p:spPr>
        <p:txBody>
          <a:bodyPr wrap="square" rtlCol="0">
            <a:spAutoFit/>
          </a:bodyPr>
          <a:lstStyle/>
          <a:p>
            <a:pPr algn="ctr"/>
            <a:r>
              <a:rPr lang="en-US" sz="2400">
                <a:solidFill>
                  <a:schemeClr val="bg1"/>
                </a:solidFill>
              </a:rPr>
              <a:t>Feasibility Study</a:t>
            </a:r>
          </a:p>
        </p:txBody>
      </p:sp>
      <p:sp>
        <p:nvSpPr>
          <p:cNvPr id="11" name="TextBox 10">
            <a:extLst>
              <a:ext uri="{FF2B5EF4-FFF2-40B4-BE49-F238E27FC236}">
                <a16:creationId xmlns:a16="http://schemas.microsoft.com/office/drawing/2014/main" id="{AB5B9CC6-CF50-4FDC-8BC9-350F57CA2E35}"/>
              </a:ext>
            </a:extLst>
          </p:cNvPr>
          <p:cNvSpPr txBox="1"/>
          <p:nvPr/>
        </p:nvSpPr>
        <p:spPr>
          <a:xfrm>
            <a:off x="3365962" y="4817404"/>
            <a:ext cx="1562470" cy="830997"/>
          </a:xfrm>
          <a:prstGeom prst="rect">
            <a:avLst/>
          </a:prstGeom>
          <a:noFill/>
        </p:spPr>
        <p:txBody>
          <a:bodyPr wrap="square" rtlCol="0">
            <a:spAutoFit/>
          </a:bodyPr>
          <a:lstStyle/>
          <a:p>
            <a:pPr algn="ctr"/>
            <a:r>
              <a:rPr lang="en-US" sz="2400">
                <a:solidFill>
                  <a:schemeClr val="bg1"/>
                </a:solidFill>
              </a:rPr>
              <a:t>Concept Design</a:t>
            </a:r>
          </a:p>
        </p:txBody>
      </p:sp>
      <p:sp>
        <p:nvSpPr>
          <p:cNvPr id="12" name="TextBox 11">
            <a:extLst>
              <a:ext uri="{FF2B5EF4-FFF2-40B4-BE49-F238E27FC236}">
                <a16:creationId xmlns:a16="http://schemas.microsoft.com/office/drawing/2014/main" id="{42B68A68-E702-492E-8176-C9F14238085D}"/>
              </a:ext>
            </a:extLst>
          </p:cNvPr>
          <p:cNvSpPr txBox="1"/>
          <p:nvPr/>
        </p:nvSpPr>
        <p:spPr>
          <a:xfrm>
            <a:off x="5679839" y="4817403"/>
            <a:ext cx="1562470" cy="830997"/>
          </a:xfrm>
          <a:prstGeom prst="rect">
            <a:avLst/>
          </a:prstGeom>
          <a:noFill/>
        </p:spPr>
        <p:txBody>
          <a:bodyPr wrap="square" rtlCol="0">
            <a:spAutoFit/>
          </a:bodyPr>
          <a:lstStyle/>
          <a:p>
            <a:pPr algn="ctr"/>
            <a:r>
              <a:rPr lang="en-US" sz="2400">
                <a:solidFill>
                  <a:schemeClr val="bg1"/>
                </a:solidFill>
              </a:rPr>
              <a:t>Final Design</a:t>
            </a:r>
          </a:p>
        </p:txBody>
      </p:sp>
      <p:sp>
        <p:nvSpPr>
          <p:cNvPr id="13" name="TextBox 12">
            <a:extLst>
              <a:ext uri="{FF2B5EF4-FFF2-40B4-BE49-F238E27FC236}">
                <a16:creationId xmlns:a16="http://schemas.microsoft.com/office/drawing/2014/main" id="{3D9AD4D4-CD81-4C4F-9A1A-4BF0C3A9E923}"/>
              </a:ext>
            </a:extLst>
          </p:cNvPr>
          <p:cNvSpPr txBox="1"/>
          <p:nvPr/>
        </p:nvSpPr>
        <p:spPr>
          <a:xfrm>
            <a:off x="7850080" y="5002045"/>
            <a:ext cx="1841377" cy="461665"/>
          </a:xfrm>
          <a:prstGeom prst="rect">
            <a:avLst/>
          </a:prstGeom>
          <a:noFill/>
        </p:spPr>
        <p:txBody>
          <a:bodyPr wrap="square" rtlCol="0">
            <a:spAutoFit/>
          </a:bodyPr>
          <a:lstStyle/>
          <a:p>
            <a:pPr algn="ctr"/>
            <a:r>
              <a:rPr lang="en-US" sz="2400">
                <a:solidFill>
                  <a:schemeClr val="bg1"/>
                </a:solidFill>
              </a:rPr>
              <a:t>Construction</a:t>
            </a:r>
          </a:p>
        </p:txBody>
      </p:sp>
      <p:sp>
        <p:nvSpPr>
          <p:cNvPr id="16" name="Oval 15">
            <a:extLst>
              <a:ext uri="{FF2B5EF4-FFF2-40B4-BE49-F238E27FC236}">
                <a16:creationId xmlns:a16="http://schemas.microsoft.com/office/drawing/2014/main" id="{84E64EA8-E142-45BB-9A07-4259C73D6A7E}"/>
              </a:ext>
            </a:extLst>
          </p:cNvPr>
          <p:cNvSpPr/>
          <p:nvPr/>
        </p:nvSpPr>
        <p:spPr>
          <a:xfrm>
            <a:off x="1212036" y="5883309"/>
            <a:ext cx="213064" cy="221942"/>
          </a:xfrm>
          <a:prstGeom prst="ellipse">
            <a:avLst/>
          </a:prstGeom>
          <a:solidFill>
            <a:srgbClr val="FFC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1D8442-CC5E-448F-9F77-51930E5FB4B7}"/>
              </a:ext>
            </a:extLst>
          </p:cNvPr>
          <p:cNvSpPr/>
          <p:nvPr/>
        </p:nvSpPr>
        <p:spPr>
          <a:xfrm>
            <a:off x="2004246" y="5883309"/>
            <a:ext cx="213064" cy="221942"/>
          </a:xfrm>
          <a:prstGeom prst="ellipse">
            <a:avLst/>
          </a:prstGeom>
          <a:solidFill>
            <a:srgbClr val="FFC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73686FE-70BD-4DC3-A999-D32536F6166E}"/>
              </a:ext>
            </a:extLst>
          </p:cNvPr>
          <p:cNvSpPr/>
          <p:nvPr/>
        </p:nvSpPr>
        <p:spPr>
          <a:xfrm>
            <a:off x="3405062" y="5877524"/>
            <a:ext cx="213064" cy="221942"/>
          </a:xfrm>
          <a:prstGeom prst="ellipse">
            <a:avLst/>
          </a:prstGeom>
          <a:solidFill>
            <a:srgbClr val="FFC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F02D31-ED6C-43BE-A203-8B7950828A7D}"/>
              </a:ext>
            </a:extLst>
          </p:cNvPr>
          <p:cNvSpPr/>
          <p:nvPr/>
        </p:nvSpPr>
        <p:spPr>
          <a:xfrm>
            <a:off x="4356299" y="5877524"/>
            <a:ext cx="213064" cy="221942"/>
          </a:xfrm>
          <a:prstGeom prst="ellipse">
            <a:avLst/>
          </a:prstGeom>
          <a:solidFill>
            <a:srgbClr val="FFC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13CB47B-2A11-4863-A4AF-3705F6A46F6F}"/>
              </a:ext>
            </a:extLst>
          </p:cNvPr>
          <p:cNvSpPr/>
          <p:nvPr/>
        </p:nvSpPr>
        <p:spPr>
          <a:xfrm>
            <a:off x="5607208" y="5877524"/>
            <a:ext cx="213064" cy="221942"/>
          </a:xfrm>
          <a:prstGeom prst="ellipse">
            <a:avLst/>
          </a:prstGeom>
          <a:solidFill>
            <a:srgbClr val="FFC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9470759-4B5A-4523-8BCE-322AA018A0EE}"/>
              </a:ext>
            </a:extLst>
          </p:cNvPr>
          <p:cNvSpPr txBox="1"/>
          <p:nvPr/>
        </p:nvSpPr>
        <p:spPr>
          <a:xfrm rot="17733697">
            <a:off x="672784" y="6353383"/>
            <a:ext cx="935622" cy="276999"/>
          </a:xfrm>
          <a:prstGeom prst="rect">
            <a:avLst/>
          </a:prstGeom>
          <a:noFill/>
        </p:spPr>
        <p:txBody>
          <a:bodyPr wrap="square" rtlCol="0">
            <a:spAutoFit/>
          </a:bodyPr>
          <a:lstStyle/>
          <a:p>
            <a:pPr algn="ctr"/>
            <a:r>
              <a:rPr lang="en-US" sz="1200"/>
              <a:t>NOV 2021</a:t>
            </a:r>
          </a:p>
        </p:txBody>
      </p:sp>
      <p:sp>
        <p:nvSpPr>
          <p:cNvPr id="22" name="TextBox 21">
            <a:extLst>
              <a:ext uri="{FF2B5EF4-FFF2-40B4-BE49-F238E27FC236}">
                <a16:creationId xmlns:a16="http://schemas.microsoft.com/office/drawing/2014/main" id="{9F67CEB6-CD88-4032-B050-3B2F9048421D}"/>
              </a:ext>
            </a:extLst>
          </p:cNvPr>
          <p:cNvSpPr txBox="1"/>
          <p:nvPr/>
        </p:nvSpPr>
        <p:spPr>
          <a:xfrm rot="17749057">
            <a:off x="1623678" y="6287040"/>
            <a:ext cx="661388" cy="276999"/>
          </a:xfrm>
          <a:prstGeom prst="rect">
            <a:avLst/>
          </a:prstGeom>
          <a:noFill/>
        </p:spPr>
        <p:txBody>
          <a:bodyPr wrap="square" rtlCol="0">
            <a:spAutoFit/>
          </a:bodyPr>
          <a:lstStyle/>
          <a:p>
            <a:pPr algn="ctr"/>
            <a:r>
              <a:rPr lang="en-US" sz="1200"/>
              <a:t>TODAY</a:t>
            </a:r>
          </a:p>
        </p:txBody>
      </p:sp>
      <p:sp>
        <p:nvSpPr>
          <p:cNvPr id="23" name="Oval 22">
            <a:extLst>
              <a:ext uri="{FF2B5EF4-FFF2-40B4-BE49-F238E27FC236}">
                <a16:creationId xmlns:a16="http://schemas.microsoft.com/office/drawing/2014/main" id="{FCAEA676-6361-4D76-8399-68365D567401}"/>
              </a:ext>
            </a:extLst>
          </p:cNvPr>
          <p:cNvSpPr/>
          <p:nvPr/>
        </p:nvSpPr>
        <p:spPr>
          <a:xfrm>
            <a:off x="2629700" y="5884506"/>
            <a:ext cx="213064" cy="221942"/>
          </a:xfrm>
          <a:prstGeom prst="ellipse">
            <a:avLst/>
          </a:prstGeom>
          <a:solidFill>
            <a:srgbClr val="9DC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3832A54-7526-49E5-8F47-7FDB7B73D712}"/>
              </a:ext>
            </a:extLst>
          </p:cNvPr>
          <p:cNvSpPr txBox="1"/>
          <p:nvPr/>
        </p:nvSpPr>
        <p:spPr>
          <a:xfrm rot="17749057">
            <a:off x="2072617" y="6259562"/>
            <a:ext cx="926525" cy="461665"/>
          </a:xfrm>
          <a:prstGeom prst="rect">
            <a:avLst/>
          </a:prstGeom>
          <a:noFill/>
        </p:spPr>
        <p:txBody>
          <a:bodyPr wrap="square" rtlCol="0">
            <a:spAutoFit/>
          </a:bodyPr>
          <a:lstStyle/>
          <a:p>
            <a:pPr algn="ctr"/>
            <a:r>
              <a:rPr lang="en-US" sz="1200"/>
              <a:t>COUNCIL MEETING</a:t>
            </a:r>
          </a:p>
        </p:txBody>
      </p:sp>
      <p:sp>
        <p:nvSpPr>
          <p:cNvPr id="25" name="Arrow: Bent 24">
            <a:extLst>
              <a:ext uri="{FF2B5EF4-FFF2-40B4-BE49-F238E27FC236}">
                <a16:creationId xmlns:a16="http://schemas.microsoft.com/office/drawing/2014/main" id="{CD3550CE-485F-47A3-BA8D-E1675EBA0098}"/>
              </a:ext>
            </a:extLst>
          </p:cNvPr>
          <p:cNvSpPr/>
          <p:nvPr/>
        </p:nvSpPr>
        <p:spPr>
          <a:xfrm rot="5400000" flipV="1">
            <a:off x="2060881" y="4374466"/>
            <a:ext cx="312857" cy="388327"/>
          </a:xfrm>
          <a:prstGeom prst="bentArrow">
            <a:avLst/>
          </a:prstGeom>
          <a:solidFill>
            <a:srgbClr val="0D5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7D80587B-C097-476C-9147-F5CBB0015B63}"/>
              </a:ext>
            </a:extLst>
          </p:cNvPr>
          <p:cNvSpPr txBox="1"/>
          <p:nvPr/>
        </p:nvSpPr>
        <p:spPr>
          <a:xfrm>
            <a:off x="2429228" y="4270597"/>
            <a:ext cx="2392553" cy="401007"/>
          </a:xfrm>
          <a:prstGeom prst="rect">
            <a:avLst/>
          </a:prstGeom>
          <a:noFill/>
        </p:spPr>
        <p:txBody>
          <a:bodyPr wrap="square" rtlCol="0">
            <a:spAutoFit/>
          </a:bodyPr>
          <a:lstStyle/>
          <a:p>
            <a:r>
              <a:rPr lang="en-US" b="1">
                <a:solidFill>
                  <a:srgbClr val="0D5F8A"/>
                </a:solidFill>
              </a:rPr>
              <a:t>WE ARE HERE</a:t>
            </a:r>
          </a:p>
        </p:txBody>
      </p:sp>
      <p:sp>
        <p:nvSpPr>
          <p:cNvPr id="27" name="Oval 26">
            <a:extLst>
              <a:ext uri="{FF2B5EF4-FFF2-40B4-BE49-F238E27FC236}">
                <a16:creationId xmlns:a16="http://schemas.microsoft.com/office/drawing/2014/main" id="{43E96D5A-70FF-4EA2-A6D0-EDF242927F86}"/>
              </a:ext>
            </a:extLst>
          </p:cNvPr>
          <p:cNvSpPr/>
          <p:nvPr/>
        </p:nvSpPr>
        <p:spPr>
          <a:xfrm>
            <a:off x="6979814" y="6408476"/>
            <a:ext cx="213064" cy="221942"/>
          </a:xfrm>
          <a:prstGeom prst="ellipse">
            <a:avLst/>
          </a:prstGeom>
          <a:solidFill>
            <a:srgbClr val="FFC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C963356-F0C8-431A-AD37-481111014DC7}"/>
              </a:ext>
            </a:extLst>
          </p:cNvPr>
          <p:cNvSpPr txBox="1"/>
          <p:nvPr/>
        </p:nvSpPr>
        <p:spPr>
          <a:xfrm>
            <a:off x="7218398" y="6304713"/>
            <a:ext cx="1587141" cy="523220"/>
          </a:xfrm>
          <a:prstGeom prst="rect">
            <a:avLst/>
          </a:prstGeom>
          <a:noFill/>
        </p:spPr>
        <p:txBody>
          <a:bodyPr wrap="square" rtlCol="0">
            <a:spAutoFit/>
          </a:bodyPr>
          <a:lstStyle/>
          <a:p>
            <a:r>
              <a:rPr lang="en-US" sz="1400">
                <a:solidFill>
                  <a:srgbClr val="0D5F8A"/>
                </a:solidFill>
              </a:rPr>
              <a:t>Public Engagement Events</a:t>
            </a:r>
          </a:p>
        </p:txBody>
      </p:sp>
      <p:sp>
        <p:nvSpPr>
          <p:cNvPr id="29" name="Oval 28">
            <a:extLst>
              <a:ext uri="{FF2B5EF4-FFF2-40B4-BE49-F238E27FC236}">
                <a16:creationId xmlns:a16="http://schemas.microsoft.com/office/drawing/2014/main" id="{B304738D-BBAC-4284-972A-9B5280BB7DFE}"/>
              </a:ext>
            </a:extLst>
          </p:cNvPr>
          <p:cNvSpPr/>
          <p:nvPr/>
        </p:nvSpPr>
        <p:spPr>
          <a:xfrm>
            <a:off x="6272757" y="5877523"/>
            <a:ext cx="213064" cy="221942"/>
          </a:xfrm>
          <a:prstGeom prst="ellipse">
            <a:avLst/>
          </a:prstGeom>
          <a:solidFill>
            <a:srgbClr val="FFC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275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856460-B0F3-49AD-A200-F4D875CA9724}"/>
              </a:ext>
            </a:extLst>
          </p:cNvPr>
          <p:cNvSpPr>
            <a:spLocks noGrp="1"/>
          </p:cNvSpPr>
          <p:nvPr>
            <p:ph type="title"/>
          </p:nvPr>
        </p:nvSpPr>
        <p:spPr/>
        <p:txBody>
          <a:bodyPr/>
          <a:lstStyle/>
          <a:p>
            <a:r>
              <a:rPr lang="en-US"/>
              <a:t>Tell us what you think!</a:t>
            </a:r>
          </a:p>
        </p:txBody>
      </p:sp>
      <p:sp>
        <p:nvSpPr>
          <p:cNvPr id="5" name="Content Placeholder 4">
            <a:extLst>
              <a:ext uri="{FF2B5EF4-FFF2-40B4-BE49-F238E27FC236}">
                <a16:creationId xmlns:a16="http://schemas.microsoft.com/office/drawing/2014/main" id="{0FAB6882-7C68-4CB0-8E16-32983ED2F514}"/>
              </a:ext>
            </a:extLst>
          </p:cNvPr>
          <p:cNvSpPr>
            <a:spLocks noGrp="1"/>
          </p:cNvSpPr>
          <p:nvPr>
            <p:ph idx="1"/>
          </p:nvPr>
        </p:nvSpPr>
        <p:spPr>
          <a:xfrm>
            <a:off x="692150" y="1152939"/>
            <a:ext cx="8888730" cy="5475108"/>
          </a:xfrm>
        </p:spPr>
        <p:txBody>
          <a:bodyPr vert="horz" lIns="91440" tIns="45720" rIns="91440" bIns="45720" rtlCol="0" anchor="t">
            <a:normAutofit fontScale="92500" lnSpcReduction="20000"/>
          </a:bodyPr>
          <a:lstStyle/>
          <a:p>
            <a:pPr marL="0" indent="0">
              <a:lnSpc>
                <a:spcPct val="100000"/>
              </a:lnSpc>
              <a:buNone/>
            </a:pPr>
            <a:r>
              <a:rPr lang="en-US" sz="3200" u="sng">
                <a:latin typeface="Avenir Next LT Pro"/>
              </a:rPr>
              <a:t>Let us know:</a:t>
            </a:r>
          </a:p>
          <a:p>
            <a:pPr>
              <a:buFont typeface="Wingdings" panose="05000000000000000000" pitchFamily="2" charset="2"/>
              <a:buChar char="ü"/>
            </a:pPr>
            <a:r>
              <a:rPr lang="en-US">
                <a:latin typeface="Avenir Next LT Pro"/>
              </a:rPr>
              <a:t>Did we miss anything? </a:t>
            </a:r>
            <a:endParaRPr lang="en-US"/>
          </a:p>
          <a:p>
            <a:pPr>
              <a:buFont typeface="Wingdings" panose="05000000000000000000" pitchFamily="2" charset="2"/>
              <a:buChar char="ü"/>
            </a:pPr>
            <a:r>
              <a:rPr lang="en-US">
                <a:latin typeface="Avenir Next LT Pro"/>
              </a:rPr>
              <a:t>What are your thoughts about our DRAFT Recommendation to proceed with Partial Construction?</a:t>
            </a:r>
          </a:p>
          <a:p>
            <a:pPr marL="0" indent="0">
              <a:buNone/>
            </a:pPr>
            <a:br>
              <a:rPr lang="en-US">
                <a:latin typeface="Avenir Next LT Pro"/>
              </a:rPr>
            </a:br>
            <a:r>
              <a:rPr lang="en-US" sz="2600">
                <a:latin typeface="Avenir Next LT Pro"/>
              </a:rPr>
              <a:t>Complete the survey on the project webpage: </a:t>
            </a:r>
            <a:r>
              <a:rPr lang="en-US" sz="2600" b="1">
                <a:latin typeface="Avenir Next LT Pro"/>
              </a:rPr>
              <a:t>cambridgema.gov/MassAve4A</a:t>
            </a:r>
            <a:br>
              <a:rPr lang="en-US" b="1">
                <a:latin typeface="Avenir Next LT Pro"/>
              </a:rPr>
            </a:br>
            <a:br>
              <a:rPr lang="en-US" b="1">
                <a:latin typeface="Avenir Next LT Pro"/>
              </a:rPr>
            </a:br>
            <a:br>
              <a:rPr lang="en-US" b="1">
                <a:latin typeface="Avenir Next LT Pro"/>
              </a:rPr>
            </a:br>
            <a:r>
              <a:rPr lang="en-US" sz="2600">
                <a:latin typeface="Avenir Next LT Pro"/>
              </a:rPr>
              <a:t>Attend the Community Meeting on Thursday, March 3</a:t>
            </a:r>
            <a:r>
              <a:rPr lang="en-US" sz="2600" baseline="30000">
                <a:latin typeface="Avenir Next LT Pro"/>
              </a:rPr>
              <a:t>rd</a:t>
            </a:r>
            <a:r>
              <a:rPr lang="en-US" sz="2600">
                <a:latin typeface="Avenir Next LT Pro"/>
              </a:rPr>
              <a:t> </a:t>
            </a:r>
            <a:br>
              <a:rPr lang="en-US">
                <a:latin typeface="Avenir Next LT Pro"/>
              </a:rPr>
            </a:br>
            <a:r>
              <a:rPr lang="en-US">
                <a:latin typeface="Avenir Next LT Pro"/>
              </a:rPr>
              <a:t>	</a:t>
            </a:r>
            <a:r>
              <a:rPr lang="en-US" sz="2200">
                <a:latin typeface="Avenir Next LT Pro"/>
              </a:rPr>
              <a:t>6pm-8pm on Zoom</a:t>
            </a:r>
          </a:p>
          <a:p>
            <a:pPr marL="0" indent="0">
              <a:buNone/>
            </a:pPr>
            <a:br>
              <a:rPr lang="en-US">
                <a:latin typeface="Avenir Next LT Pro"/>
              </a:rPr>
            </a:br>
            <a:r>
              <a:rPr lang="en-US" sz="2600">
                <a:latin typeface="Avenir Next LT Pro"/>
              </a:rPr>
              <a:t>Join City staff in person on Saturday, March 19</a:t>
            </a:r>
            <a:r>
              <a:rPr lang="en-US" sz="2600" baseline="30000">
                <a:latin typeface="Avenir Next LT Pro"/>
              </a:rPr>
              <a:t>th</a:t>
            </a:r>
            <a:endParaRPr lang="en-US" sz="2600">
              <a:latin typeface="Avenir Next LT Pro"/>
            </a:endParaRPr>
          </a:p>
          <a:p>
            <a:pPr marL="0" indent="0">
              <a:buNone/>
            </a:pPr>
            <a:r>
              <a:rPr lang="en-US">
                <a:latin typeface="Avenir Next LT Pro"/>
              </a:rPr>
              <a:t>	</a:t>
            </a:r>
            <a:r>
              <a:rPr lang="en-US" sz="2200">
                <a:latin typeface="Avenir Next LT Pro"/>
              </a:rPr>
              <a:t>10am-2pm outside </a:t>
            </a:r>
            <a:r>
              <a:rPr lang="en-US" sz="2200" err="1">
                <a:latin typeface="Avenir Next LT Pro"/>
              </a:rPr>
              <a:t>Lunder</a:t>
            </a:r>
            <a:r>
              <a:rPr lang="en-US" sz="2200">
                <a:latin typeface="Avenir Next LT Pro"/>
              </a:rPr>
              <a:t> Arts Center (1801 Mass Ave)</a:t>
            </a:r>
            <a:br>
              <a:rPr lang="en-US">
                <a:latin typeface="Avenir Next LT Pro"/>
              </a:rPr>
            </a:br>
            <a:endParaRPr lang="en-US">
              <a:latin typeface="Avenir Next LT Pro"/>
            </a:endParaRPr>
          </a:p>
          <a:p>
            <a:pPr marL="0" indent="0">
              <a:buNone/>
            </a:pPr>
            <a:r>
              <a:rPr lang="en-US" sz="2600">
                <a:latin typeface="Avenir Next LT Pro"/>
              </a:rPr>
              <a:t>Email the project team at: </a:t>
            </a:r>
            <a:r>
              <a:rPr lang="en-US" sz="2400">
                <a:latin typeface="Avenir Next LT Pro"/>
              </a:rPr>
              <a:t>kriley@cambridgema.gov</a:t>
            </a:r>
            <a:endParaRPr lang="en-US">
              <a:latin typeface="Avenir Next LT Pro"/>
            </a:endParaRPr>
          </a:p>
          <a:p>
            <a:pPr marL="0" indent="0">
              <a:buNone/>
            </a:pPr>
            <a:endParaRPr lang="en-US"/>
          </a:p>
        </p:txBody>
      </p:sp>
    </p:spTree>
    <p:extLst>
      <p:ext uri="{BB962C8B-B14F-4D97-AF65-F5344CB8AC3E}">
        <p14:creationId xmlns:p14="http://schemas.microsoft.com/office/powerpoint/2010/main" val="2913375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5F8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04664" y="1501041"/>
            <a:ext cx="5153736" cy="1236324"/>
          </a:xfrm>
        </p:spPr>
        <p:txBody>
          <a:bodyPr>
            <a:noAutofit/>
          </a:bodyPr>
          <a:lstStyle/>
          <a:p>
            <a:pPr>
              <a:lnSpc>
                <a:spcPct val="100000"/>
              </a:lnSpc>
            </a:pPr>
            <a:r>
              <a:rPr lang="en-US" sz="3200" spc="70">
                <a:solidFill>
                  <a:schemeClr val="bg1"/>
                </a:solidFill>
                <a:latin typeface="Avenir Next LT Pro" panose="020B0504020202020204" pitchFamily="34" charset="0"/>
              </a:rPr>
              <a:t>MASSAVE4 </a:t>
            </a:r>
            <a:br>
              <a:rPr lang="en-US" sz="3200" spc="70">
                <a:solidFill>
                  <a:schemeClr val="bg1"/>
                </a:solidFill>
                <a:latin typeface="Avenir Next LT Pro" panose="020B0504020202020204" pitchFamily="34" charset="0"/>
              </a:rPr>
            </a:br>
            <a:r>
              <a:rPr lang="en-US" sz="3200" spc="70">
                <a:solidFill>
                  <a:schemeClr val="bg1"/>
                </a:solidFill>
                <a:latin typeface="Avenir Next LT Pro" panose="020B0504020202020204" pitchFamily="34" charset="0"/>
              </a:rPr>
              <a:t>CYCLING SAFETY ORDINANCE PROJECT</a:t>
            </a:r>
          </a:p>
        </p:txBody>
      </p:sp>
      <p:sp>
        <p:nvSpPr>
          <p:cNvPr id="17" name="Title 1"/>
          <p:cNvSpPr txBox="1">
            <a:spLocks/>
          </p:cNvSpPr>
          <p:nvPr/>
        </p:nvSpPr>
        <p:spPr>
          <a:xfrm>
            <a:off x="5490218" y="5377680"/>
            <a:ext cx="3982627" cy="12191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1" u="none" strike="noStrike" kern="1200" cap="none" spc="0" normalizeH="0" baseline="0" noProof="0">
                <a:ln>
                  <a:noFill/>
                </a:ln>
                <a:solidFill>
                  <a:prstClr val="white"/>
                </a:solidFill>
                <a:effectLst/>
                <a:uLnTx/>
                <a:uFillTx/>
                <a:latin typeface="Avenir Next LT Pro"/>
                <a:ea typeface="+mj-ea"/>
                <a:cs typeface="+mj-cs"/>
              </a:rPr>
              <a:t>Informational Video</a:t>
            </a:r>
            <a:endParaRPr kumimoji="0" lang="en-US" sz="4400" b="0" i="0" u="none" strike="noStrike" kern="1200" cap="none" spc="0" normalizeH="0" baseline="0" noProof="0">
              <a:ln>
                <a:noFill/>
              </a:ln>
              <a:solidFill>
                <a:prstClr val="white"/>
              </a:solidFill>
              <a:effectLst/>
              <a:uLnTx/>
              <a:uFillTx/>
              <a:latin typeface="Avenir Next LT Pro"/>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1" u="none" strike="noStrike" kern="1200" cap="none" spc="0" normalizeH="0" baseline="0" noProof="0">
                <a:ln>
                  <a:noFill/>
                </a:ln>
                <a:solidFill>
                  <a:prstClr val="white"/>
                </a:solidFill>
                <a:effectLst/>
                <a:uLnTx/>
                <a:uFillTx/>
                <a:latin typeface="Avenir Next LT Pro"/>
                <a:ea typeface="+mj-ea"/>
                <a:cs typeface="+mj-cs"/>
              </a:rPr>
              <a:t>March 2022</a:t>
            </a:r>
            <a:endParaRPr kumimoji="0" lang="en-US" sz="4400" b="0" i="0" u="none" strike="noStrike" kern="1200" cap="none" spc="0" normalizeH="0" baseline="0" noProof="0">
              <a:ln>
                <a:noFill/>
              </a:ln>
              <a:solidFill>
                <a:prstClr val="white"/>
              </a:solidFill>
              <a:effectLst/>
              <a:uLnTx/>
              <a:uFillTx/>
              <a:latin typeface="Calibri Light"/>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8926" y="4120635"/>
            <a:ext cx="1020475" cy="1025051"/>
          </a:xfrm>
          <a:prstGeom prst="rect">
            <a:avLst/>
          </a:prstGeom>
        </p:spPr>
      </p:pic>
      <p:cxnSp>
        <p:nvCxnSpPr>
          <p:cNvPr id="9" name="Straight Connector 8">
            <a:extLst>
              <a:ext uri="{FF2B5EF4-FFF2-40B4-BE49-F238E27FC236}">
                <a16:creationId xmlns:a16="http://schemas.microsoft.com/office/drawing/2014/main" id="{3DA84794-746F-43B0-BC0A-94318E445308}"/>
              </a:ext>
            </a:extLst>
          </p:cNvPr>
          <p:cNvCxnSpPr>
            <a:cxnSpLocks/>
          </p:cNvCxnSpPr>
          <p:nvPr/>
        </p:nvCxnSpPr>
        <p:spPr>
          <a:xfrm>
            <a:off x="4618808" y="-1152"/>
            <a:ext cx="0" cy="6873920"/>
          </a:xfrm>
          <a:prstGeom prst="line">
            <a:avLst/>
          </a:prstGeom>
          <a:ln w="114300">
            <a:solidFill>
              <a:srgbClr val="6EC3C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65255AF-3B2A-4317-AFF3-F9E681E5B136}"/>
              </a:ext>
            </a:extLst>
          </p:cNvPr>
          <p:cNvCxnSpPr>
            <a:cxnSpLocks/>
          </p:cNvCxnSpPr>
          <p:nvPr/>
        </p:nvCxnSpPr>
        <p:spPr>
          <a:xfrm>
            <a:off x="4724001" y="154"/>
            <a:ext cx="0" cy="6873920"/>
          </a:xfrm>
          <a:prstGeom prst="line">
            <a:avLst/>
          </a:prstGeom>
          <a:ln w="114300">
            <a:solidFill>
              <a:srgbClr val="9DCC5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167E34-7EE9-41A9-9131-C77BDC0E59F5}"/>
              </a:ext>
            </a:extLst>
          </p:cNvPr>
          <p:cNvCxnSpPr>
            <a:cxnSpLocks/>
          </p:cNvCxnSpPr>
          <p:nvPr/>
        </p:nvCxnSpPr>
        <p:spPr>
          <a:xfrm>
            <a:off x="4838028" y="-2026"/>
            <a:ext cx="0" cy="6873920"/>
          </a:xfrm>
          <a:prstGeom prst="line">
            <a:avLst/>
          </a:prstGeom>
          <a:ln w="114300">
            <a:solidFill>
              <a:srgbClr val="FFCB3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95FB99E-D84F-41F6-9F53-9100462198B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4552167" cy="6873920"/>
          </a:xfrm>
          <a:prstGeom prst="rect">
            <a:avLst/>
          </a:prstGeom>
        </p:spPr>
      </p:pic>
      <p:sp>
        <p:nvSpPr>
          <p:cNvPr id="13" name="Title 1">
            <a:extLst>
              <a:ext uri="{FF2B5EF4-FFF2-40B4-BE49-F238E27FC236}">
                <a16:creationId xmlns:a16="http://schemas.microsoft.com/office/drawing/2014/main" id="{972D8B70-BEC6-46C9-8BE4-A9A6686FF1AB}"/>
              </a:ext>
            </a:extLst>
          </p:cNvPr>
          <p:cNvSpPr txBox="1">
            <a:spLocks/>
          </p:cNvSpPr>
          <p:nvPr/>
        </p:nvSpPr>
        <p:spPr>
          <a:xfrm>
            <a:off x="4952055" y="3080127"/>
            <a:ext cx="5230577" cy="6977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70" normalizeH="0" baseline="0" noProof="0">
                <a:ln>
                  <a:noFill/>
                </a:ln>
                <a:solidFill>
                  <a:prstClr val="white"/>
                </a:solidFill>
                <a:effectLst/>
                <a:uLnTx/>
                <a:uFillTx/>
                <a:latin typeface="Avenir Next LT Pro" panose="020B0504020202020204" pitchFamily="34" charset="0"/>
                <a:ea typeface="+mj-ea"/>
                <a:cs typeface="+mj-cs"/>
              </a:rPr>
              <a:t>DUDLEY TO BEECH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70" normalizeH="0" baseline="0" noProof="0">
                <a:ln>
                  <a:noFill/>
                </a:ln>
                <a:solidFill>
                  <a:prstClr val="white"/>
                </a:solidFill>
                <a:effectLst/>
                <a:uLnTx/>
                <a:uFillTx/>
                <a:latin typeface="Avenir Next LT Pro" panose="020B0504020202020204" pitchFamily="34" charset="0"/>
                <a:ea typeface="+mj-ea"/>
                <a:cs typeface="+mj-cs"/>
              </a:rPr>
              <a:t>ROSELAND TO WATERHOUSE</a:t>
            </a:r>
          </a:p>
        </p:txBody>
      </p:sp>
    </p:spTree>
    <p:extLst>
      <p:ext uri="{BB962C8B-B14F-4D97-AF65-F5344CB8AC3E}">
        <p14:creationId xmlns:p14="http://schemas.microsoft.com/office/powerpoint/2010/main" val="289208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7E14F-B361-44C4-A3F7-B8C9F5BB9F85}"/>
              </a:ext>
            </a:extLst>
          </p:cNvPr>
          <p:cNvSpPr>
            <a:spLocks noGrp="1"/>
          </p:cNvSpPr>
          <p:nvPr>
            <p:ph type="title"/>
          </p:nvPr>
        </p:nvSpPr>
        <p:spPr/>
        <p:txBody>
          <a:bodyPr/>
          <a:lstStyle/>
          <a:p>
            <a:r>
              <a:rPr lang="en-US"/>
              <a:t>Purpose of Video</a:t>
            </a:r>
          </a:p>
        </p:txBody>
      </p:sp>
      <p:sp>
        <p:nvSpPr>
          <p:cNvPr id="7" name="Content Placeholder 6">
            <a:extLst>
              <a:ext uri="{FF2B5EF4-FFF2-40B4-BE49-F238E27FC236}">
                <a16:creationId xmlns:a16="http://schemas.microsoft.com/office/drawing/2014/main" id="{66EE3695-D5FF-43A3-8D7E-932199736591}"/>
              </a:ext>
            </a:extLst>
          </p:cNvPr>
          <p:cNvSpPr>
            <a:spLocks noGrp="1"/>
          </p:cNvSpPr>
          <p:nvPr>
            <p:ph idx="1"/>
          </p:nvPr>
        </p:nvSpPr>
        <p:spPr>
          <a:xfrm>
            <a:off x="692150" y="1152939"/>
            <a:ext cx="9162064" cy="5475108"/>
          </a:xfrm>
        </p:spPr>
        <p:txBody>
          <a:bodyPr vert="horz" lIns="91440" tIns="45720" rIns="91440" bIns="45720" rtlCol="0" anchor="t">
            <a:normAutofit lnSpcReduction="10000"/>
          </a:bodyPr>
          <a:lstStyle/>
          <a:p>
            <a:r>
              <a:rPr lang="en-US">
                <a:latin typeface="Avenir Next LT Pro"/>
              </a:rPr>
              <a:t>This video will share: </a:t>
            </a:r>
            <a:endParaRPr lang="en-US"/>
          </a:p>
          <a:p>
            <a:pPr lvl="1">
              <a:spcBef>
                <a:spcPts val="1800"/>
              </a:spcBef>
            </a:pPr>
            <a:r>
              <a:rPr lang="en-US" sz="2800">
                <a:latin typeface="Avenir Next LT Pro"/>
              </a:rPr>
              <a:t>The project timeline as it relates to the Cycling Safety Ordinance requirements</a:t>
            </a:r>
          </a:p>
          <a:p>
            <a:pPr lvl="1">
              <a:spcBef>
                <a:spcPts val="1800"/>
              </a:spcBef>
            </a:pPr>
            <a:r>
              <a:rPr lang="en-US" sz="2800">
                <a:latin typeface="Avenir Next LT Pro"/>
              </a:rPr>
              <a:t>What we heard from the public during engagement events in November</a:t>
            </a:r>
          </a:p>
          <a:p>
            <a:pPr lvl="1">
              <a:spcBef>
                <a:spcPts val="1800"/>
              </a:spcBef>
            </a:pPr>
            <a:r>
              <a:rPr lang="en-US" sz="2800">
                <a:latin typeface="Avenir Next LT Pro"/>
              </a:rPr>
              <a:t>The range of cross section possibilities as well as feasibility considerations for each</a:t>
            </a:r>
          </a:p>
          <a:p>
            <a:pPr lvl="1">
              <a:spcBef>
                <a:spcPts val="1800"/>
              </a:spcBef>
            </a:pPr>
            <a:r>
              <a:rPr lang="en-US" sz="2800">
                <a:latin typeface="Avenir Next LT Pro"/>
              </a:rPr>
              <a:t>The draft approach to be presented to  City Council for consideration</a:t>
            </a:r>
          </a:p>
          <a:p>
            <a:pPr lvl="1">
              <a:spcBef>
                <a:spcPts val="1800"/>
              </a:spcBef>
            </a:pPr>
            <a:r>
              <a:rPr lang="en-US" sz="2800">
                <a:latin typeface="Avenir Next LT Pro"/>
              </a:rPr>
              <a:t>How to provide feedback to the project team</a:t>
            </a:r>
          </a:p>
          <a:p>
            <a:pPr lvl="1">
              <a:spcBef>
                <a:spcPts val="1800"/>
              </a:spcBef>
            </a:pPr>
            <a:r>
              <a:rPr lang="en-US" sz="2800">
                <a:latin typeface="Avenir Next LT Pro"/>
              </a:rPr>
              <a:t>Next Steps</a:t>
            </a:r>
          </a:p>
          <a:p>
            <a:endParaRPr lang="en-US"/>
          </a:p>
        </p:txBody>
      </p:sp>
    </p:spTree>
    <p:extLst>
      <p:ext uri="{BB962C8B-B14F-4D97-AF65-F5344CB8AC3E}">
        <p14:creationId xmlns:p14="http://schemas.microsoft.com/office/powerpoint/2010/main" val="494343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7E14F-B361-44C4-A3F7-B8C9F5BB9F85}"/>
              </a:ext>
            </a:extLst>
          </p:cNvPr>
          <p:cNvSpPr>
            <a:spLocks noGrp="1"/>
          </p:cNvSpPr>
          <p:nvPr>
            <p:ph type="title"/>
          </p:nvPr>
        </p:nvSpPr>
        <p:spPr/>
        <p:txBody>
          <a:bodyPr/>
          <a:lstStyle/>
          <a:p>
            <a:r>
              <a:rPr lang="en-US"/>
              <a:t>What drives our street design?</a:t>
            </a:r>
          </a:p>
        </p:txBody>
      </p:sp>
      <p:sp>
        <p:nvSpPr>
          <p:cNvPr id="7" name="Content Placeholder 6">
            <a:extLst>
              <a:ext uri="{FF2B5EF4-FFF2-40B4-BE49-F238E27FC236}">
                <a16:creationId xmlns:a16="http://schemas.microsoft.com/office/drawing/2014/main" id="{66EE3695-D5FF-43A3-8D7E-932199736591}"/>
              </a:ext>
            </a:extLst>
          </p:cNvPr>
          <p:cNvSpPr>
            <a:spLocks noGrp="1"/>
          </p:cNvSpPr>
          <p:nvPr>
            <p:ph idx="1"/>
          </p:nvPr>
        </p:nvSpPr>
        <p:spPr>
          <a:xfrm>
            <a:off x="692150" y="1119435"/>
            <a:ext cx="7355959" cy="5542116"/>
          </a:xfrm>
        </p:spPr>
        <p:txBody>
          <a:bodyPr vert="horz" lIns="91440" tIns="45720" rIns="91440" bIns="45720" rtlCol="0" anchor="t">
            <a:noAutofit/>
          </a:bodyPr>
          <a:lstStyle/>
          <a:p>
            <a:pPr marL="0" indent="0">
              <a:buNone/>
            </a:pPr>
            <a:r>
              <a:rPr lang="en-US" sz="1700" b="1">
                <a:latin typeface="Avenir Next LT Pro"/>
              </a:rPr>
              <a:t>We design for people of ALL ages and abilities. This means including:</a:t>
            </a:r>
          </a:p>
          <a:p>
            <a:pPr>
              <a:buFont typeface="Arial"/>
              <a:buChar char="•"/>
            </a:pPr>
            <a:r>
              <a:rPr lang="en-US" sz="1600">
                <a:latin typeface="Avenir Next LT Pro"/>
              </a:rPr>
              <a:t>People who many not have access to a car</a:t>
            </a:r>
          </a:p>
          <a:p>
            <a:pPr>
              <a:buFont typeface="Arial"/>
              <a:buChar char="•"/>
            </a:pPr>
            <a:r>
              <a:rPr lang="en-US" sz="1600">
                <a:latin typeface="Avenir Next LT Pro"/>
              </a:rPr>
              <a:t>Safe and accessible facilities, including bike lanes, that can be used by a wide range of people</a:t>
            </a:r>
            <a:br>
              <a:rPr lang="en-US" sz="1600">
                <a:latin typeface="Avenir Next LT Pro"/>
              </a:rPr>
            </a:br>
            <a:endParaRPr lang="en-US" sz="500" b="1"/>
          </a:p>
          <a:p>
            <a:pPr marL="0" indent="0">
              <a:buNone/>
            </a:pPr>
            <a:r>
              <a:rPr lang="en-US" sz="1700" b="1">
                <a:latin typeface="Avenir Next LT Pro"/>
              </a:rPr>
              <a:t>How we think about vehicle congestion and delay</a:t>
            </a:r>
          </a:p>
          <a:p>
            <a:pPr>
              <a:buFont typeface="Arial"/>
            </a:pPr>
            <a:r>
              <a:rPr lang="en-US" sz="1600">
                <a:latin typeface="Avenir Next LT Pro"/>
              </a:rPr>
              <a:t>Moving people slowly is moving people safely</a:t>
            </a:r>
          </a:p>
          <a:p>
            <a:pPr>
              <a:buFont typeface="Arial"/>
            </a:pPr>
            <a:r>
              <a:rPr lang="en-US" sz="1600">
                <a:latin typeface="Avenir Next LT Pro"/>
              </a:rPr>
              <a:t>We do not prioritize eliminating delay for people driving alone</a:t>
            </a:r>
          </a:p>
          <a:p>
            <a:pPr marL="0" indent="0">
              <a:buNone/>
            </a:pPr>
            <a:r>
              <a:rPr lang="en-US" sz="1700" b="1">
                <a:latin typeface="Avenir Next LT Pro"/>
              </a:rPr>
              <a:t>Many policies and plans are foundational to our work</a:t>
            </a:r>
            <a:endParaRPr lang="en-US" sz="1700">
              <a:latin typeface="Avenir Next LT Pro"/>
            </a:endParaRPr>
          </a:p>
          <a:p>
            <a:pPr>
              <a:lnSpc>
                <a:spcPct val="120000"/>
              </a:lnSpc>
              <a:buFont typeface="Arial"/>
              <a:buChar char="•"/>
            </a:pPr>
            <a:r>
              <a:rPr lang="en-US" sz="1600">
                <a:latin typeface="Avenir Next LT Pro"/>
              </a:rPr>
              <a:t>1) 1992 Cambridge Vehicle Trip Reduction Ordinance, 2) 1993/2007 Cambridge Growth Policy, 3) 2016 Complete Streets Policy, 4) 2016 Vision Zero Policy</a:t>
            </a:r>
          </a:p>
          <a:p>
            <a:pPr marL="0" indent="0">
              <a:buNone/>
            </a:pPr>
            <a:r>
              <a:rPr lang="en-US" sz="1700" b="1">
                <a:latin typeface="Avenir Next LT Pro"/>
              </a:rPr>
              <a:t>Focus is on moving people and goods, not their vehicles</a:t>
            </a:r>
          </a:p>
          <a:p>
            <a:r>
              <a:rPr lang="en-US" sz="1600">
                <a:latin typeface="Avenir Next LT Pro"/>
              </a:rPr>
              <a:t>Buses run less frequently than cars and carry more people</a:t>
            </a:r>
          </a:p>
          <a:p>
            <a:r>
              <a:rPr lang="en-US" sz="1600">
                <a:latin typeface="Avenir Next LT Pro"/>
              </a:rPr>
              <a:t>Cannot ignore access for trucks and local deliveries</a:t>
            </a:r>
          </a:p>
        </p:txBody>
      </p:sp>
      <p:pic>
        <p:nvPicPr>
          <p:cNvPr id="1026" name="Picture 2">
            <a:extLst>
              <a:ext uri="{FF2B5EF4-FFF2-40B4-BE49-F238E27FC236}">
                <a16:creationId xmlns:a16="http://schemas.microsoft.com/office/drawing/2014/main" id="{FE110DD0-3742-4364-8F08-D5A58189BC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8437" y="4800271"/>
            <a:ext cx="805578" cy="10573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609263F-FF75-4E7F-9E76-45E62FBB44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4333" y="3890493"/>
            <a:ext cx="680883" cy="880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1153C9A-58BA-47CD-AB85-32E3C6911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2047" y="4361101"/>
            <a:ext cx="898654" cy="1162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6F427A-E5C8-4324-B47B-DE225B7927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4940" y="923815"/>
            <a:ext cx="775058" cy="1002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80F069A4-8E26-48EE-A8A1-6DC47DFB10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9290" y="2194147"/>
            <a:ext cx="1310888" cy="3957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1ADAAA6-7D54-45A9-95DF-7AB30EF20E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1320" y="3389490"/>
            <a:ext cx="1077515" cy="43683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3E99109A-4608-46A2-BFBE-524E23835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14272" y="3494327"/>
            <a:ext cx="829303" cy="8366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838311E-34CC-4C76-BE86-9ADCBF1FBF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8437" y="2678325"/>
            <a:ext cx="1708737" cy="5717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F9353A2-65EF-4516-A48A-EE74D3210D4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01137" y="5877137"/>
            <a:ext cx="688481" cy="954088"/>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173D9CAB-F598-41FC-9137-72346E03EAF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43135" y="1041304"/>
            <a:ext cx="796478" cy="103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068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0EB98F-964A-444F-90DD-6AE6F5AE37E0}"/>
              </a:ext>
            </a:extLst>
          </p:cNvPr>
          <p:cNvSpPr>
            <a:spLocks noGrp="1"/>
          </p:cNvSpPr>
          <p:nvPr>
            <p:ph type="title"/>
          </p:nvPr>
        </p:nvSpPr>
        <p:spPr/>
        <p:txBody>
          <a:bodyPr/>
          <a:lstStyle/>
          <a:p>
            <a:r>
              <a:rPr lang="en-US"/>
              <a:t>Why Separated Bike Lanes?</a:t>
            </a:r>
          </a:p>
        </p:txBody>
      </p:sp>
      <p:sp>
        <p:nvSpPr>
          <p:cNvPr id="5" name="Content Placeholder 4">
            <a:extLst>
              <a:ext uri="{FF2B5EF4-FFF2-40B4-BE49-F238E27FC236}">
                <a16:creationId xmlns:a16="http://schemas.microsoft.com/office/drawing/2014/main" id="{504B4646-0773-4CC7-B0A7-ACE37EB52BCF}"/>
              </a:ext>
            </a:extLst>
          </p:cNvPr>
          <p:cNvSpPr>
            <a:spLocks noGrp="1"/>
          </p:cNvSpPr>
          <p:nvPr>
            <p:ph idx="1"/>
          </p:nvPr>
        </p:nvSpPr>
        <p:spPr>
          <a:xfrm>
            <a:off x="692149" y="1152939"/>
            <a:ext cx="6108145" cy="5024024"/>
          </a:xfrm>
        </p:spPr>
        <p:txBody>
          <a:bodyPr>
            <a:normAutofit fontScale="85000" lnSpcReduction="20000"/>
          </a:bodyPr>
          <a:lstStyle/>
          <a:p>
            <a:r>
              <a:rPr lang="en-US"/>
              <a:t>Fewer crashes</a:t>
            </a:r>
          </a:p>
          <a:p>
            <a:r>
              <a:rPr lang="en-US"/>
              <a:t>Eliminates threat of “dooring” from parked vehicles</a:t>
            </a:r>
          </a:p>
          <a:p>
            <a:r>
              <a:rPr lang="en-US"/>
              <a:t>Buffer space reduces conflicts between turning vehicles and people biking</a:t>
            </a:r>
          </a:p>
          <a:p>
            <a:r>
              <a:rPr lang="en-US"/>
              <a:t>Shorter crossing distances for people walking</a:t>
            </a:r>
          </a:p>
          <a:p>
            <a:r>
              <a:rPr lang="en-US"/>
              <a:t>Increased comfort for people biking of all ages and abilities</a:t>
            </a:r>
          </a:p>
          <a:p>
            <a:r>
              <a:rPr lang="en-US"/>
              <a:t>Increased comfort for people driving as they know where to expect people biking</a:t>
            </a:r>
          </a:p>
          <a:p>
            <a:r>
              <a:rPr lang="en-US"/>
              <a:t>Enables more people to choose cycling as a transportation option</a:t>
            </a:r>
          </a:p>
          <a:p>
            <a:r>
              <a:rPr lang="en-US"/>
              <a:t>Supports City’s climate goals</a:t>
            </a:r>
          </a:p>
        </p:txBody>
      </p:sp>
      <p:pic>
        <p:nvPicPr>
          <p:cNvPr id="10" name="Picture 9">
            <a:extLst>
              <a:ext uri="{FF2B5EF4-FFF2-40B4-BE49-F238E27FC236}">
                <a16:creationId xmlns:a16="http://schemas.microsoft.com/office/drawing/2014/main" id="{235D42B4-2002-4A1F-A53A-7031DAD12534}"/>
              </a:ext>
            </a:extLst>
          </p:cNvPr>
          <p:cNvPicPr>
            <a:picLocks noChangeAspect="1"/>
          </p:cNvPicPr>
          <p:nvPr/>
        </p:nvPicPr>
        <p:blipFill>
          <a:blip r:embed="rId3"/>
          <a:stretch>
            <a:fillRect/>
          </a:stretch>
        </p:blipFill>
        <p:spPr>
          <a:xfrm>
            <a:off x="6717637" y="1299560"/>
            <a:ext cx="3340763" cy="4258880"/>
          </a:xfrm>
          <a:prstGeom prst="rect">
            <a:avLst/>
          </a:prstGeom>
        </p:spPr>
      </p:pic>
    </p:spTree>
    <p:extLst>
      <p:ext uri="{BB962C8B-B14F-4D97-AF65-F5344CB8AC3E}">
        <p14:creationId xmlns:p14="http://schemas.microsoft.com/office/powerpoint/2010/main" val="2246167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7E14F-B361-44C4-A3F7-B8C9F5BB9F85}"/>
              </a:ext>
            </a:extLst>
          </p:cNvPr>
          <p:cNvSpPr>
            <a:spLocks noGrp="1"/>
          </p:cNvSpPr>
          <p:nvPr>
            <p:ph type="title"/>
          </p:nvPr>
        </p:nvSpPr>
        <p:spPr>
          <a:xfrm>
            <a:off x="692150" y="271560"/>
            <a:ext cx="8674100" cy="756009"/>
          </a:xfrm>
        </p:spPr>
        <p:txBody>
          <a:bodyPr/>
          <a:lstStyle/>
          <a:p>
            <a:r>
              <a:rPr lang="en-US"/>
              <a:t>Project Background</a:t>
            </a:r>
          </a:p>
        </p:txBody>
      </p:sp>
      <p:sp>
        <p:nvSpPr>
          <p:cNvPr id="7" name="Content Placeholder 6">
            <a:extLst>
              <a:ext uri="{FF2B5EF4-FFF2-40B4-BE49-F238E27FC236}">
                <a16:creationId xmlns:a16="http://schemas.microsoft.com/office/drawing/2014/main" id="{66EE3695-D5FF-43A3-8D7E-932199736591}"/>
              </a:ext>
            </a:extLst>
          </p:cNvPr>
          <p:cNvSpPr>
            <a:spLocks noGrp="1"/>
          </p:cNvSpPr>
          <p:nvPr>
            <p:ph idx="1"/>
          </p:nvPr>
        </p:nvSpPr>
        <p:spPr>
          <a:xfrm>
            <a:off x="692150" y="1152939"/>
            <a:ext cx="9162064" cy="5475108"/>
          </a:xfrm>
        </p:spPr>
        <p:txBody>
          <a:bodyPr vert="horz" lIns="91440" tIns="45720" rIns="91440" bIns="45720" rtlCol="0" anchor="t">
            <a:normAutofit lnSpcReduction="10000"/>
          </a:bodyPr>
          <a:lstStyle/>
          <a:p>
            <a:r>
              <a:rPr lang="en-US">
                <a:latin typeface="Avenir Next LT Pro"/>
              </a:rPr>
              <a:t>Cambridge Cycling Safety Ordinance (CSO) requires separated bike lanes along Mass Ave</a:t>
            </a:r>
          </a:p>
          <a:p>
            <a:r>
              <a:rPr lang="en-US">
                <a:latin typeface="Avenir Next LT Pro"/>
              </a:rPr>
              <a:t>For MassAve4 - by April 30, 2022 the City must:</a:t>
            </a:r>
          </a:p>
          <a:p>
            <a:pPr lvl="1"/>
            <a:r>
              <a:rPr lang="en-US">
                <a:latin typeface="Avenir Next LT Pro"/>
              </a:rPr>
              <a:t>Present analysis on which sections can be quick-build or construction</a:t>
            </a:r>
          </a:p>
          <a:p>
            <a:pPr lvl="1"/>
            <a:r>
              <a:rPr lang="en-US">
                <a:latin typeface="Avenir Next LT Pro"/>
              </a:rPr>
              <a:t>Obtain approval from the City Council on a construction timeline for separated bike lane sections not recommended for quick-build</a:t>
            </a:r>
            <a:endParaRPr lang="en-US"/>
          </a:p>
          <a:p>
            <a:r>
              <a:rPr lang="en-US">
                <a:latin typeface="Avenir Next LT Pro"/>
              </a:rPr>
              <a:t>Any sections recommended for quick-build must be installed by April 30, 2023</a:t>
            </a:r>
          </a:p>
          <a:p>
            <a:r>
              <a:rPr lang="en-US">
                <a:latin typeface="Avenir Next LT Pro"/>
              </a:rPr>
              <a:t>If a timeline is not approved by the City Council for sections recommended for construction, those sections must be quick-build and installed by </a:t>
            </a:r>
            <a:br>
              <a:rPr lang="en-US">
                <a:latin typeface="Avenir Next LT Pro"/>
              </a:rPr>
            </a:br>
            <a:r>
              <a:rPr lang="en-US">
                <a:latin typeface="Avenir Next LT Pro"/>
              </a:rPr>
              <a:t>April 30, 2024</a:t>
            </a:r>
            <a:endParaRPr lang="en-US"/>
          </a:p>
          <a:p>
            <a:endParaRPr lang="en-US"/>
          </a:p>
        </p:txBody>
      </p:sp>
    </p:spTree>
    <p:extLst>
      <p:ext uri="{BB962C8B-B14F-4D97-AF65-F5344CB8AC3E}">
        <p14:creationId xmlns:p14="http://schemas.microsoft.com/office/powerpoint/2010/main" val="4074071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0EB98F-964A-444F-90DD-6AE6F5AE37E0}"/>
              </a:ext>
            </a:extLst>
          </p:cNvPr>
          <p:cNvSpPr>
            <a:spLocks noGrp="1"/>
          </p:cNvSpPr>
          <p:nvPr>
            <p:ph type="title"/>
          </p:nvPr>
        </p:nvSpPr>
        <p:spPr/>
        <p:txBody>
          <a:bodyPr/>
          <a:lstStyle/>
          <a:p>
            <a:r>
              <a:rPr lang="en-US"/>
              <a:t>Study Area</a:t>
            </a:r>
          </a:p>
        </p:txBody>
      </p:sp>
      <p:sp>
        <p:nvSpPr>
          <p:cNvPr id="5" name="Content Placeholder 4">
            <a:extLst>
              <a:ext uri="{FF2B5EF4-FFF2-40B4-BE49-F238E27FC236}">
                <a16:creationId xmlns:a16="http://schemas.microsoft.com/office/drawing/2014/main" id="{504B4646-0773-4CC7-B0A7-ACE37EB52BCF}"/>
              </a:ext>
            </a:extLst>
          </p:cNvPr>
          <p:cNvSpPr>
            <a:spLocks noGrp="1"/>
          </p:cNvSpPr>
          <p:nvPr>
            <p:ph idx="1"/>
          </p:nvPr>
        </p:nvSpPr>
        <p:spPr>
          <a:xfrm>
            <a:off x="692150" y="1152939"/>
            <a:ext cx="4732106" cy="5024024"/>
          </a:xfrm>
        </p:spPr>
        <p:txBody>
          <a:bodyPr/>
          <a:lstStyle/>
          <a:p>
            <a:r>
              <a:rPr lang="en-US"/>
              <a:t>There are many installed, planned and ongoing projects along Mass Ave</a:t>
            </a:r>
          </a:p>
          <a:p>
            <a:r>
              <a:rPr lang="en-US"/>
              <a:t>This study is reviewing the MassAve4 segments with overhead wires, including:</a:t>
            </a:r>
          </a:p>
          <a:p>
            <a:pPr lvl="1"/>
            <a:r>
              <a:rPr lang="en-US">
                <a:latin typeface="Avenir Next LT Pro"/>
              </a:rPr>
              <a:t>Dudley Street to Beech Street</a:t>
            </a:r>
          </a:p>
          <a:p>
            <a:pPr lvl="1"/>
            <a:r>
              <a:rPr lang="en-US">
                <a:latin typeface="Avenir Next LT Pro"/>
              </a:rPr>
              <a:t>Roseland Street to Waterhouse Street</a:t>
            </a:r>
          </a:p>
        </p:txBody>
      </p:sp>
      <p:pic>
        <p:nvPicPr>
          <p:cNvPr id="8" name="Picture 7" descr="Map&#10;&#10;Description automatically generated">
            <a:extLst>
              <a:ext uri="{FF2B5EF4-FFF2-40B4-BE49-F238E27FC236}">
                <a16:creationId xmlns:a16="http://schemas.microsoft.com/office/drawing/2014/main" id="{49EFCFCD-E796-479E-A2CF-A1A58EA9A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77" r="30103"/>
          <a:stretch/>
        </p:blipFill>
        <p:spPr>
          <a:xfrm>
            <a:off x="5424256" y="0"/>
            <a:ext cx="4634144" cy="5661498"/>
          </a:xfrm>
          <a:prstGeom prst="rect">
            <a:avLst/>
          </a:prstGeom>
        </p:spPr>
      </p:pic>
    </p:spTree>
    <p:extLst>
      <p:ext uri="{BB962C8B-B14F-4D97-AF65-F5344CB8AC3E}">
        <p14:creationId xmlns:p14="http://schemas.microsoft.com/office/powerpoint/2010/main" val="2992918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13ECBF-B505-4C58-A48C-BF1379BCE3F6}"/>
              </a:ext>
            </a:extLst>
          </p:cNvPr>
          <p:cNvSpPr>
            <a:spLocks noGrp="1"/>
          </p:cNvSpPr>
          <p:nvPr>
            <p:ph type="title"/>
          </p:nvPr>
        </p:nvSpPr>
        <p:spPr/>
        <p:txBody>
          <a:bodyPr>
            <a:normAutofit/>
          </a:bodyPr>
          <a:lstStyle/>
          <a:p>
            <a:r>
              <a:rPr lang="en-US">
                <a:latin typeface="Avenir Next LT Pro"/>
              </a:rPr>
              <a:t>MBTA Overhead Wires</a:t>
            </a:r>
            <a:endParaRPr lang="en-US"/>
          </a:p>
        </p:txBody>
      </p:sp>
      <p:sp>
        <p:nvSpPr>
          <p:cNvPr id="5" name="Content Placeholder 4">
            <a:extLst>
              <a:ext uri="{FF2B5EF4-FFF2-40B4-BE49-F238E27FC236}">
                <a16:creationId xmlns:a16="http://schemas.microsoft.com/office/drawing/2014/main" id="{014850F9-3714-42B6-8BAC-6F47399AFE6B}"/>
              </a:ext>
            </a:extLst>
          </p:cNvPr>
          <p:cNvSpPr>
            <a:spLocks noGrp="1"/>
          </p:cNvSpPr>
          <p:nvPr>
            <p:ph idx="1"/>
          </p:nvPr>
        </p:nvSpPr>
        <p:spPr>
          <a:xfrm>
            <a:off x="692150" y="1152939"/>
            <a:ext cx="5016192" cy="5475108"/>
          </a:xfrm>
        </p:spPr>
        <p:txBody>
          <a:bodyPr vert="horz" lIns="91440" tIns="45720" rIns="91440" bIns="45720" rtlCol="0" anchor="t">
            <a:normAutofit/>
          </a:bodyPr>
          <a:lstStyle/>
          <a:p>
            <a:r>
              <a:rPr lang="en-US" sz="2400">
                <a:latin typeface="Avenir Next LT Pro"/>
              </a:rPr>
              <a:t>Overhead wires power trackless trolley buses along Mass Ave</a:t>
            </a:r>
            <a:endParaRPr lang="en-US" sz="2400"/>
          </a:p>
          <a:p>
            <a:r>
              <a:rPr lang="en-US" sz="2400">
                <a:latin typeface="Avenir Next LT Pro"/>
              </a:rPr>
              <a:t>Overhead wires present design challenges for access to buildings by the fire department </a:t>
            </a:r>
          </a:p>
          <a:p>
            <a:r>
              <a:rPr lang="en-US" sz="2400"/>
              <a:t>Design options must ensure no conflicts between ladder trucks and overhead wires</a:t>
            </a:r>
          </a:p>
        </p:txBody>
      </p:sp>
      <p:pic>
        <p:nvPicPr>
          <p:cNvPr id="10" name="Picture 9" descr="A picture containing outdoor&#10;&#10;Description automatically generated">
            <a:extLst>
              <a:ext uri="{FF2B5EF4-FFF2-40B4-BE49-F238E27FC236}">
                <a16:creationId xmlns:a16="http://schemas.microsoft.com/office/drawing/2014/main" id="{888BDD8F-ABE0-412D-97A4-78E6533CE61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6950"/>
          <a:stretch/>
        </p:blipFill>
        <p:spPr>
          <a:xfrm rot="10800000">
            <a:off x="6003637" y="1082584"/>
            <a:ext cx="4054763" cy="4492591"/>
          </a:xfrm>
          <a:prstGeom prst="rect">
            <a:avLst/>
          </a:prstGeom>
        </p:spPr>
      </p:pic>
    </p:spTree>
    <p:extLst>
      <p:ext uri="{BB962C8B-B14F-4D97-AF65-F5344CB8AC3E}">
        <p14:creationId xmlns:p14="http://schemas.microsoft.com/office/powerpoint/2010/main" val="177634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7E14F-B361-44C4-A3F7-B8C9F5BB9F85}"/>
              </a:ext>
            </a:extLst>
          </p:cNvPr>
          <p:cNvSpPr>
            <a:spLocks noGrp="1"/>
          </p:cNvSpPr>
          <p:nvPr>
            <p:ph type="title"/>
          </p:nvPr>
        </p:nvSpPr>
        <p:spPr/>
        <p:txBody>
          <a:bodyPr/>
          <a:lstStyle/>
          <a:p>
            <a:r>
              <a:rPr lang="en-US"/>
              <a:t>Welcome</a:t>
            </a:r>
          </a:p>
        </p:txBody>
      </p:sp>
      <p:sp>
        <p:nvSpPr>
          <p:cNvPr id="7" name="Content Placeholder 6">
            <a:extLst>
              <a:ext uri="{FF2B5EF4-FFF2-40B4-BE49-F238E27FC236}">
                <a16:creationId xmlns:a16="http://schemas.microsoft.com/office/drawing/2014/main" id="{66EE3695-D5FF-43A3-8D7E-932199736591}"/>
              </a:ext>
            </a:extLst>
          </p:cNvPr>
          <p:cNvSpPr>
            <a:spLocks noGrp="1"/>
          </p:cNvSpPr>
          <p:nvPr>
            <p:ph idx="1"/>
          </p:nvPr>
        </p:nvSpPr>
        <p:spPr>
          <a:xfrm>
            <a:off x="692150" y="1152939"/>
            <a:ext cx="9162064" cy="5036367"/>
          </a:xfrm>
        </p:spPr>
        <p:txBody>
          <a:bodyPr vert="horz" lIns="91440" tIns="45720" rIns="91440" bIns="45720" rtlCol="0" anchor="t">
            <a:normAutofit/>
          </a:bodyPr>
          <a:lstStyle/>
          <a:p>
            <a:pPr>
              <a:lnSpc>
                <a:spcPct val="150000"/>
              </a:lnSpc>
              <a:buClr>
                <a:srgbClr val="4593C8"/>
              </a:buClr>
            </a:pPr>
            <a:r>
              <a:rPr lang="en-US">
                <a:latin typeface="Avenir Next LT Pro"/>
              </a:rPr>
              <a:t>Welcome</a:t>
            </a:r>
          </a:p>
          <a:p>
            <a:pPr>
              <a:lnSpc>
                <a:spcPct val="150000"/>
              </a:lnSpc>
              <a:buClr>
                <a:srgbClr val="4593C8"/>
              </a:buClr>
            </a:pPr>
            <a:r>
              <a:rPr lang="en-US">
                <a:latin typeface="Avenir Next LT Pro"/>
              </a:rPr>
              <a:t>Project Presentation 6:00-6:20PM</a:t>
            </a:r>
          </a:p>
          <a:p>
            <a:pPr>
              <a:lnSpc>
                <a:spcPct val="150000"/>
              </a:lnSpc>
              <a:buClr>
                <a:srgbClr val="4593C8"/>
              </a:buClr>
            </a:pPr>
            <a:r>
              <a:rPr lang="en-US">
                <a:latin typeface="Avenir Next LT Pro"/>
              </a:rPr>
              <a:t>Introductions 6:20 to 6:25</a:t>
            </a:r>
          </a:p>
          <a:p>
            <a:pPr>
              <a:lnSpc>
                <a:spcPct val="150000"/>
              </a:lnSpc>
              <a:buClr>
                <a:srgbClr val="4593C8"/>
              </a:buClr>
            </a:pPr>
            <a:r>
              <a:rPr lang="en-US">
                <a:latin typeface="Avenir Next LT Pro"/>
              </a:rPr>
              <a:t>Question and Answer 6:25-8:00 PM</a:t>
            </a:r>
            <a:br>
              <a:rPr lang="en-US">
                <a:latin typeface="Avenir Next LT Pro"/>
              </a:rPr>
            </a:br>
            <a:endParaRPr lang="en-US">
              <a:latin typeface="Avenir Next LT Pro"/>
            </a:endParaRPr>
          </a:p>
          <a:p>
            <a:pPr marL="0" lvl="1" indent="0">
              <a:lnSpc>
                <a:spcPct val="100000"/>
              </a:lnSpc>
              <a:spcBef>
                <a:spcPts val="1000"/>
              </a:spcBef>
              <a:buClr>
                <a:srgbClr val="4593C8"/>
              </a:buClr>
              <a:buNone/>
            </a:pPr>
            <a:r>
              <a:rPr lang="en-US" sz="2800">
                <a:latin typeface="Avenir Next LT Pro"/>
              </a:rPr>
              <a:t>Presentation and survey available on the project webpage: </a:t>
            </a:r>
            <a:r>
              <a:rPr lang="en-US" sz="2800" b="1">
                <a:latin typeface="Avenir Next LT Pro"/>
              </a:rPr>
              <a:t>cambridgema.gov/MassAve4A</a:t>
            </a:r>
            <a:endParaRPr lang="en-US">
              <a:latin typeface="Avenir Next LT Pro"/>
            </a:endParaRPr>
          </a:p>
          <a:p>
            <a:pPr marL="919480" lvl="1" indent="-342900">
              <a:spcBef>
                <a:spcPts val="300"/>
              </a:spcBef>
              <a:buClr>
                <a:srgbClr val="4593C8"/>
              </a:buClr>
              <a:buFont typeface="Wingdings" panose="05000000000000000000" pitchFamily="2" charset="2"/>
              <a:buChar char="§"/>
            </a:pPr>
            <a:endParaRPr lang="en-US">
              <a:latin typeface="Avenir Next LT Pro"/>
            </a:endParaRPr>
          </a:p>
          <a:p>
            <a:pPr marL="919480" lvl="1" indent="-342900">
              <a:spcBef>
                <a:spcPts val="300"/>
              </a:spcBef>
              <a:buClr>
                <a:srgbClr val="4593C8"/>
              </a:buClr>
              <a:buFont typeface="Wingdings" panose="05000000000000000000" pitchFamily="2" charset="2"/>
              <a:buChar char="§"/>
            </a:pPr>
            <a:endParaRPr lang="en-US">
              <a:latin typeface="Avenir Next LT Pro"/>
            </a:endParaRPr>
          </a:p>
          <a:p>
            <a:pPr marL="119380" indent="0">
              <a:spcBef>
                <a:spcPts val="300"/>
              </a:spcBef>
              <a:buClr>
                <a:srgbClr val="4593C8"/>
              </a:buClr>
              <a:buNone/>
            </a:pPr>
            <a:endParaRPr lang="en-US" sz="2400">
              <a:cs typeface="Calibri"/>
            </a:endParaRPr>
          </a:p>
          <a:p>
            <a:pPr marL="457200" indent="-337820">
              <a:spcBef>
                <a:spcPts val="300"/>
              </a:spcBef>
              <a:buClr>
                <a:srgbClr val="4593C8"/>
              </a:buClr>
              <a:buFont typeface="Wingdings" panose="05000000000000000000" pitchFamily="2" charset="2"/>
              <a:buChar char="§"/>
            </a:pPr>
            <a:endParaRPr lang="en-US" sz="2400">
              <a:cs typeface="Calibri"/>
            </a:endParaRPr>
          </a:p>
          <a:p>
            <a:pPr marL="457200" indent="-337820">
              <a:spcBef>
                <a:spcPts val="300"/>
              </a:spcBef>
              <a:buClr>
                <a:srgbClr val="4593C8"/>
              </a:buClr>
              <a:buFont typeface="Wingdings" panose="05000000000000000000" pitchFamily="2" charset="2"/>
              <a:buChar char="§"/>
            </a:pPr>
            <a:endParaRPr lang="en-US" sz="2400">
              <a:cs typeface="Calibri"/>
            </a:endParaRPr>
          </a:p>
          <a:p>
            <a:pPr marL="119380" indent="0">
              <a:spcBef>
                <a:spcPts val="300"/>
              </a:spcBef>
              <a:buClr>
                <a:srgbClr val="4593C8"/>
              </a:buClr>
              <a:buNone/>
            </a:pPr>
            <a:endParaRPr lang="en-US" sz="2400">
              <a:cs typeface="Calibri"/>
            </a:endParaRPr>
          </a:p>
          <a:p>
            <a:pPr marL="457200" indent="-337820">
              <a:spcBef>
                <a:spcPts val="300"/>
              </a:spcBef>
              <a:buClr>
                <a:srgbClr val="4593C8"/>
              </a:buClr>
              <a:buFont typeface="Wingdings" panose="05000000000000000000" pitchFamily="2" charset="2"/>
              <a:buChar char="§"/>
            </a:pPr>
            <a:endParaRPr lang="en-US" sz="2400">
              <a:cs typeface="Calibri"/>
            </a:endParaRPr>
          </a:p>
          <a:p>
            <a:pPr marL="0" indent="0">
              <a:buNone/>
            </a:pPr>
            <a:endParaRPr lang="en-US"/>
          </a:p>
        </p:txBody>
      </p:sp>
    </p:spTree>
    <p:extLst>
      <p:ext uri="{BB962C8B-B14F-4D97-AF65-F5344CB8AC3E}">
        <p14:creationId xmlns:p14="http://schemas.microsoft.com/office/powerpoint/2010/main" val="2336664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13ECBF-B505-4C58-A48C-BF1379BCE3F6}"/>
              </a:ext>
            </a:extLst>
          </p:cNvPr>
          <p:cNvSpPr>
            <a:spLocks noGrp="1"/>
          </p:cNvSpPr>
          <p:nvPr>
            <p:ph type="title"/>
          </p:nvPr>
        </p:nvSpPr>
        <p:spPr/>
        <p:txBody>
          <a:bodyPr>
            <a:normAutofit/>
          </a:bodyPr>
          <a:lstStyle/>
          <a:p>
            <a:r>
              <a:rPr lang="en-US"/>
              <a:t>MBTA Overhead Wire Status</a:t>
            </a:r>
          </a:p>
        </p:txBody>
      </p:sp>
      <p:sp>
        <p:nvSpPr>
          <p:cNvPr id="5" name="Content Placeholder 4">
            <a:extLst>
              <a:ext uri="{FF2B5EF4-FFF2-40B4-BE49-F238E27FC236}">
                <a16:creationId xmlns:a16="http://schemas.microsoft.com/office/drawing/2014/main" id="{014850F9-3714-42B6-8BAC-6F47399AFE6B}"/>
              </a:ext>
            </a:extLst>
          </p:cNvPr>
          <p:cNvSpPr>
            <a:spLocks noGrp="1"/>
          </p:cNvSpPr>
          <p:nvPr>
            <p:ph idx="1"/>
          </p:nvPr>
        </p:nvSpPr>
        <p:spPr/>
        <p:txBody>
          <a:bodyPr vert="horz" lIns="91440" tIns="45720" rIns="91440" bIns="45720" rtlCol="0" anchor="t">
            <a:normAutofit/>
          </a:bodyPr>
          <a:lstStyle/>
          <a:p>
            <a:r>
              <a:rPr lang="en-US" sz="2400">
                <a:latin typeface="Avenir Next LT Pro"/>
              </a:rPr>
              <a:t>Beginning March 2022, MBTA will de-energize the overhead wires on Mass Ave for five years to accommodate construction projects in Cambridge and Watertown</a:t>
            </a:r>
            <a:endParaRPr lang="en-US" sz="2400"/>
          </a:p>
          <a:p>
            <a:r>
              <a:rPr lang="en-US" sz="2400">
                <a:latin typeface="Avenir Next LT Pro"/>
              </a:rPr>
              <a:t>MBTA is proposing to convert the trolley buses to Battery Electric Buses (BEBs) and remove the overhead wires. The timeline for removal is currently unknown</a:t>
            </a:r>
          </a:p>
          <a:p>
            <a:r>
              <a:rPr lang="en-US" sz="2400">
                <a:latin typeface="Avenir Next LT Pro"/>
              </a:rPr>
              <a:t>Removing the overhead wires provides significantly more flexibility for design options</a:t>
            </a:r>
          </a:p>
        </p:txBody>
      </p:sp>
      <p:pic>
        <p:nvPicPr>
          <p:cNvPr id="6" name="Picture 5" descr="Diagram&#10;&#10;Description automatically generated">
            <a:extLst>
              <a:ext uri="{FF2B5EF4-FFF2-40B4-BE49-F238E27FC236}">
                <a16:creationId xmlns:a16="http://schemas.microsoft.com/office/drawing/2014/main" id="{5DEA9958-6616-4297-BE91-B93993A987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36132"/>
          <a:stretch/>
        </p:blipFill>
        <p:spPr>
          <a:xfrm>
            <a:off x="1544997" y="4506159"/>
            <a:ext cx="6968406" cy="2267504"/>
          </a:xfrm>
          <a:prstGeom prst="rect">
            <a:avLst/>
          </a:prstGeom>
        </p:spPr>
      </p:pic>
      <p:cxnSp>
        <p:nvCxnSpPr>
          <p:cNvPr id="7" name="Straight Connector 6">
            <a:extLst>
              <a:ext uri="{FF2B5EF4-FFF2-40B4-BE49-F238E27FC236}">
                <a16:creationId xmlns:a16="http://schemas.microsoft.com/office/drawing/2014/main" id="{15F5DCF1-2EF7-46C1-837C-A29A370ADE7E}"/>
              </a:ext>
            </a:extLst>
          </p:cNvPr>
          <p:cNvCxnSpPr/>
          <p:nvPr/>
        </p:nvCxnSpPr>
        <p:spPr>
          <a:xfrm>
            <a:off x="3589383" y="5208467"/>
            <a:ext cx="117475" cy="51752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7EB5644-53A9-4642-869E-9D4064F32DAE}"/>
              </a:ext>
            </a:extLst>
          </p:cNvPr>
          <p:cNvCxnSpPr>
            <a:cxnSpLocks/>
          </p:cNvCxnSpPr>
          <p:nvPr/>
        </p:nvCxnSpPr>
        <p:spPr>
          <a:xfrm>
            <a:off x="3719558" y="5205291"/>
            <a:ext cx="155575" cy="51752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529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E99DA-5401-4F89-AE35-D4E269FEDCF9}"/>
              </a:ext>
            </a:extLst>
          </p:cNvPr>
          <p:cNvSpPr>
            <a:spLocks noGrp="1"/>
          </p:cNvSpPr>
          <p:nvPr>
            <p:ph type="title"/>
          </p:nvPr>
        </p:nvSpPr>
        <p:spPr>
          <a:xfrm>
            <a:off x="692150" y="229953"/>
            <a:ext cx="5220378" cy="756009"/>
          </a:xfrm>
        </p:spPr>
        <p:txBody>
          <a:bodyPr>
            <a:normAutofit fontScale="90000"/>
          </a:bodyPr>
          <a:lstStyle/>
          <a:p>
            <a:r>
              <a:rPr lang="en-US"/>
              <a:t>Design Opportunities</a:t>
            </a:r>
          </a:p>
        </p:txBody>
      </p:sp>
      <p:sp>
        <p:nvSpPr>
          <p:cNvPr id="5" name="Content Placeholder 4">
            <a:extLst>
              <a:ext uri="{FF2B5EF4-FFF2-40B4-BE49-F238E27FC236}">
                <a16:creationId xmlns:a16="http://schemas.microsoft.com/office/drawing/2014/main" id="{32CCBD25-C138-4FD3-8597-F1B897A0941D}"/>
              </a:ext>
            </a:extLst>
          </p:cNvPr>
          <p:cNvSpPr>
            <a:spLocks noGrp="1"/>
          </p:cNvSpPr>
          <p:nvPr>
            <p:ph idx="1"/>
          </p:nvPr>
        </p:nvSpPr>
        <p:spPr>
          <a:xfrm>
            <a:off x="692150" y="1152938"/>
            <a:ext cx="5085798" cy="5301127"/>
          </a:xfrm>
        </p:spPr>
        <p:txBody>
          <a:bodyPr vert="horz" lIns="91440" tIns="45720" rIns="91440" bIns="45720" rtlCol="0" anchor="t">
            <a:normAutofit lnSpcReduction="10000"/>
          </a:bodyPr>
          <a:lstStyle/>
          <a:p>
            <a:r>
              <a:rPr lang="en-US">
                <a:latin typeface="Avenir Next LT Pro"/>
              </a:rPr>
              <a:t>Recall the three levels of construction that could be considered:</a:t>
            </a:r>
            <a:br>
              <a:rPr lang="en-US"/>
            </a:br>
            <a:endParaRPr lang="en-US" sz="1100"/>
          </a:p>
          <a:p>
            <a:pPr marL="914400" lvl="1" indent="-457200">
              <a:buFont typeface="+mj-lt"/>
              <a:buAutoNum type="arabicPeriod"/>
            </a:pPr>
            <a:r>
              <a:rPr lang="en-US">
                <a:latin typeface="Avenir Next LT Pro"/>
              </a:rPr>
              <a:t>Quick Build – paint and flex posts, maintain median and sidewalks</a:t>
            </a:r>
            <a:br>
              <a:rPr lang="en-US"/>
            </a:br>
            <a:endParaRPr lang="en-US"/>
          </a:p>
          <a:p>
            <a:pPr marL="914400" lvl="1" indent="-457200">
              <a:buFont typeface="+mj-lt"/>
              <a:buAutoNum type="arabicPeriod"/>
            </a:pPr>
            <a:r>
              <a:rPr lang="en-US">
                <a:latin typeface="Avenir Next LT Pro"/>
              </a:rPr>
              <a:t>Partial Construction – removal of center median, paving and upgrades to affected utilities</a:t>
            </a:r>
            <a:br>
              <a:rPr lang="en-US"/>
            </a:br>
            <a:endParaRPr lang="en-US"/>
          </a:p>
          <a:p>
            <a:pPr marL="914400" lvl="1" indent="-457200">
              <a:buFont typeface="+mj-lt"/>
              <a:buAutoNum type="arabicPeriod"/>
            </a:pPr>
            <a:r>
              <a:rPr lang="en-US">
                <a:latin typeface="Avenir Next LT Pro"/>
              </a:rPr>
              <a:t>Full Construction – median removal, street/sidewalk reconstruction and full utility upgrades</a:t>
            </a:r>
          </a:p>
          <a:p>
            <a:endParaRPr lang="en-US"/>
          </a:p>
        </p:txBody>
      </p:sp>
      <p:pic>
        <p:nvPicPr>
          <p:cNvPr id="6" name="Picture 5">
            <a:extLst>
              <a:ext uri="{FF2B5EF4-FFF2-40B4-BE49-F238E27FC236}">
                <a16:creationId xmlns:a16="http://schemas.microsoft.com/office/drawing/2014/main" id="{5FB4A986-279B-4235-9602-EFEF9BD5D6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953"/>
          <a:stretch/>
        </p:blipFill>
        <p:spPr>
          <a:xfrm>
            <a:off x="5993488" y="-1"/>
            <a:ext cx="4064912" cy="2138115"/>
          </a:xfrm>
          <a:prstGeom prst="rect">
            <a:avLst/>
          </a:prstGeom>
        </p:spPr>
      </p:pic>
      <p:pic>
        <p:nvPicPr>
          <p:cNvPr id="7" name="Picture 6" descr="A person riding a bicycle down a street&#10;&#10;Description automatically generated with low confidence">
            <a:extLst>
              <a:ext uri="{FF2B5EF4-FFF2-40B4-BE49-F238E27FC236}">
                <a16:creationId xmlns:a16="http://schemas.microsoft.com/office/drawing/2014/main" id="{24D6D24E-EFCB-4C8F-82D8-96F4495A88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79"/>
          <a:stretch/>
        </p:blipFill>
        <p:spPr>
          <a:xfrm>
            <a:off x="5993488" y="4634144"/>
            <a:ext cx="4064912" cy="2223856"/>
          </a:xfrm>
          <a:prstGeom prst="rect">
            <a:avLst/>
          </a:prstGeom>
        </p:spPr>
      </p:pic>
      <p:pic>
        <p:nvPicPr>
          <p:cNvPr id="8" name="Picture 7" descr="A picture containing text, road, tree, outdoor&#10;&#10;Description automatically generated">
            <a:extLst>
              <a:ext uri="{FF2B5EF4-FFF2-40B4-BE49-F238E27FC236}">
                <a16:creationId xmlns:a16="http://schemas.microsoft.com/office/drawing/2014/main" id="{35E3B928-E02C-46B8-BA5B-28ADEE37A9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324" b="7067"/>
          <a:stretch/>
        </p:blipFill>
        <p:spPr>
          <a:xfrm>
            <a:off x="5993488" y="2329069"/>
            <a:ext cx="4064912" cy="2051031"/>
          </a:xfrm>
          <a:prstGeom prst="rect">
            <a:avLst/>
          </a:prstGeom>
        </p:spPr>
      </p:pic>
    </p:spTree>
    <p:extLst>
      <p:ext uri="{BB962C8B-B14F-4D97-AF65-F5344CB8AC3E}">
        <p14:creationId xmlns:p14="http://schemas.microsoft.com/office/powerpoint/2010/main" val="1444423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53" y="2842524"/>
            <a:ext cx="8674100" cy="756009"/>
          </a:xfrm>
        </p:spPr>
        <p:txBody>
          <a:bodyPr>
            <a:normAutofit fontScale="90000"/>
          </a:bodyPr>
          <a:lstStyle/>
          <a:p>
            <a:pPr algn="ctr"/>
            <a:r>
              <a:rPr lang="en-US"/>
              <a:t>Public Engagement Summary </a:t>
            </a:r>
            <a:br>
              <a:rPr lang="en-US"/>
            </a:br>
            <a:r>
              <a:rPr lang="en-US" sz="3100"/>
              <a:t>November 2021</a:t>
            </a:r>
            <a:endParaRPr lang="en-US"/>
          </a:p>
        </p:txBody>
      </p:sp>
    </p:spTree>
    <p:extLst>
      <p:ext uri="{BB962C8B-B14F-4D97-AF65-F5344CB8AC3E}">
        <p14:creationId xmlns:p14="http://schemas.microsoft.com/office/powerpoint/2010/main" val="2739820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7E14F-B361-44C4-A3F7-B8C9F5BB9F85}"/>
              </a:ext>
            </a:extLst>
          </p:cNvPr>
          <p:cNvSpPr>
            <a:spLocks noGrp="1"/>
          </p:cNvSpPr>
          <p:nvPr>
            <p:ph type="title"/>
          </p:nvPr>
        </p:nvSpPr>
        <p:spPr/>
        <p:txBody>
          <a:bodyPr>
            <a:normAutofit/>
          </a:bodyPr>
          <a:lstStyle/>
          <a:p>
            <a:r>
              <a:rPr lang="en-US"/>
              <a:t>Public Engagement: Overview</a:t>
            </a:r>
          </a:p>
        </p:txBody>
      </p:sp>
      <p:sp>
        <p:nvSpPr>
          <p:cNvPr id="7" name="Content Placeholder 6">
            <a:extLst>
              <a:ext uri="{FF2B5EF4-FFF2-40B4-BE49-F238E27FC236}">
                <a16:creationId xmlns:a16="http://schemas.microsoft.com/office/drawing/2014/main" id="{66EE3695-D5FF-43A3-8D7E-932199736591}"/>
              </a:ext>
            </a:extLst>
          </p:cNvPr>
          <p:cNvSpPr>
            <a:spLocks noGrp="1"/>
          </p:cNvSpPr>
          <p:nvPr>
            <p:ph idx="1"/>
          </p:nvPr>
        </p:nvSpPr>
        <p:spPr>
          <a:xfrm>
            <a:off x="538228" y="1361735"/>
            <a:ext cx="5041138" cy="535612"/>
          </a:xfrm>
        </p:spPr>
        <p:txBody>
          <a:bodyPr vert="horz" lIns="91440" tIns="45720" rIns="91440" bIns="45720" rtlCol="0" anchor="t">
            <a:normAutofit fontScale="92500"/>
          </a:bodyPr>
          <a:lstStyle/>
          <a:p>
            <a:pPr marL="0" indent="0" algn="ctr">
              <a:buNone/>
            </a:pPr>
            <a:r>
              <a:rPr lang="en-US" sz="2400" b="1"/>
              <a:t>Four pop-up events in November</a:t>
            </a:r>
          </a:p>
          <a:p>
            <a:pPr marL="457200" lvl="1" indent="0" algn="ctr">
              <a:buNone/>
            </a:pPr>
            <a:endParaRPr lang="en-US"/>
          </a:p>
        </p:txBody>
      </p:sp>
      <p:sp>
        <p:nvSpPr>
          <p:cNvPr id="10" name="TextBox 9">
            <a:extLst>
              <a:ext uri="{FF2B5EF4-FFF2-40B4-BE49-F238E27FC236}">
                <a16:creationId xmlns:a16="http://schemas.microsoft.com/office/drawing/2014/main" id="{44EB3A61-6D76-47DB-AD7E-0C31847BD7B7}"/>
              </a:ext>
            </a:extLst>
          </p:cNvPr>
          <p:cNvSpPr txBox="1"/>
          <p:nvPr/>
        </p:nvSpPr>
        <p:spPr>
          <a:xfrm>
            <a:off x="5784978" y="1315804"/>
            <a:ext cx="4206240" cy="461665"/>
          </a:xfrm>
          <a:prstGeom prst="rect">
            <a:avLst/>
          </a:prstGeom>
          <a:noFill/>
        </p:spPr>
        <p:txBody>
          <a:bodyPr wrap="square">
            <a:spAutoFit/>
          </a:bodyPr>
          <a:lstStyle/>
          <a:p>
            <a:r>
              <a:rPr lang="en-US" sz="2400" b="1">
                <a:solidFill>
                  <a:srgbClr val="0D5F8A"/>
                </a:solidFill>
                <a:latin typeface="Avenir Next LT Pro" panose="020B0504020202020204" pitchFamily="34" charset="0"/>
              </a:rPr>
              <a:t>1400+ recorded comments</a:t>
            </a:r>
          </a:p>
        </p:txBody>
      </p:sp>
      <p:sp>
        <p:nvSpPr>
          <p:cNvPr id="11" name="TextBox 10">
            <a:extLst>
              <a:ext uri="{FF2B5EF4-FFF2-40B4-BE49-F238E27FC236}">
                <a16:creationId xmlns:a16="http://schemas.microsoft.com/office/drawing/2014/main" id="{6FB667F7-C76B-4868-B285-FBE7320AFEAB}"/>
              </a:ext>
            </a:extLst>
          </p:cNvPr>
          <p:cNvSpPr txBox="1"/>
          <p:nvPr/>
        </p:nvSpPr>
        <p:spPr>
          <a:xfrm>
            <a:off x="5301933" y="3344345"/>
            <a:ext cx="5120640" cy="830997"/>
          </a:xfrm>
          <a:prstGeom prst="rect">
            <a:avLst/>
          </a:prstGeom>
          <a:noFill/>
        </p:spPr>
        <p:txBody>
          <a:bodyPr wrap="square">
            <a:spAutoFit/>
          </a:bodyPr>
          <a:lstStyle/>
          <a:p>
            <a:pPr algn="ctr"/>
            <a:r>
              <a:rPr lang="en-US" sz="2400" b="1">
                <a:solidFill>
                  <a:srgbClr val="0D5F8A"/>
                </a:solidFill>
                <a:latin typeface="Avenir Next LT Pro" panose="020B0504020202020204" pitchFamily="34" charset="0"/>
              </a:rPr>
              <a:t>200+ survey respondents </a:t>
            </a:r>
          </a:p>
          <a:p>
            <a:pPr algn="ctr"/>
            <a:r>
              <a:rPr lang="en-US" sz="2400" b="1">
                <a:solidFill>
                  <a:srgbClr val="0D5F8A"/>
                </a:solidFill>
                <a:latin typeface="Avenir Next LT Pro" panose="020B0504020202020204" pitchFamily="34" charset="0"/>
              </a:rPr>
              <a:t>(through 11/30/2021)</a:t>
            </a:r>
          </a:p>
        </p:txBody>
      </p:sp>
      <p:pic>
        <p:nvPicPr>
          <p:cNvPr id="13" name="Graphic 12" descr="Customer review">
            <a:extLst>
              <a:ext uri="{FF2B5EF4-FFF2-40B4-BE49-F238E27FC236}">
                <a16:creationId xmlns:a16="http://schemas.microsoft.com/office/drawing/2014/main" id="{CF7110CC-168C-41DC-944D-4D64A8298D7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3850" y="1954801"/>
            <a:ext cx="914400" cy="914400"/>
          </a:xfrm>
          <a:prstGeom prst="rect">
            <a:avLst/>
          </a:prstGeom>
        </p:spPr>
      </p:pic>
      <p:pic>
        <p:nvPicPr>
          <p:cNvPr id="14" name="Graphic 13" descr="Customer review">
            <a:extLst>
              <a:ext uri="{FF2B5EF4-FFF2-40B4-BE49-F238E27FC236}">
                <a16:creationId xmlns:a16="http://schemas.microsoft.com/office/drawing/2014/main" id="{E66E3A45-5864-4858-B026-125779289E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5682" y="1954801"/>
            <a:ext cx="914400" cy="914400"/>
          </a:xfrm>
          <a:prstGeom prst="rect">
            <a:avLst/>
          </a:prstGeom>
        </p:spPr>
      </p:pic>
      <p:pic>
        <p:nvPicPr>
          <p:cNvPr id="15" name="Graphic 14" descr="Customer review">
            <a:extLst>
              <a:ext uri="{FF2B5EF4-FFF2-40B4-BE49-F238E27FC236}">
                <a16:creationId xmlns:a16="http://schemas.microsoft.com/office/drawing/2014/main" id="{FA3E05C5-C701-4C57-B8BE-C882571EF01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0082" y="1953798"/>
            <a:ext cx="914400" cy="914400"/>
          </a:xfrm>
          <a:prstGeom prst="rect">
            <a:avLst/>
          </a:prstGeom>
        </p:spPr>
      </p:pic>
      <p:pic>
        <p:nvPicPr>
          <p:cNvPr id="16" name="Graphic 15" descr="Customer review">
            <a:extLst>
              <a:ext uri="{FF2B5EF4-FFF2-40B4-BE49-F238E27FC236}">
                <a16:creationId xmlns:a16="http://schemas.microsoft.com/office/drawing/2014/main" id="{BEFE4026-B958-4B16-9EEE-3CC35D9C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1914" y="1953798"/>
            <a:ext cx="914400" cy="914400"/>
          </a:xfrm>
          <a:prstGeom prst="rect">
            <a:avLst/>
          </a:prstGeom>
        </p:spPr>
      </p:pic>
      <p:pic>
        <p:nvPicPr>
          <p:cNvPr id="22" name="Graphic 21" descr="List">
            <a:extLst>
              <a:ext uri="{FF2B5EF4-FFF2-40B4-BE49-F238E27FC236}">
                <a16:creationId xmlns:a16="http://schemas.microsoft.com/office/drawing/2014/main" id="{59DFE224-C272-4658-9498-5C6F046288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9662" y="4378131"/>
            <a:ext cx="914400" cy="914400"/>
          </a:xfrm>
          <a:prstGeom prst="rect">
            <a:avLst/>
          </a:prstGeom>
        </p:spPr>
      </p:pic>
      <p:pic>
        <p:nvPicPr>
          <p:cNvPr id="23" name="Graphic 22" descr="List">
            <a:extLst>
              <a:ext uri="{FF2B5EF4-FFF2-40B4-BE49-F238E27FC236}">
                <a16:creationId xmlns:a16="http://schemas.microsoft.com/office/drawing/2014/main" id="{7C319AF2-F18C-4B52-9F27-5DAD38BD5D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0430" y="4378131"/>
            <a:ext cx="914400" cy="914400"/>
          </a:xfrm>
          <a:prstGeom prst="rect">
            <a:avLst/>
          </a:prstGeom>
        </p:spPr>
      </p:pic>
      <p:pic>
        <p:nvPicPr>
          <p:cNvPr id="25" name="Graphic 24" descr="List">
            <a:extLst>
              <a:ext uri="{FF2B5EF4-FFF2-40B4-BE49-F238E27FC236}">
                <a16:creationId xmlns:a16="http://schemas.microsoft.com/office/drawing/2014/main" id="{CE9080BC-A679-4890-833F-A9E41B1392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75958" y="4378131"/>
            <a:ext cx="914400" cy="914400"/>
          </a:xfrm>
          <a:prstGeom prst="rect">
            <a:avLst/>
          </a:prstGeom>
        </p:spPr>
      </p:pic>
      <p:pic>
        <p:nvPicPr>
          <p:cNvPr id="26" name="Graphic 25" descr="List">
            <a:extLst>
              <a:ext uri="{FF2B5EF4-FFF2-40B4-BE49-F238E27FC236}">
                <a16:creationId xmlns:a16="http://schemas.microsoft.com/office/drawing/2014/main" id="{D96CC437-32EC-4AA6-AA0C-1E5D2A8008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6726" y="4378131"/>
            <a:ext cx="914400" cy="914400"/>
          </a:xfrm>
          <a:prstGeom prst="rect">
            <a:avLst/>
          </a:prstGeom>
        </p:spPr>
      </p:pic>
      <p:pic>
        <p:nvPicPr>
          <p:cNvPr id="29" name="Picture 28">
            <a:extLst>
              <a:ext uri="{FF2B5EF4-FFF2-40B4-BE49-F238E27FC236}">
                <a16:creationId xmlns:a16="http://schemas.microsoft.com/office/drawing/2014/main" id="{B95FB99E-D84F-41F6-9F53-9100462198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912" t="1" r="40535" b="21368"/>
          <a:stretch/>
        </p:blipFill>
        <p:spPr bwMode="auto">
          <a:xfrm>
            <a:off x="2021460" y="4306791"/>
            <a:ext cx="2002155" cy="2383155"/>
          </a:xfrm>
          <a:prstGeom prst="rect">
            <a:avLst/>
          </a:prstGeom>
          <a:ln>
            <a:noFill/>
          </a:ln>
          <a:extLst>
            <a:ext uri="{53640926-AAD7-44D8-BBD7-CCE9431645EC}">
              <a14:shadowObscured xmlns:a14="http://schemas.microsoft.com/office/drawing/2010/main"/>
            </a:ext>
          </a:extLst>
        </p:spPr>
      </p:pic>
      <p:cxnSp>
        <p:nvCxnSpPr>
          <p:cNvPr id="31" name="Straight Arrow Connector 30">
            <a:extLst>
              <a:ext uri="{FF2B5EF4-FFF2-40B4-BE49-F238E27FC236}">
                <a16:creationId xmlns:a16="http://schemas.microsoft.com/office/drawing/2014/main" id="{9FE7356D-BCCF-489F-8FE0-42C680FEC6F0}"/>
              </a:ext>
            </a:extLst>
          </p:cNvPr>
          <p:cNvCxnSpPr>
            <a:cxnSpLocks/>
          </p:cNvCxnSpPr>
          <p:nvPr/>
        </p:nvCxnSpPr>
        <p:spPr>
          <a:xfrm flipV="1">
            <a:off x="1636776" y="4868625"/>
            <a:ext cx="1252728" cy="46232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32F4D9E-8FD5-4863-BC0F-C9F03D219DDD}"/>
              </a:ext>
            </a:extLst>
          </p:cNvPr>
          <p:cNvSpPr txBox="1"/>
          <p:nvPr/>
        </p:nvSpPr>
        <p:spPr>
          <a:xfrm>
            <a:off x="436118" y="5292531"/>
            <a:ext cx="1585342" cy="523220"/>
          </a:xfrm>
          <a:prstGeom prst="rect">
            <a:avLst/>
          </a:prstGeom>
          <a:noFill/>
        </p:spPr>
        <p:txBody>
          <a:bodyPr wrap="square">
            <a:spAutoFit/>
          </a:bodyPr>
          <a:lstStyle/>
          <a:p>
            <a:r>
              <a:rPr lang="en-US" sz="1400">
                <a:solidFill>
                  <a:srgbClr val="0D5F8A"/>
                </a:solidFill>
                <a:latin typeface="Avenir Next LT Pro" panose="020B0504020202020204" pitchFamily="34" charset="0"/>
              </a:rPr>
              <a:t>St. John’s Church</a:t>
            </a:r>
          </a:p>
          <a:p>
            <a:pPr algn="ctr"/>
            <a:r>
              <a:rPr lang="en-US" sz="1400">
                <a:solidFill>
                  <a:srgbClr val="0D5F8A"/>
                </a:solidFill>
                <a:latin typeface="Avenir Next LT Pro" panose="020B0504020202020204" pitchFamily="34" charset="0"/>
              </a:rPr>
              <a:t>location</a:t>
            </a:r>
          </a:p>
        </p:txBody>
      </p:sp>
      <p:sp>
        <p:nvSpPr>
          <p:cNvPr id="34" name="TextBox 33">
            <a:extLst>
              <a:ext uri="{FF2B5EF4-FFF2-40B4-BE49-F238E27FC236}">
                <a16:creationId xmlns:a16="http://schemas.microsoft.com/office/drawing/2014/main" id="{E384740A-5054-4698-B967-F543F83B6B12}"/>
              </a:ext>
            </a:extLst>
          </p:cNvPr>
          <p:cNvSpPr txBox="1"/>
          <p:nvPr/>
        </p:nvSpPr>
        <p:spPr>
          <a:xfrm>
            <a:off x="4147946" y="6203883"/>
            <a:ext cx="2002155" cy="523220"/>
          </a:xfrm>
          <a:prstGeom prst="rect">
            <a:avLst/>
          </a:prstGeom>
          <a:noFill/>
        </p:spPr>
        <p:txBody>
          <a:bodyPr wrap="square">
            <a:spAutoFit/>
          </a:bodyPr>
          <a:lstStyle/>
          <a:p>
            <a:r>
              <a:rPr lang="en-US" sz="1400">
                <a:solidFill>
                  <a:srgbClr val="0D5F8A"/>
                </a:solidFill>
                <a:latin typeface="Avenir Next LT Pro" panose="020B0504020202020204" pitchFamily="34" charset="0"/>
              </a:rPr>
              <a:t>Cambridge Common</a:t>
            </a:r>
          </a:p>
          <a:p>
            <a:pPr algn="ctr"/>
            <a:r>
              <a:rPr lang="en-US" sz="1400">
                <a:solidFill>
                  <a:srgbClr val="0D5F8A"/>
                </a:solidFill>
                <a:latin typeface="Avenir Next LT Pro" panose="020B0504020202020204" pitchFamily="34" charset="0"/>
              </a:rPr>
              <a:t>location</a:t>
            </a:r>
          </a:p>
        </p:txBody>
      </p:sp>
      <p:cxnSp>
        <p:nvCxnSpPr>
          <p:cNvPr id="35" name="Straight Arrow Connector 34">
            <a:extLst>
              <a:ext uri="{FF2B5EF4-FFF2-40B4-BE49-F238E27FC236}">
                <a16:creationId xmlns:a16="http://schemas.microsoft.com/office/drawing/2014/main" id="{3570357D-5F75-46F1-962F-896E33E6D768}"/>
              </a:ext>
            </a:extLst>
          </p:cNvPr>
          <p:cNvCxnSpPr>
            <a:cxnSpLocks/>
          </p:cNvCxnSpPr>
          <p:nvPr/>
        </p:nvCxnSpPr>
        <p:spPr>
          <a:xfrm flipH="1" flipV="1">
            <a:off x="3264409" y="5916168"/>
            <a:ext cx="883537" cy="43253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picture containing outdoor, sky, tree, ground&#10;&#10;Description automatically generated">
            <a:extLst>
              <a:ext uri="{FF2B5EF4-FFF2-40B4-BE49-F238E27FC236}">
                <a16:creationId xmlns:a16="http://schemas.microsoft.com/office/drawing/2014/main" id="{A2644ED5-DFEE-4ABD-ABA3-180C1349183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t="7707" r="12549" b="17348"/>
          <a:stretch/>
        </p:blipFill>
        <p:spPr>
          <a:xfrm>
            <a:off x="436118" y="1980471"/>
            <a:ext cx="1771373" cy="2024061"/>
          </a:xfrm>
          <a:prstGeom prst="rect">
            <a:avLst/>
          </a:prstGeom>
        </p:spPr>
      </p:pic>
      <p:pic>
        <p:nvPicPr>
          <p:cNvPr id="5" name="Picture 4" descr="A group of people painting&#10;&#10;Description automatically generated with low confidence">
            <a:extLst>
              <a:ext uri="{FF2B5EF4-FFF2-40B4-BE49-F238E27FC236}">
                <a16:creationId xmlns:a16="http://schemas.microsoft.com/office/drawing/2014/main" id="{AC71589A-9624-4178-8711-F305731CD0E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196" t="12256" b="3353"/>
          <a:stretch/>
        </p:blipFill>
        <p:spPr>
          <a:xfrm>
            <a:off x="2228350" y="1974229"/>
            <a:ext cx="1644073" cy="2037282"/>
          </a:xfrm>
          <a:prstGeom prst="rect">
            <a:avLst/>
          </a:prstGeom>
        </p:spPr>
      </p:pic>
      <p:pic>
        <p:nvPicPr>
          <p:cNvPr id="9" name="Picture 8" descr="A group of people standing outside&#10;&#10;Description automatically generated with low confidence">
            <a:extLst>
              <a:ext uri="{FF2B5EF4-FFF2-40B4-BE49-F238E27FC236}">
                <a16:creationId xmlns:a16="http://schemas.microsoft.com/office/drawing/2014/main" id="{D015BAEA-4B36-46DA-817A-961835EF37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55" t="10871" r="32054" b="2899"/>
          <a:stretch/>
        </p:blipFill>
        <p:spPr>
          <a:xfrm>
            <a:off x="3878750" y="1974229"/>
            <a:ext cx="1801601" cy="2037282"/>
          </a:xfrm>
          <a:prstGeom prst="rect">
            <a:avLst/>
          </a:prstGeom>
        </p:spPr>
      </p:pic>
    </p:spTree>
    <p:extLst>
      <p:ext uri="{BB962C8B-B14F-4D97-AF65-F5344CB8AC3E}">
        <p14:creationId xmlns:p14="http://schemas.microsoft.com/office/powerpoint/2010/main" val="841089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7E14F-B361-44C4-A3F7-B8C9F5BB9F85}"/>
              </a:ext>
            </a:extLst>
          </p:cNvPr>
          <p:cNvSpPr>
            <a:spLocks noGrp="1"/>
          </p:cNvSpPr>
          <p:nvPr>
            <p:ph type="title"/>
          </p:nvPr>
        </p:nvSpPr>
        <p:spPr>
          <a:xfrm>
            <a:off x="692150" y="229953"/>
            <a:ext cx="9268596" cy="756009"/>
          </a:xfrm>
        </p:spPr>
        <p:txBody>
          <a:bodyPr>
            <a:normAutofit fontScale="90000"/>
          </a:bodyPr>
          <a:lstStyle/>
          <a:p>
            <a:r>
              <a:rPr lang="en-US"/>
              <a:t>Public Engagement: Common Themes</a:t>
            </a:r>
          </a:p>
        </p:txBody>
      </p:sp>
      <p:sp>
        <p:nvSpPr>
          <p:cNvPr id="16" name="TextBox 15">
            <a:extLst>
              <a:ext uri="{FF2B5EF4-FFF2-40B4-BE49-F238E27FC236}">
                <a16:creationId xmlns:a16="http://schemas.microsoft.com/office/drawing/2014/main" id="{E00D1056-CA58-403C-BC99-FD4A47B42FC5}"/>
              </a:ext>
            </a:extLst>
          </p:cNvPr>
          <p:cNvSpPr txBox="1"/>
          <p:nvPr/>
        </p:nvSpPr>
        <p:spPr>
          <a:xfrm>
            <a:off x="6503350" y="1491543"/>
            <a:ext cx="3676971" cy="830997"/>
          </a:xfrm>
          <a:prstGeom prst="rect">
            <a:avLst/>
          </a:prstGeom>
          <a:noFill/>
        </p:spPr>
        <p:txBody>
          <a:bodyPr wrap="square">
            <a:spAutoFit/>
          </a:bodyPr>
          <a:lstStyle/>
          <a:p>
            <a:r>
              <a:rPr lang="en-US" sz="2400" b="1">
                <a:solidFill>
                  <a:schemeClr val="accent4"/>
                </a:solidFill>
                <a:latin typeface="Avenir Next LT Pro" panose="020B0504020202020204" pitchFamily="34" charset="0"/>
              </a:rPr>
              <a:t>“I love all the shops and restaurants”</a:t>
            </a:r>
          </a:p>
        </p:txBody>
      </p:sp>
      <p:sp>
        <p:nvSpPr>
          <p:cNvPr id="17" name="TextBox 16">
            <a:extLst>
              <a:ext uri="{FF2B5EF4-FFF2-40B4-BE49-F238E27FC236}">
                <a16:creationId xmlns:a16="http://schemas.microsoft.com/office/drawing/2014/main" id="{3FCD7C2A-F2D1-4C31-A641-61BD272AC8CF}"/>
              </a:ext>
            </a:extLst>
          </p:cNvPr>
          <p:cNvSpPr txBox="1"/>
          <p:nvPr/>
        </p:nvSpPr>
        <p:spPr>
          <a:xfrm>
            <a:off x="715444" y="2961753"/>
            <a:ext cx="4486527" cy="830997"/>
          </a:xfrm>
          <a:prstGeom prst="rect">
            <a:avLst/>
          </a:prstGeom>
          <a:noFill/>
        </p:spPr>
        <p:txBody>
          <a:bodyPr wrap="square">
            <a:spAutoFit/>
          </a:bodyPr>
          <a:lstStyle/>
          <a:p>
            <a:r>
              <a:rPr lang="en-US" sz="2400" b="1">
                <a:solidFill>
                  <a:schemeClr val="accent6"/>
                </a:solidFill>
                <a:latin typeface="Avenir Next LT Pro" panose="020B0504020202020204" pitchFamily="34" charset="0"/>
              </a:rPr>
              <a:t>“I love seeing people walk around and eat outside”</a:t>
            </a:r>
          </a:p>
        </p:txBody>
      </p:sp>
      <p:sp>
        <p:nvSpPr>
          <p:cNvPr id="18" name="TextBox 17">
            <a:extLst>
              <a:ext uri="{FF2B5EF4-FFF2-40B4-BE49-F238E27FC236}">
                <a16:creationId xmlns:a16="http://schemas.microsoft.com/office/drawing/2014/main" id="{4869E9EE-5D85-4703-B41F-11C544AA6CD8}"/>
              </a:ext>
            </a:extLst>
          </p:cNvPr>
          <p:cNvSpPr txBox="1"/>
          <p:nvPr/>
        </p:nvSpPr>
        <p:spPr>
          <a:xfrm>
            <a:off x="1349787" y="3862577"/>
            <a:ext cx="9250326" cy="461665"/>
          </a:xfrm>
          <a:prstGeom prst="rect">
            <a:avLst/>
          </a:prstGeom>
          <a:noFill/>
        </p:spPr>
        <p:txBody>
          <a:bodyPr wrap="square">
            <a:spAutoFit/>
          </a:bodyPr>
          <a:lstStyle/>
          <a:p>
            <a:r>
              <a:rPr lang="en-US" sz="2400" b="1">
                <a:solidFill>
                  <a:schemeClr val="accent4"/>
                </a:solidFill>
                <a:latin typeface="Avenir Next LT Pro" panose="020B0504020202020204" pitchFamily="34" charset="0"/>
              </a:rPr>
              <a:t>“We need separated bike lanes”</a:t>
            </a:r>
          </a:p>
        </p:txBody>
      </p:sp>
      <p:sp>
        <p:nvSpPr>
          <p:cNvPr id="19" name="TextBox 18">
            <a:extLst>
              <a:ext uri="{FF2B5EF4-FFF2-40B4-BE49-F238E27FC236}">
                <a16:creationId xmlns:a16="http://schemas.microsoft.com/office/drawing/2014/main" id="{776EBE50-E148-449E-A399-21E940976A44}"/>
              </a:ext>
            </a:extLst>
          </p:cNvPr>
          <p:cNvSpPr txBox="1"/>
          <p:nvPr/>
        </p:nvSpPr>
        <p:spPr>
          <a:xfrm>
            <a:off x="576808" y="1063540"/>
            <a:ext cx="7387616" cy="461665"/>
          </a:xfrm>
          <a:prstGeom prst="rect">
            <a:avLst/>
          </a:prstGeom>
          <a:noFill/>
        </p:spPr>
        <p:txBody>
          <a:bodyPr wrap="square">
            <a:spAutoFit/>
          </a:bodyPr>
          <a:lstStyle/>
          <a:p>
            <a:r>
              <a:rPr lang="en-US" sz="2400" b="1">
                <a:solidFill>
                  <a:schemeClr val="accent6"/>
                </a:solidFill>
                <a:latin typeface="Avenir Next LT Pro" panose="020B0504020202020204" pitchFamily="34" charset="0"/>
              </a:rPr>
              <a:t>“Crossing Mass Ave is extremely frightening”</a:t>
            </a:r>
          </a:p>
        </p:txBody>
      </p:sp>
      <p:sp>
        <p:nvSpPr>
          <p:cNvPr id="20" name="TextBox 19">
            <a:extLst>
              <a:ext uri="{FF2B5EF4-FFF2-40B4-BE49-F238E27FC236}">
                <a16:creationId xmlns:a16="http://schemas.microsoft.com/office/drawing/2014/main" id="{D917CDE2-0E32-4BA5-BDAC-CFC4F67FD48C}"/>
              </a:ext>
            </a:extLst>
          </p:cNvPr>
          <p:cNvSpPr txBox="1"/>
          <p:nvPr/>
        </p:nvSpPr>
        <p:spPr>
          <a:xfrm>
            <a:off x="1478534" y="1584865"/>
            <a:ext cx="4702810" cy="830997"/>
          </a:xfrm>
          <a:prstGeom prst="rect">
            <a:avLst/>
          </a:prstGeom>
          <a:noFill/>
        </p:spPr>
        <p:txBody>
          <a:bodyPr wrap="square">
            <a:spAutoFit/>
          </a:bodyPr>
          <a:lstStyle/>
          <a:p>
            <a:r>
              <a:rPr lang="en-US" sz="2400" b="1">
                <a:solidFill>
                  <a:schemeClr val="accent5"/>
                </a:solidFill>
                <a:latin typeface="Avenir Next LT Pro" panose="020B0504020202020204" pitchFamily="34" charset="0"/>
              </a:rPr>
              <a:t>“Please… retain parking to help small businesses survive”</a:t>
            </a:r>
          </a:p>
        </p:txBody>
      </p:sp>
      <p:sp>
        <p:nvSpPr>
          <p:cNvPr id="21" name="TextBox 20">
            <a:extLst>
              <a:ext uri="{FF2B5EF4-FFF2-40B4-BE49-F238E27FC236}">
                <a16:creationId xmlns:a16="http://schemas.microsoft.com/office/drawing/2014/main" id="{14777652-DA55-473C-84EF-F0C43438E160}"/>
              </a:ext>
            </a:extLst>
          </p:cNvPr>
          <p:cNvSpPr txBox="1"/>
          <p:nvPr/>
        </p:nvSpPr>
        <p:spPr>
          <a:xfrm>
            <a:off x="1968825" y="4394068"/>
            <a:ext cx="9069049" cy="461665"/>
          </a:xfrm>
          <a:prstGeom prst="rect">
            <a:avLst/>
          </a:prstGeom>
          <a:noFill/>
        </p:spPr>
        <p:txBody>
          <a:bodyPr wrap="square">
            <a:spAutoFit/>
          </a:bodyPr>
          <a:lstStyle/>
          <a:p>
            <a:r>
              <a:rPr lang="en-US" sz="2400" b="1">
                <a:solidFill>
                  <a:schemeClr val="accent1"/>
                </a:solidFill>
                <a:latin typeface="Avenir Next LT Pro" panose="020B0504020202020204" pitchFamily="34" charset="0"/>
              </a:rPr>
              <a:t>“Parking for us will be challenging if taken away”</a:t>
            </a:r>
          </a:p>
        </p:txBody>
      </p:sp>
      <p:sp>
        <p:nvSpPr>
          <p:cNvPr id="22" name="TextBox 21">
            <a:extLst>
              <a:ext uri="{FF2B5EF4-FFF2-40B4-BE49-F238E27FC236}">
                <a16:creationId xmlns:a16="http://schemas.microsoft.com/office/drawing/2014/main" id="{C0CF1CFC-69A8-43B2-AEAB-C702B177918F}"/>
              </a:ext>
            </a:extLst>
          </p:cNvPr>
          <p:cNvSpPr txBox="1"/>
          <p:nvPr/>
        </p:nvSpPr>
        <p:spPr>
          <a:xfrm>
            <a:off x="5513832" y="2961754"/>
            <a:ext cx="5172838" cy="830997"/>
          </a:xfrm>
          <a:prstGeom prst="rect">
            <a:avLst/>
          </a:prstGeom>
          <a:noFill/>
        </p:spPr>
        <p:txBody>
          <a:bodyPr wrap="square">
            <a:spAutoFit/>
          </a:bodyPr>
          <a:lstStyle/>
          <a:p>
            <a:r>
              <a:rPr lang="en-US" sz="2400" b="1">
                <a:solidFill>
                  <a:schemeClr val="tx2"/>
                </a:solidFill>
                <a:latin typeface="Avenir Next LT Pro" panose="020B0504020202020204" pitchFamily="34" charset="0"/>
              </a:rPr>
              <a:t>“Bike travel is much more dangerous than it should be”</a:t>
            </a:r>
          </a:p>
        </p:txBody>
      </p:sp>
      <p:sp>
        <p:nvSpPr>
          <p:cNvPr id="24" name="TextBox 23">
            <a:extLst>
              <a:ext uri="{FF2B5EF4-FFF2-40B4-BE49-F238E27FC236}">
                <a16:creationId xmlns:a16="http://schemas.microsoft.com/office/drawing/2014/main" id="{3797FF45-6019-4BEF-9484-07316D1BC506}"/>
              </a:ext>
            </a:extLst>
          </p:cNvPr>
          <p:cNvSpPr txBox="1"/>
          <p:nvPr/>
        </p:nvSpPr>
        <p:spPr>
          <a:xfrm>
            <a:off x="693766" y="2500089"/>
            <a:ext cx="9016410" cy="461665"/>
          </a:xfrm>
          <a:prstGeom prst="rect">
            <a:avLst/>
          </a:prstGeom>
          <a:noFill/>
        </p:spPr>
        <p:txBody>
          <a:bodyPr wrap="square">
            <a:spAutoFit/>
          </a:bodyPr>
          <a:lstStyle/>
          <a:p>
            <a:r>
              <a:rPr lang="en-US" sz="2400" b="1">
                <a:solidFill>
                  <a:schemeClr val="accent2"/>
                </a:solidFill>
                <a:latin typeface="Avenir Next LT Pro" panose="020B0504020202020204" pitchFamily="34" charset="0"/>
              </a:rPr>
              <a:t>“Consider the needs of … elderly and disabled in the area”</a:t>
            </a:r>
          </a:p>
        </p:txBody>
      </p:sp>
      <p:pic>
        <p:nvPicPr>
          <p:cNvPr id="3" name="Picture 2">
            <a:extLst>
              <a:ext uri="{FF2B5EF4-FFF2-40B4-BE49-F238E27FC236}">
                <a16:creationId xmlns:a16="http://schemas.microsoft.com/office/drawing/2014/main" id="{65325AA9-10E0-4338-9679-D651A2238A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00" t="28486" b="21754"/>
          <a:stretch/>
        </p:blipFill>
        <p:spPr>
          <a:xfrm>
            <a:off x="4583975" y="5052410"/>
            <a:ext cx="4035298" cy="1662196"/>
          </a:xfrm>
          <a:prstGeom prst="rect">
            <a:avLst/>
          </a:prstGeom>
        </p:spPr>
      </p:pic>
      <p:pic>
        <p:nvPicPr>
          <p:cNvPr id="4" name="Picture 3" descr="A picture containing outdoor, sky, tree, grass&#10;&#10;Description automatically generated">
            <a:extLst>
              <a:ext uri="{FF2B5EF4-FFF2-40B4-BE49-F238E27FC236}">
                <a16:creationId xmlns:a16="http://schemas.microsoft.com/office/drawing/2014/main" id="{3B17575C-457B-4077-8C68-88888FBA74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728" b="24897"/>
          <a:stretch/>
        </p:blipFill>
        <p:spPr>
          <a:xfrm>
            <a:off x="1207744" y="5052410"/>
            <a:ext cx="3338945" cy="1662196"/>
          </a:xfrm>
          <a:prstGeom prst="rect">
            <a:avLst/>
          </a:prstGeom>
        </p:spPr>
      </p:pic>
    </p:spTree>
    <p:extLst>
      <p:ext uri="{BB962C8B-B14F-4D97-AF65-F5344CB8AC3E}">
        <p14:creationId xmlns:p14="http://schemas.microsoft.com/office/powerpoint/2010/main" val="214107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7E14F-B361-44C4-A3F7-B8C9F5BB9F85}"/>
              </a:ext>
            </a:extLst>
          </p:cNvPr>
          <p:cNvSpPr>
            <a:spLocks noGrp="1"/>
          </p:cNvSpPr>
          <p:nvPr>
            <p:ph type="title"/>
          </p:nvPr>
        </p:nvSpPr>
        <p:spPr/>
        <p:txBody>
          <a:bodyPr>
            <a:normAutofit/>
          </a:bodyPr>
          <a:lstStyle/>
          <a:p>
            <a:r>
              <a:rPr lang="en-US"/>
              <a:t>Public Engagement Themes </a:t>
            </a:r>
          </a:p>
        </p:txBody>
      </p:sp>
      <p:pic>
        <p:nvPicPr>
          <p:cNvPr id="21" name="Picture 20" descr="Website&#10;&#10;Description automatically generated with medium confidence">
            <a:extLst>
              <a:ext uri="{FF2B5EF4-FFF2-40B4-BE49-F238E27FC236}">
                <a16:creationId xmlns:a16="http://schemas.microsoft.com/office/drawing/2014/main" id="{4AC6615C-AB7F-434B-99F4-8983DA294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436" y="1078203"/>
            <a:ext cx="2365999" cy="2992988"/>
          </a:xfrm>
          <a:prstGeom prst="rect">
            <a:avLst/>
          </a:prstGeom>
        </p:spPr>
      </p:pic>
      <p:pic>
        <p:nvPicPr>
          <p:cNvPr id="18" name="Picture 17" descr="Website&#10;&#10;Description automatically generated">
            <a:extLst>
              <a:ext uri="{FF2B5EF4-FFF2-40B4-BE49-F238E27FC236}">
                <a16:creationId xmlns:a16="http://schemas.microsoft.com/office/drawing/2014/main" id="{17FFC260-2E3C-4161-8C96-CDD03F087A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7552" y="3054962"/>
            <a:ext cx="2419636" cy="2935824"/>
          </a:xfrm>
          <a:prstGeom prst="rect">
            <a:avLst/>
          </a:prstGeom>
        </p:spPr>
      </p:pic>
      <p:pic>
        <p:nvPicPr>
          <p:cNvPr id="5" name="Picture 4" descr="Website&#10;&#10;Description automatically generated">
            <a:extLst>
              <a:ext uri="{FF2B5EF4-FFF2-40B4-BE49-F238E27FC236}">
                <a16:creationId xmlns:a16="http://schemas.microsoft.com/office/drawing/2014/main" id="{77D64E0B-3FAB-40A4-91C8-7FC51E1A3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7217" y="1048570"/>
            <a:ext cx="2456009" cy="2935825"/>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7BB730B4-DE3D-4FAC-A4D4-11D501DE00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2064" y="3984852"/>
            <a:ext cx="2365999" cy="2884303"/>
          </a:xfrm>
          <a:prstGeom prst="rect">
            <a:avLst/>
          </a:prstGeom>
        </p:spPr>
      </p:pic>
      <p:pic>
        <p:nvPicPr>
          <p:cNvPr id="35" name="Picture 34" descr="Graphical user interface&#10;&#10;Description automatically generated with low confidence">
            <a:extLst>
              <a:ext uri="{FF2B5EF4-FFF2-40B4-BE49-F238E27FC236}">
                <a16:creationId xmlns:a16="http://schemas.microsoft.com/office/drawing/2014/main" id="{E39CA6A8-AD11-4A38-9CA6-6857E45438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5010" y="858911"/>
            <a:ext cx="2433389" cy="3082565"/>
          </a:xfrm>
          <a:prstGeom prst="rect">
            <a:avLst/>
          </a:prstGeom>
        </p:spPr>
      </p:pic>
      <p:sp>
        <p:nvSpPr>
          <p:cNvPr id="36" name="Rectangle: Rounded Corners 35">
            <a:extLst>
              <a:ext uri="{FF2B5EF4-FFF2-40B4-BE49-F238E27FC236}">
                <a16:creationId xmlns:a16="http://schemas.microsoft.com/office/drawing/2014/main" id="{7FEA19D2-6BA9-4216-AD39-8CD00A2D244B}"/>
              </a:ext>
            </a:extLst>
          </p:cNvPr>
          <p:cNvSpPr/>
          <p:nvPr/>
        </p:nvSpPr>
        <p:spPr>
          <a:xfrm>
            <a:off x="8020269" y="4071191"/>
            <a:ext cx="2038129" cy="1019387"/>
          </a:xfrm>
          <a:prstGeom prst="roundRect">
            <a:avLst/>
          </a:prstGeom>
          <a:solidFill>
            <a:srgbClr val="6E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9BB6"/>
              </a:solidFill>
            </a:endParaRPr>
          </a:p>
        </p:txBody>
      </p:sp>
      <p:sp>
        <p:nvSpPr>
          <p:cNvPr id="37" name="Content Placeholder 2">
            <a:extLst>
              <a:ext uri="{FF2B5EF4-FFF2-40B4-BE49-F238E27FC236}">
                <a16:creationId xmlns:a16="http://schemas.microsoft.com/office/drawing/2014/main" id="{DA838F3D-8A75-4271-958E-62834856362B}"/>
              </a:ext>
            </a:extLst>
          </p:cNvPr>
          <p:cNvSpPr>
            <a:spLocks noGrp="1"/>
          </p:cNvSpPr>
          <p:nvPr>
            <p:ph idx="1"/>
          </p:nvPr>
        </p:nvSpPr>
        <p:spPr>
          <a:xfrm>
            <a:off x="7987634" y="4115989"/>
            <a:ext cx="2098474" cy="918150"/>
          </a:xfrm>
        </p:spPr>
        <p:txBody>
          <a:bodyPr>
            <a:normAutofit/>
          </a:bodyPr>
          <a:lstStyle/>
          <a:p>
            <a:pPr marL="0" indent="0" algn="ctr">
              <a:buNone/>
            </a:pPr>
            <a:r>
              <a:rPr lang="en-US" sz="2000">
                <a:solidFill>
                  <a:schemeClr val="bg1"/>
                </a:solidFill>
              </a:rPr>
              <a:t>Provide Customer Parking</a:t>
            </a:r>
          </a:p>
        </p:txBody>
      </p:sp>
      <p:sp>
        <p:nvSpPr>
          <p:cNvPr id="38" name="Rectangle: Rounded Corners 37">
            <a:extLst>
              <a:ext uri="{FF2B5EF4-FFF2-40B4-BE49-F238E27FC236}">
                <a16:creationId xmlns:a16="http://schemas.microsoft.com/office/drawing/2014/main" id="{4C4106C3-F545-4FAD-9C7D-4AAFDA76AAC1}"/>
              </a:ext>
            </a:extLst>
          </p:cNvPr>
          <p:cNvSpPr/>
          <p:nvPr/>
        </p:nvSpPr>
        <p:spPr>
          <a:xfrm>
            <a:off x="571462" y="4702863"/>
            <a:ext cx="1918892" cy="724141"/>
          </a:xfrm>
          <a:prstGeom prst="roundRect">
            <a:avLst/>
          </a:prstGeom>
          <a:solidFill>
            <a:srgbClr val="FFC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9BB6"/>
              </a:solidFill>
            </a:endParaRPr>
          </a:p>
        </p:txBody>
      </p:sp>
      <p:sp>
        <p:nvSpPr>
          <p:cNvPr id="39" name="Content Placeholder 2">
            <a:extLst>
              <a:ext uri="{FF2B5EF4-FFF2-40B4-BE49-F238E27FC236}">
                <a16:creationId xmlns:a16="http://schemas.microsoft.com/office/drawing/2014/main" id="{DB57E0D3-2FDF-4C76-85FF-7C123AB38560}"/>
              </a:ext>
            </a:extLst>
          </p:cNvPr>
          <p:cNvSpPr txBox="1">
            <a:spLocks/>
          </p:cNvSpPr>
          <p:nvPr/>
        </p:nvSpPr>
        <p:spPr>
          <a:xfrm>
            <a:off x="518800" y="4767515"/>
            <a:ext cx="2098474" cy="918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5F8A"/>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5F8A"/>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5F8A"/>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5F8A"/>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5F8A"/>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chemeClr val="bg1"/>
                </a:solidFill>
              </a:rPr>
              <a:t>Reconsider the Median</a:t>
            </a:r>
          </a:p>
        </p:txBody>
      </p:sp>
      <p:sp>
        <p:nvSpPr>
          <p:cNvPr id="40" name="Rectangle: Rounded Corners 39">
            <a:extLst>
              <a:ext uri="{FF2B5EF4-FFF2-40B4-BE49-F238E27FC236}">
                <a16:creationId xmlns:a16="http://schemas.microsoft.com/office/drawing/2014/main" id="{23FDB55C-2198-4C0A-A743-66A4588F0F36}"/>
              </a:ext>
            </a:extLst>
          </p:cNvPr>
          <p:cNvSpPr/>
          <p:nvPr/>
        </p:nvSpPr>
        <p:spPr>
          <a:xfrm>
            <a:off x="2789767" y="1352934"/>
            <a:ext cx="2419635" cy="669286"/>
          </a:xfrm>
          <a:prstGeom prst="roundRect">
            <a:avLst/>
          </a:prstGeom>
          <a:solidFill>
            <a:srgbClr val="0D5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9BB6"/>
              </a:solidFill>
            </a:endParaRPr>
          </a:p>
        </p:txBody>
      </p:sp>
      <p:sp>
        <p:nvSpPr>
          <p:cNvPr id="41" name="Content Placeholder 2">
            <a:extLst>
              <a:ext uri="{FF2B5EF4-FFF2-40B4-BE49-F238E27FC236}">
                <a16:creationId xmlns:a16="http://schemas.microsoft.com/office/drawing/2014/main" id="{4B6568D9-792E-4D11-8A27-CBB115F2C042}"/>
              </a:ext>
            </a:extLst>
          </p:cNvPr>
          <p:cNvSpPr txBox="1">
            <a:spLocks/>
          </p:cNvSpPr>
          <p:nvPr/>
        </p:nvSpPr>
        <p:spPr>
          <a:xfrm>
            <a:off x="2840155" y="1357416"/>
            <a:ext cx="2419635" cy="918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5F8A"/>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5F8A"/>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5F8A"/>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5F8A"/>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5F8A"/>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chemeClr val="bg1"/>
                </a:solidFill>
              </a:rPr>
              <a:t>Expand Separated Bike Lanes</a:t>
            </a:r>
          </a:p>
        </p:txBody>
      </p:sp>
      <p:sp>
        <p:nvSpPr>
          <p:cNvPr id="42" name="Rectangle: Rounded Corners 41">
            <a:extLst>
              <a:ext uri="{FF2B5EF4-FFF2-40B4-BE49-F238E27FC236}">
                <a16:creationId xmlns:a16="http://schemas.microsoft.com/office/drawing/2014/main" id="{80A3B454-C36C-4F9B-B7FA-AB8BB2ECBDAC}"/>
              </a:ext>
            </a:extLst>
          </p:cNvPr>
          <p:cNvSpPr/>
          <p:nvPr/>
        </p:nvSpPr>
        <p:spPr>
          <a:xfrm>
            <a:off x="692150" y="1537855"/>
            <a:ext cx="2256673" cy="480849"/>
          </a:xfrm>
          <a:prstGeom prst="roundRect">
            <a:avLst/>
          </a:prstGeom>
          <a:noFill/>
          <a:ln w="38100">
            <a:solidFill>
              <a:srgbClr val="0D5F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75E8886C-BC4B-42ED-9C42-811FAF7154E7}"/>
              </a:ext>
            </a:extLst>
          </p:cNvPr>
          <p:cNvSpPr/>
          <p:nvPr/>
        </p:nvSpPr>
        <p:spPr>
          <a:xfrm>
            <a:off x="5170267" y="1537855"/>
            <a:ext cx="2256673" cy="516405"/>
          </a:xfrm>
          <a:prstGeom prst="roundRect">
            <a:avLst/>
          </a:prstGeom>
          <a:noFill/>
          <a:ln w="38100">
            <a:solidFill>
              <a:srgbClr val="0D5F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18759D11-6C35-413F-ACA9-DDD67A24D485}"/>
              </a:ext>
            </a:extLst>
          </p:cNvPr>
          <p:cNvSpPr/>
          <p:nvPr/>
        </p:nvSpPr>
        <p:spPr>
          <a:xfrm>
            <a:off x="7713367" y="2419927"/>
            <a:ext cx="2256673" cy="756009"/>
          </a:xfrm>
          <a:prstGeom prst="roundRect">
            <a:avLst/>
          </a:prstGeom>
          <a:noFill/>
          <a:ln w="38100">
            <a:solidFill>
              <a:srgbClr val="4EB6B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59A9AD03-810F-4080-8891-97B8BAC91ECD}"/>
              </a:ext>
            </a:extLst>
          </p:cNvPr>
          <p:cNvSpPr/>
          <p:nvPr/>
        </p:nvSpPr>
        <p:spPr>
          <a:xfrm>
            <a:off x="7682489" y="3530716"/>
            <a:ext cx="2256673" cy="453679"/>
          </a:xfrm>
          <a:prstGeom prst="roundRect">
            <a:avLst/>
          </a:prstGeom>
          <a:noFill/>
          <a:ln w="38100">
            <a:solidFill>
              <a:srgbClr val="4EB6B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435E17B3-4404-4BE9-9D76-AF537D90EF9D}"/>
              </a:ext>
            </a:extLst>
          </p:cNvPr>
          <p:cNvSpPr/>
          <p:nvPr/>
        </p:nvSpPr>
        <p:spPr>
          <a:xfrm>
            <a:off x="2840155" y="3471157"/>
            <a:ext cx="2088705" cy="595111"/>
          </a:xfrm>
          <a:prstGeom prst="roundRect">
            <a:avLst/>
          </a:prstGeom>
          <a:noFill/>
          <a:ln w="38100">
            <a:solidFill>
              <a:srgbClr val="0D5F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4DA620F-72CE-4482-9812-EE6A3091890E}"/>
              </a:ext>
            </a:extLst>
          </p:cNvPr>
          <p:cNvSpPr/>
          <p:nvPr/>
        </p:nvSpPr>
        <p:spPr>
          <a:xfrm>
            <a:off x="1350920" y="6046041"/>
            <a:ext cx="3817139" cy="724141"/>
          </a:xfrm>
          <a:prstGeom prst="roundRect">
            <a:avLst/>
          </a:prstGeom>
          <a:solidFill>
            <a:srgbClr val="9DC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9BB6"/>
              </a:solidFill>
            </a:endParaRPr>
          </a:p>
        </p:txBody>
      </p:sp>
      <p:sp>
        <p:nvSpPr>
          <p:cNvPr id="23" name="Content Placeholder 2">
            <a:extLst>
              <a:ext uri="{FF2B5EF4-FFF2-40B4-BE49-F238E27FC236}">
                <a16:creationId xmlns:a16="http://schemas.microsoft.com/office/drawing/2014/main" id="{D87FECDC-02DF-4DEE-9646-74A1054D6683}"/>
              </a:ext>
            </a:extLst>
          </p:cNvPr>
          <p:cNvSpPr txBox="1">
            <a:spLocks/>
          </p:cNvSpPr>
          <p:nvPr/>
        </p:nvSpPr>
        <p:spPr>
          <a:xfrm>
            <a:off x="1353127" y="6110693"/>
            <a:ext cx="3817140" cy="918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5F8A"/>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5F8A"/>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5F8A"/>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5F8A"/>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5F8A"/>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bg1"/>
                </a:solidFill>
                <a:latin typeface="Avenir Next LT Pro"/>
              </a:rPr>
              <a:t>Improve experience for people walking and taking the bus</a:t>
            </a:r>
            <a:endParaRPr lang="en-US" sz="2000">
              <a:solidFill>
                <a:schemeClr val="bg1"/>
              </a:solidFill>
            </a:endParaRPr>
          </a:p>
        </p:txBody>
      </p:sp>
      <p:sp>
        <p:nvSpPr>
          <p:cNvPr id="24" name="Rectangle: Rounded Corners 23">
            <a:extLst>
              <a:ext uri="{FF2B5EF4-FFF2-40B4-BE49-F238E27FC236}">
                <a16:creationId xmlns:a16="http://schemas.microsoft.com/office/drawing/2014/main" id="{EB4B1586-AED2-4E99-88D3-F2EDB676E365}"/>
              </a:ext>
            </a:extLst>
          </p:cNvPr>
          <p:cNvSpPr/>
          <p:nvPr/>
        </p:nvSpPr>
        <p:spPr>
          <a:xfrm>
            <a:off x="2850515" y="4473541"/>
            <a:ext cx="2256673" cy="451288"/>
          </a:xfrm>
          <a:prstGeom prst="roundRect">
            <a:avLst/>
          </a:prstGeom>
          <a:noFill/>
          <a:ln w="38100">
            <a:solidFill>
              <a:srgbClr val="84BB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88FD980-1A83-4878-9675-916082C1674D}"/>
              </a:ext>
            </a:extLst>
          </p:cNvPr>
          <p:cNvSpPr/>
          <p:nvPr/>
        </p:nvSpPr>
        <p:spPr>
          <a:xfrm>
            <a:off x="5209402" y="2511504"/>
            <a:ext cx="2256673" cy="1019211"/>
          </a:xfrm>
          <a:prstGeom prst="roundRect">
            <a:avLst/>
          </a:prstGeom>
          <a:noFill/>
          <a:ln w="38100">
            <a:solidFill>
              <a:srgbClr val="84BB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CA669FC0-CC4F-4147-B48D-1C0EC51F3F45}"/>
              </a:ext>
            </a:extLst>
          </p:cNvPr>
          <p:cNvSpPr/>
          <p:nvPr/>
        </p:nvSpPr>
        <p:spPr>
          <a:xfrm>
            <a:off x="5771371" y="5400604"/>
            <a:ext cx="2256673" cy="451288"/>
          </a:xfrm>
          <a:prstGeom prst="roundRect">
            <a:avLst/>
          </a:prstGeom>
          <a:noFill/>
          <a:ln w="38100">
            <a:solidFill>
              <a:srgbClr val="84BB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423E0310-5711-4821-B12A-57D275FDB55F}"/>
              </a:ext>
            </a:extLst>
          </p:cNvPr>
          <p:cNvSpPr/>
          <p:nvPr/>
        </p:nvSpPr>
        <p:spPr>
          <a:xfrm>
            <a:off x="2828108" y="4947507"/>
            <a:ext cx="2256673" cy="595111"/>
          </a:xfrm>
          <a:prstGeom prst="roundRect">
            <a:avLst/>
          </a:prstGeom>
          <a:noFill/>
          <a:ln w="38100">
            <a:solidFill>
              <a:srgbClr val="FFBF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8878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build="p"/>
      <p:bldP spid="38" grpId="0" animBg="1"/>
      <p:bldP spid="39" grpId="0"/>
      <p:bldP spid="40" grpId="0" animBg="1"/>
      <p:bldP spid="41" grpId="0"/>
      <p:bldP spid="42" grpId="0" animBg="1"/>
      <p:bldP spid="43" grpId="0" animBg="1"/>
      <p:bldP spid="45" grpId="0" animBg="1"/>
      <p:bldP spid="46" grpId="0" animBg="1"/>
      <p:bldP spid="49" grpId="0" animBg="1"/>
      <p:bldP spid="22" grpId="0" animBg="1"/>
      <p:bldP spid="23" grpId="0"/>
      <p:bldP spid="24" grpId="0" animBg="1"/>
      <p:bldP spid="25" grpId="0" animBg="1"/>
      <p:bldP spid="26"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53" y="2842524"/>
            <a:ext cx="8674100" cy="987796"/>
          </a:xfrm>
        </p:spPr>
        <p:txBody>
          <a:bodyPr>
            <a:normAutofit/>
          </a:bodyPr>
          <a:lstStyle/>
          <a:p>
            <a:pPr algn="ctr"/>
            <a:r>
              <a:rPr lang="en-US"/>
              <a:t>Option Feasibility Review</a:t>
            </a:r>
          </a:p>
        </p:txBody>
      </p:sp>
      <p:pic>
        <p:nvPicPr>
          <p:cNvPr id="4" name="Audio 3">
            <a:hlinkClick r:id="" action="ppaction://media"/>
            <a:extLst>
              <a:ext uri="{FF2B5EF4-FFF2-40B4-BE49-F238E27FC236}">
                <a16:creationId xmlns:a16="http://schemas.microsoft.com/office/drawing/2014/main" id="{872006C1-AA17-4ADD-B26D-029790F225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99600" y="6299200"/>
            <a:ext cx="406400" cy="406400"/>
          </a:xfrm>
          <a:prstGeom prst="rect">
            <a:avLst/>
          </a:prstGeom>
        </p:spPr>
      </p:pic>
    </p:spTree>
    <p:extLst>
      <p:ext uri="{BB962C8B-B14F-4D97-AF65-F5344CB8AC3E}">
        <p14:creationId xmlns:p14="http://schemas.microsoft.com/office/powerpoint/2010/main" val="115630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D0BD66-761D-47F9-BEFA-D48BB428ACA6}"/>
              </a:ext>
            </a:extLst>
          </p:cNvPr>
          <p:cNvSpPr>
            <a:spLocks noGrp="1"/>
          </p:cNvSpPr>
          <p:nvPr>
            <p:ph type="title"/>
          </p:nvPr>
        </p:nvSpPr>
        <p:spPr/>
        <p:txBody>
          <a:bodyPr/>
          <a:lstStyle/>
          <a:p>
            <a:r>
              <a:rPr lang="en-US"/>
              <a:t>Feasibility Considerations</a:t>
            </a:r>
          </a:p>
        </p:txBody>
      </p:sp>
      <p:sp>
        <p:nvSpPr>
          <p:cNvPr id="5" name="Content Placeholder 4">
            <a:extLst>
              <a:ext uri="{FF2B5EF4-FFF2-40B4-BE49-F238E27FC236}">
                <a16:creationId xmlns:a16="http://schemas.microsoft.com/office/drawing/2014/main" id="{0F9A463C-BA8D-45E7-BC6D-F5E42E8DAA84}"/>
              </a:ext>
            </a:extLst>
          </p:cNvPr>
          <p:cNvSpPr>
            <a:spLocks noGrp="1"/>
          </p:cNvSpPr>
          <p:nvPr>
            <p:ph idx="1"/>
          </p:nvPr>
        </p:nvSpPr>
        <p:spPr>
          <a:xfrm>
            <a:off x="692150" y="1152939"/>
            <a:ext cx="8674100" cy="5208104"/>
          </a:xfrm>
        </p:spPr>
        <p:txBody>
          <a:bodyPr vert="horz" lIns="91440" tIns="45720" rIns="91440" bIns="45720" rtlCol="0" anchor="t">
            <a:normAutofit/>
          </a:bodyPr>
          <a:lstStyle/>
          <a:p>
            <a:r>
              <a:rPr lang="en-US">
                <a:latin typeface="Avenir Next LT Pro"/>
              </a:rPr>
              <a:t>There are many possible configurations for Mass Ave based on the available space </a:t>
            </a:r>
            <a:endParaRPr lang="en-US"/>
          </a:p>
          <a:p>
            <a:r>
              <a:rPr lang="en-US">
                <a:latin typeface="Avenir Next LT Pro"/>
              </a:rPr>
              <a:t>For these segments of Mass Ave, special consideration for emergency and fire access is required due to the median and overhead wires</a:t>
            </a:r>
          </a:p>
          <a:p>
            <a:r>
              <a:rPr lang="en-US">
                <a:latin typeface="Avenir Next LT Pro"/>
              </a:rPr>
              <a:t>Other considerations include:</a:t>
            </a:r>
          </a:p>
          <a:p>
            <a:pPr lvl="1"/>
            <a:r>
              <a:rPr lang="en-US">
                <a:latin typeface="Avenir Next LT Pro"/>
              </a:rPr>
              <a:t>Safety for people walking</a:t>
            </a:r>
          </a:p>
          <a:p>
            <a:pPr lvl="1"/>
            <a:r>
              <a:rPr lang="en-US">
                <a:latin typeface="Avenir Next LT Pro"/>
              </a:rPr>
              <a:t>Safety for people biking</a:t>
            </a:r>
          </a:p>
          <a:p>
            <a:pPr lvl="1"/>
            <a:r>
              <a:rPr lang="en-US">
                <a:latin typeface="Avenir Next LT Pro"/>
              </a:rPr>
              <a:t>Transit efficiency</a:t>
            </a:r>
          </a:p>
          <a:p>
            <a:pPr lvl="1"/>
            <a:r>
              <a:rPr lang="en-US">
                <a:latin typeface="Avenir Next LT Pro"/>
              </a:rPr>
              <a:t>Parking/curbside access for businesses</a:t>
            </a:r>
          </a:p>
          <a:p>
            <a:pPr lvl="1"/>
            <a:r>
              <a:rPr lang="en-US">
                <a:latin typeface="Avenir Next LT Pro"/>
              </a:rPr>
              <a:t>Utility impacts</a:t>
            </a:r>
          </a:p>
          <a:p>
            <a:pPr lvl="1"/>
            <a:r>
              <a:rPr lang="en-US">
                <a:latin typeface="Avenir Next LT Pro"/>
              </a:rPr>
              <a:t>Implementation timeline</a:t>
            </a:r>
          </a:p>
        </p:txBody>
      </p:sp>
    </p:spTree>
    <p:extLst>
      <p:ext uri="{BB962C8B-B14F-4D97-AF65-F5344CB8AC3E}">
        <p14:creationId xmlns:p14="http://schemas.microsoft.com/office/powerpoint/2010/main" val="242888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FB090E-FB2D-4167-A5B8-45795FEBF2A4}"/>
              </a:ext>
            </a:extLst>
          </p:cNvPr>
          <p:cNvSpPr>
            <a:spLocks noGrp="1"/>
          </p:cNvSpPr>
          <p:nvPr>
            <p:ph type="title"/>
          </p:nvPr>
        </p:nvSpPr>
        <p:spPr/>
        <p:txBody>
          <a:bodyPr/>
          <a:lstStyle/>
          <a:p>
            <a:r>
              <a:rPr lang="en-US"/>
              <a:t>Infeasible Options</a:t>
            </a:r>
          </a:p>
        </p:txBody>
      </p:sp>
      <p:sp>
        <p:nvSpPr>
          <p:cNvPr id="2" name="Content Placeholder 1">
            <a:extLst>
              <a:ext uri="{FF2B5EF4-FFF2-40B4-BE49-F238E27FC236}">
                <a16:creationId xmlns:a16="http://schemas.microsoft.com/office/drawing/2014/main" id="{6BE9082A-4FBE-471B-9F36-0B1A3A76F6A7}"/>
              </a:ext>
            </a:extLst>
          </p:cNvPr>
          <p:cNvSpPr>
            <a:spLocks noGrp="1"/>
          </p:cNvSpPr>
          <p:nvPr>
            <p:ph idx="1"/>
          </p:nvPr>
        </p:nvSpPr>
        <p:spPr>
          <a:xfrm>
            <a:off x="692150" y="1152939"/>
            <a:ext cx="8674100" cy="5475108"/>
          </a:xfrm>
        </p:spPr>
        <p:txBody>
          <a:bodyPr vert="horz" lIns="91440" tIns="45720" rIns="91440" bIns="45720" rtlCol="0" anchor="t">
            <a:normAutofit/>
          </a:bodyPr>
          <a:lstStyle/>
          <a:p>
            <a:r>
              <a:rPr lang="en-US">
                <a:latin typeface="Avenir Next LT Pro"/>
              </a:rPr>
              <a:t>Several options were reviewed but deemed infeasible and therefore not advanced:</a:t>
            </a:r>
          </a:p>
          <a:p>
            <a:pPr lvl="1"/>
            <a:r>
              <a:rPr lang="en-US">
                <a:latin typeface="Avenir Next LT Pro"/>
              </a:rPr>
              <a:t>Parking along the median</a:t>
            </a:r>
          </a:p>
          <a:p>
            <a:pPr lvl="1"/>
            <a:r>
              <a:rPr lang="en-US">
                <a:latin typeface="Avenir Next LT Pro"/>
              </a:rPr>
              <a:t>Bike or bus lanes along the median</a:t>
            </a:r>
          </a:p>
          <a:p>
            <a:pPr lvl="1"/>
            <a:r>
              <a:rPr lang="en-US">
                <a:latin typeface="Avenir Next LT Pro"/>
              </a:rPr>
              <a:t>Two-way bike lane on one side</a:t>
            </a:r>
          </a:p>
          <a:p>
            <a:pPr lvl="1"/>
            <a:r>
              <a:rPr lang="en-US">
                <a:latin typeface="Avenir Next LT Pro"/>
              </a:rPr>
              <a:t>Wider landscaped median</a:t>
            </a:r>
          </a:p>
          <a:p>
            <a:pPr lvl="1"/>
            <a:r>
              <a:rPr lang="en-US">
                <a:latin typeface="Avenir Next LT Pro"/>
              </a:rPr>
              <a:t>One lane and parking on each side with median</a:t>
            </a:r>
          </a:p>
          <a:p>
            <a:pPr lvl="1"/>
            <a:r>
              <a:rPr lang="en-US">
                <a:latin typeface="Avenir Next LT Pro"/>
              </a:rPr>
              <a:t>Two lanes and parking on each side without median</a:t>
            </a:r>
          </a:p>
          <a:p>
            <a:r>
              <a:rPr lang="en-US">
                <a:latin typeface="Avenir Next LT Pro"/>
              </a:rPr>
              <a:t>These options </a:t>
            </a:r>
            <a:r>
              <a:rPr lang="en-US" b="1">
                <a:latin typeface="Avenir Next LT Pro"/>
              </a:rPr>
              <a:t>do not</a:t>
            </a:r>
            <a:r>
              <a:rPr lang="en-US">
                <a:latin typeface="Avenir Next LT Pro"/>
              </a:rPr>
              <a:t>:</a:t>
            </a:r>
          </a:p>
          <a:p>
            <a:pPr lvl="1"/>
            <a:r>
              <a:rPr lang="en-US">
                <a:latin typeface="Avenir Next LT Pro"/>
              </a:rPr>
              <a:t>Allow for safe and intuitive use of the street by all users;</a:t>
            </a:r>
          </a:p>
          <a:p>
            <a:pPr lvl="1"/>
            <a:r>
              <a:rPr lang="en-US">
                <a:latin typeface="Avenir Next LT Pro"/>
              </a:rPr>
              <a:t>Allow emergency services to travel down the corridor and access buildings unimpeded; and/or</a:t>
            </a:r>
          </a:p>
          <a:p>
            <a:pPr lvl="1"/>
            <a:r>
              <a:rPr lang="en-US">
                <a:latin typeface="Avenir Next LT Pro"/>
              </a:rPr>
              <a:t>Fit within the available space.</a:t>
            </a:r>
          </a:p>
          <a:p>
            <a:pPr lvl="1"/>
            <a:endParaRPr lang="en-US"/>
          </a:p>
        </p:txBody>
      </p:sp>
    </p:spTree>
    <p:extLst>
      <p:ext uri="{BB962C8B-B14F-4D97-AF65-F5344CB8AC3E}">
        <p14:creationId xmlns:p14="http://schemas.microsoft.com/office/powerpoint/2010/main" val="303578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7E14F-B361-44C4-A3F7-B8C9F5BB9F85}"/>
              </a:ext>
            </a:extLst>
          </p:cNvPr>
          <p:cNvSpPr>
            <a:spLocks noGrp="1"/>
          </p:cNvSpPr>
          <p:nvPr>
            <p:ph type="title"/>
          </p:nvPr>
        </p:nvSpPr>
        <p:spPr/>
        <p:txBody>
          <a:bodyPr>
            <a:normAutofit fontScale="90000"/>
          </a:bodyPr>
          <a:lstStyle/>
          <a:p>
            <a:r>
              <a:rPr lang="en-US"/>
              <a:t>Quick-Build Options</a:t>
            </a:r>
            <a:br>
              <a:rPr lang="en-US"/>
            </a:br>
            <a:r>
              <a:rPr lang="en-US" sz="2700"/>
              <a:t>Existing Median Maintained</a:t>
            </a:r>
            <a:endParaRPr lang="en-US"/>
          </a:p>
        </p:txBody>
      </p:sp>
      <p:sp>
        <p:nvSpPr>
          <p:cNvPr id="3" name="Content Placeholder 2">
            <a:extLst>
              <a:ext uri="{FF2B5EF4-FFF2-40B4-BE49-F238E27FC236}">
                <a16:creationId xmlns:a16="http://schemas.microsoft.com/office/drawing/2014/main" id="{ADD3242C-3DEC-4166-A878-0853CFE8A8A0}"/>
              </a:ext>
            </a:extLst>
          </p:cNvPr>
          <p:cNvSpPr>
            <a:spLocks noGrp="1"/>
          </p:cNvSpPr>
          <p:nvPr>
            <p:ph idx="1"/>
          </p:nvPr>
        </p:nvSpPr>
        <p:spPr>
          <a:xfrm>
            <a:off x="832104" y="5872038"/>
            <a:ext cx="7674587" cy="918150"/>
          </a:xfrm>
        </p:spPr>
        <p:txBody>
          <a:bodyPr>
            <a:normAutofit/>
          </a:bodyPr>
          <a:lstStyle/>
          <a:p>
            <a:pPr marL="0" indent="0" algn="ctr">
              <a:buNone/>
            </a:pPr>
            <a:r>
              <a:rPr lang="en-US" sz="2000">
                <a:solidFill>
                  <a:schemeClr val="bg1"/>
                </a:solidFill>
              </a:rPr>
              <a:t>Center median removal, customer parking, and separated bike lane options generated high interest</a:t>
            </a:r>
          </a:p>
        </p:txBody>
      </p:sp>
      <p:pic>
        <p:nvPicPr>
          <p:cNvPr id="4" name="Picture 3">
            <a:extLst>
              <a:ext uri="{FF2B5EF4-FFF2-40B4-BE49-F238E27FC236}">
                <a16:creationId xmlns:a16="http://schemas.microsoft.com/office/drawing/2014/main" id="{A10D42CD-7BFE-4AF5-9BB2-53F29EE81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23" y="1508346"/>
            <a:ext cx="4277477" cy="1368607"/>
          </a:xfrm>
          <a:prstGeom prst="rect">
            <a:avLst/>
          </a:prstGeom>
        </p:spPr>
      </p:pic>
      <p:pic>
        <p:nvPicPr>
          <p:cNvPr id="7" name="Picture 6">
            <a:extLst>
              <a:ext uri="{FF2B5EF4-FFF2-40B4-BE49-F238E27FC236}">
                <a16:creationId xmlns:a16="http://schemas.microsoft.com/office/drawing/2014/main" id="{1DEB487C-1076-43C5-AE59-0F0422C168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724" y="3374861"/>
            <a:ext cx="4277476" cy="1348109"/>
          </a:xfrm>
          <a:prstGeom prst="rect">
            <a:avLst/>
          </a:prstGeom>
        </p:spPr>
      </p:pic>
      <p:sp>
        <p:nvSpPr>
          <p:cNvPr id="2" name="TextBox 1">
            <a:extLst>
              <a:ext uri="{FF2B5EF4-FFF2-40B4-BE49-F238E27FC236}">
                <a16:creationId xmlns:a16="http://schemas.microsoft.com/office/drawing/2014/main" id="{1CCDE8BA-7ADF-45EB-827A-F36A1CBB4078}"/>
              </a:ext>
            </a:extLst>
          </p:cNvPr>
          <p:cNvSpPr txBox="1"/>
          <p:nvPr/>
        </p:nvSpPr>
        <p:spPr>
          <a:xfrm>
            <a:off x="2010440" y="1386607"/>
            <a:ext cx="1944210" cy="307777"/>
          </a:xfrm>
          <a:prstGeom prst="rect">
            <a:avLst/>
          </a:prstGeom>
          <a:noFill/>
        </p:spPr>
        <p:txBody>
          <a:bodyPr wrap="square" rtlCol="0">
            <a:spAutoFit/>
          </a:bodyPr>
          <a:lstStyle/>
          <a:p>
            <a:pPr algn="ctr"/>
            <a:r>
              <a:rPr lang="en-US" sz="1400"/>
              <a:t>Two Travel Lanes</a:t>
            </a:r>
          </a:p>
        </p:txBody>
      </p:sp>
      <p:sp>
        <p:nvSpPr>
          <p:cNvPr id="12" name="TextBox 11">
            <a:extLst>
              <a:ext uri="{FF2B5EF4-FFF2-40B4-BE49-F238E27FC236}">
                <a16:creationId xmlns:a16="http://schemas.microsoft.com/office/drawing/2014/main" id="{64D5D285-6CBB-4D9A-B102-4614728D3D1A}"/>
              </a:ext>
            </a:extLst>
          </p:cNvPr>
          <p:cNvSpPr txBox="1"/>
          <p:nvPr/>
        </p:nvSpPr>
        <p:spPr>
          <a:xfrm>
            <a:off x="2010441" y="3277368"/>
            <a:ext cx="2041864" cy="307777"/>
          </a:xfrm>
          <a:prstGeom prst="rect">
            <a:avLst/>
          </a:prstGeom>
          <a:noFill/>
        </p:spPr>
        <p:txBody>
          <a:bodyPr wrap="square" rtlCol="0">
            <a:spAutoFit/>
          </a:bodyPr>
          <a:lstStyle/>
          <a:p>
            <a:pPr algn="ctr"/>
            <a:r>
              <a:rPr lang="en-US" sz="1400"/>
              <a:t>Travel Lane and Bus Lane</a:t>
            </a:r>
          </a:p>
        </p:txBody>
      </p:sp>
      <p:sp>
        <p:nvSpPr>
          <p:cNvPr id="15" name="TextBox 14">
            <a:extLst>
              <a:ext uri="{FF2B5EF4-FFF2-40B4-BE49-F238E27FC236}">
                <a16:creationId xmlns:a16="http://schemas.microsoft.com/office/drawing/2014/main" id="{0BF4848A-9714-4ED3-9CA3-EAAB810F6DD7}"/>
              </a:ext>
            </a:extLst>
          </p:cNvPr>
          <p:cNvSpPr txBox="1"/>
          <p:nvPr/>
        </p:nvSpPr>
        <p:spPr>
          <a:xfrm>
            <a:off x="5416067" y="1718979"/>
            <a:ext cx="3869802" cy="1200329"/>
          </a:xfrm>
          <a:prstGeom prst="rect">
            <a:avLst/>
          </a:prstGeom>
          <a:noFill/>
        </p:spPr>
        <p:txBody>
          <a:bodyPr wrap="square" rtlCol="0">
            <a:spAutoFit/>
          </a:bodyPr>
          <a:lstStyle/>
          <a:p>
            <a:r>
              <a:rPr lang="en-US" sz="1800" b="1">
                <a:solidFill>
                  <a:schemeClr val="accent6"/>
                </a:solidFill>
              </a:rPr>
              <a:t>FEASIBLE</a:t>
            </a:r>
            <a:r>
              <a:rPr lang="en-US" sz="1800" b="1">
                <a:solidFill>
                  <a:srgbClr val="FF0000"/>
                </a:solidFill>
              </a:rPr>
              <a:t> </a:t>
            </a:r>
          </a:p>
          <a:p>
            <a:r>
              <a:rPr lang="en-US" sz="1800"/>
              <a:t>Allows for emergency and fire access. Requires removal of parking along the corridor</a:t>
            </a:r>
          </a:p>
        </p:txBody>
      </p:sp>
      <p:sp>
        <p:nvSpPr>
          <p:cNvPr id="19" name="TextBox 18">
            <a:extLst>
              <a:ext uri="{FF2B5EF4-FFF2-40B4-BE49-F238E27FC236}">
                <a16:creationId xmlns:a16="http://schemas.microsoft.com/office/drawing/2014/main" id="{2D4BB5B0-3D28-4CBC-A6CB-2F61E4DA3222}"/>
              </a:ext>
            </a:extLst>
          </p:cNvPr>
          <p:cNvSpPr txBox="1"/>
          <p:nvPr/>
        </p:nvSpPr>
        <p:spPr>
          <a:xfrm>
            <a:off x="5451269" y="3585145"/>
            <a:ext cx="3869802" cy="1200329"/>
          </a:xfrm>
          <a:prstGeom prst="rect">
            <a:avLst/>
          </a:prstGeom>
          <a:noFill/>
        </p:spPr>
        <p:txBody>
          <a:bodyPr wrap="square" rtlCol="0">
            <a:spAutoFit/>
          </a:bodyPr>
          <a:lstStyle/>
          <a:p>
            <a:r>
              <a:rPr lang="en-US" sz="1800" b="1">
                <a:solidFill>
                  <a:schemeClr val="accent6"/>
                </a:solidFill>
              </a:rPr>
              <a:t>FEASIBLE</a:t>
            </a:r>
          </a:p>
          <a:p>
            <a:r>
              <a:rPr lang="en-US" sz="1800"/>
              <a:t>Allows for emergency and fire access. Requires removal of parking along the corridor</a:t>
            </a:r>
          </a:p>
        </p:txBody>
      </p:sp>
      <p:sp>
        <p:nvSpPr>
          <p:cNvPr id="13" name="Rectangle 12">
            <a:extLst>
              <a:ext uri="{FF2B5EF4-FFF2-40B4-BE49-F238E27FC236}">
                <a16:creationId xmlns:a16="http://schemas.microsoft.com/office/drawing/2014/main" id="{0AFA2B02-C284-4327-B871-47C3254F3854}"/>
              </a:ext>
            </a:extLst>
          </p:cNvPr>
          <p:cNvSpPr/>
          <p:nvPr/>
        </p:nvSpPr>
        <p:spPr>
          <a:xfrm>
            <a:off x="8815526" y="5619565"/>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99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7E14F-B361-44C4-A3F7-B8C9F5BB9F85}"/>
              </a:ext>
            </a:extLst>
          </p:cNvPr>
          <p:cNvSpPr>
            <a:spLocks noGrp="1"/>
          </p:cNvSpPr>
          <p:nvPr>
            <p:ph type="title"/>
          </p:nvPr>
        </p:nvSpPr>
        <p:spPr/>
        <p:txBody>
          <a:bodyPr/>
          <a:lstStyle/>
          <a:p>
            <a:r>
              <a:rPr lang="en-US"/>
              <a:t>Virtual Meeting Instructions</a:t>
            </a:r>
          </a:p>
        </p:txBody>
      </p:sp>
      <p:sp>
        <p:nvSpPr>
          <p:cNvPr id="7" name="Content Placeholder 6">
            <a:extLst>
              <a:ext uri="{FF2B5EF4-FFF2-40B4-BE49-F238E27FC236}">
                <a16:creationId xmlns:a16="http://schemas.microsoft.com/office/drawing/2014/main" id="{66EE3695-D5FF-43A3-8D7E-932199736591}"/>
              </a:ext>
            </a:extLst>
          </p:cNvPr>
          <p:cNvSpPr>
            <a:spLocks noGrp="1"/>
          </p:cNvSpPr>
          <p:nvPr>
            <p:ph idx="1"/>
          </p:nvPr>
        </p:nvSpPr>
        <p:spPr>
          <a:xfrm>
            <a:off x="692150" y="1152939"/>
            <a:ext cx="9162064" cy="5475108"/>
          </a:xfrm>
        </p:spPr>
        <p:txBody>
          <a:bodyPr vert="horz" lIns="91440" tIns="45720" rIns="91440" bIns="45720" rtlCol="0" anchor="t">
            <a:normAutofit/>
          </a:bodyPr>
          <a:lstStyle/>
          <a:p>
            <a:pPr marL="457200" indent="-337820">
              <a:spcBef>
                <a:spcPts val="300"/>
              </a:spcBef>
              <a:buClr>
                <a:srgbClr val="4593C8"/>
              </a:buClr>
              <a:buFont typeface="Wingdings" panose="05000000000000000000" pitchFamily="2" charset="2"/>
              <a:buChar char="§"/>
            </a:pPr>
            <a:r>
              <a:rPr lang="en-US" sz="2400">
                <a:latin typeface="Avenir Next LT Pro"/>
                <a:cs typeface="Calibri"/>
              </a:rPr>
              <a:t>Use "Raise Hand" button to signal you have a question or press *9 if you are joining by phone only</a:t>
            </a:r>
          </a:p>
          <a:p>
            <a:pPr marL="914400" lvl="1" indent="-337820">
              <a:spcBef>
                <a:spcPts val="300"/>
              </a:spcBef>
              <a:buClr>
                <a:srgbClr val="4593C8"/>
              </a:buClr>
              <a:buFont typeface="Wingdings" panose="05000000000000000000" pitchFamily="2" charset="2"/>
              <a:buChar char="§"/>
            </a:pPr>
            <a:r>
              <a:rPr lang="en-US" sz="2000">
                <a:latin typeface="Avenir Next LT Pro"/>
                <a:cs typeface="Calibri"/>
              </a:rPr>
              <a:t>Verbal questions will be taken in order hands are raised</a:t>
            </a:r>
          </a:p>
          <a:p>
            <a:pPr marL="914400" lvl="1" indent="-337820">
              <a:spcBef>
                <a:spcPts val="300"/>
              </a:spcBef>
              <a:buClr>
                <a:srgbClr val="4593C8"/>
              </a:buClr>
              <a:buFont typeface="Wingdings" panose="05000000000000000000" pitchFamily="2" charset="2"/>
              <a:buChar char="§"/>
            </a:pPr>
            <a:r>
              <a:rPr lang="en-US" sz="2000">
                <a:latin typeface="Avenir Next LT Pro"/>
                <a:cs typeface="Calibri"/>
              </a:rPr>
              <a:t>Questions/comments limited to 1 minute to allow as many people as possible to participate</a:t>
            </a:r>
            <a:endParaRPr lang="en-US" sz="2000">
              <a:cs typeface="Calibri"/>
            </a:endParaRPr>
          </a:p>
          <a:p>
            <a:pPr marL="914400" lvl="1" indent="-337820">
              <a:spcBef>
                <a:spcPts val="300"/>
              </a:spcBef>
              <a:buClr>
                <a:srgbClr val="4593C8"/>
              </a:buClr>
              <a:buFont typeface="Wingdings" panose="05000000000000000000" pitchFamily="2" charset="2"/>
              <a:buChar char="§"/>
            </a:pPr>
            <a:r>
              <a:rPr lang="en-US" sz="2000">
                <a:latin typeface="Avenir Next LT Pro"/>
                <a:cs typeface="Calibri"/>
              </a:rPr>
              <a:t>We will take 10 to 15 questions/comments at a time</a:t>
            </a:r>
          </a:p>
          <a:p>
            <a:pPr marL="457200" indent="-337820">
              <a:spcBef>
                <a:spcPts val="300"/>
              </a:spcBef>
              <a:buClr>
                <a:srgbClr val="4593C8"/>
              </a:buClr>
              <a:buFont typeface="Wingdings" panose="05000000000000000000" pitchFamily="2" charset="2"/>
              <a:buChar char="§"/>
            </a:pPr>
            <a:r>
              <a:rPr lang="en-US" sz="2400">
                <a:latin typeface="Avenir Next LT Pro"/>
                <a:cs typeface="Calibri"/>
              </a:rPr>
              <a:t>Write in questions in Q&amp;A Window</a:t>
            </a:r>
            <a:endParaRPr lang="en-US">
              <a:latin typeface="Avenir Next LT Pro"/>
              <a:cs typeface="Calibri"/>
            </a:endParaRPr>
          </a:p>
          <a:p>
            <a:pPr marL="914400" lvl="1" indent="-337820">
              <a:spcBef>
                <a:spcPts val="300"/>
              </a:spcBef>
              <a:buClr>
                <a:srgbClr val="4593C8"/>
              </a:buClr>
              <a:buFont typeface="Wingdings" panose="05000000000000000000" pitchFamily="2" charset="2"/>
              <a:buChar char="§"/>
            </a:pPr>
            <a:r>
              <a:rPr lang="en-US" sz="2000">
                <a:latin typeface="Avenir Next LT Pro"/>
                <a:cs typeface="Calibri"/>
              </a:rPr>
              <a:t>Questions may be submitted at any time </a:t>
            </a:r>
            <a:endParaRPr lang="en-US" sz="2000">
              <a:cs typeface="Calibri"/>
            </a:endParaRPr>
          </a:p>
          <a:p>
            <a:pPr marL="914400" lvl="1" indent="-337820">
              <a:spcBef>
                <a:spcPts val="300"/>
              </a:spcBef>
              <a:buClr>
                <a:srgbClr val="4593C8"/>
              </a:buClr>
              <a:buFont typeface="Wingdings" panose="05000000000000000000" pitchFamily="2" charset="2"/>
              <a:buChar char="§"/>
            </a:pPr>
            <a:r>
              <a:rPr lang="en-US" sz="2000">
                <a:latin typeface="Avenir Next LT Pro"/>
                <a:cs typeface="Calibri"/>
              </a:rPr>
              <a:t>Will answer as many questions as possible during Q &amp; A</a:t>
            </a:r>
          </a:p>
          <a:p>
            <a:pPr marL="457200" indent="-337820">
              <a:spcBef>
                <a:spcPts val="300"/>
              </a:spcBef>
              <a:buClr>
                <a:srgbClr val="4593C8"/>
              </a:buClr>
              <a:buFont typeface="Wingdings" panose="05000000000000000000" pitchFamily="2" charset="2"/>
              <a:buChar char="§"/>
            </a:pPr>
            <a:r>
              <a:rPr lang="en-US" sz="2400">
                <a:latin typeface="Avenir Next LT Pro"/>
                <a:cs typeface="Calibri"/>
              </a:rPr>
              <a:t>Will alternate between verbal questions and responses to written questions</a:t>
            </a:r>
          </a:p>
          <a:p>
            <a:pPr marL="457200" indent="-337820">
              <a:spcBef>
                <a:spcPts val="300"/>
              </a:spcBef>
              <a:buClr>
                <a:srgbClr val="4593C8"/>
              </a:buClr>
              <a:buFont typeface="Wingdings" panose="05000000000000000000" pitchFamily="2" charset="2"/>
              <a:buChar char="§"/>
            </a:pPr>
            <a:r>
              <a:rPr lang="en-US" sz="2400">
                <a:latin typeface="Avenir Next LT Pro"/>
                <a:cs typeface="Calibri"/>
              </a:rPr>
              <a:t>Please be kind to each other and help us hear from as many people as possible</a:t>
            </a:r>
          </a:p>
          <a:p>
            <a:pPr marL="457200" indent="-337820">
              <a:spcBef>
                <a:spcPts val="300"/>
              </a:spcBef>
              <a:buClr>
                <a:srgbClr val="4593C8"/>
              </a:buClr>
              <a:buFont typeface="Wingdings" panose="05000000000000000000" pitchFamily="2" charset="2"/>
              <a:buChar char="§"/>
            </a:pPr>
            <a:r>
              <a:rPr lang="en-US" sz="2400">
                <a:latin typeface="Avenir Next LT Pro"/>
                <a:cs typeface="Calibri"/>
              </a:rPr>
              <a:t>Technical support: </a:t>
            </a:r>
            <a:r>
              <a:rPr lang="en-US" sz="2400">
                <a:latin typeface="Avenir Next LT Pro"/>
                <a:ea typeface="+mn-lt"/>
                <a:cs typeface="+mn-lt"/>
              </a:rPr>
              <a:t>Wally Joseph </a:t>
            </a:r>
            <a:r>
              <a:rPr lang="en-US" sz="2000">
                <a:latin typeface="Avenir Next LT Pro"/>
                <a:ea typeface="+mn-lt"/>
                <a:cs typeface="+mn-lt"/>
              </a:rPr>
              <a:t>(wajoseph@cambridgema.gov)</a:t>
            </a:r>
          </a:p>
          <a:p>
            <a:pPr marL="0" indent="0">
              <a:buNone/>
            </a:pPr>
            <a:endParaRPr lang="en-US"/>
          </a:p>
        </p:txBody>
      </p:sp>
      <p:sp>
        <p:nvSpPr>
          <p:cNvPr id="5" name="TextBox 4">
            <a:extLst>
              <a:ext uri="{FF2B5EF4-FFF2-40B4-BE49-F238E27FC236}">
                <a16:creationId xmlns:a16="http://schemas.microsoft.com/office/drawing/2014/main" id="{88499685-4F5A-4A53-B8AB-A63F3050035B}"/>
              </a:ext>
            </a:extLst>
          </p:cNvPr>
          <p:cNvSpPr txBox="1"/>
          <p:nvPr/>
        </p:nvSpPr>
        <p:spPr>
          <a:xfrm>
            <a:off x="559853" y="5746757"/>
            <a:ext cx="1525121" cy="923330"/>
          </a:xfrm>
          <a:prstGeom prst="rect">
            <a:avLst/>
          </a:prstGeom>
          <a:noFill/>
        </p:spPr>
        <p:txBody>
          <a:bodyPr wrap="square" rtlCol="0">
            <a:spAutoFit/>
          </a:bodyPr>
          <a:lstStyle/>
          <a:p>
            <a:pPr algn="ctr"/>
            <a:r>
              <a:rPr lang="en-US" sz="1800" b="1"/>
              <a:t>Bottom Panel of Zoom Screen</a:t>
            </a:r>
          </a:p>
        </p:txBody>
      </p:sp>
      <p:pic>
        <p:nvPicPr>
          <p:cNvPr id="8" name="Picture 4" descr="A close up of a sign&#10;&#10;Description automatically generated">
            <a:extLst>
              <a:ext uri="{FF2B5EF4-FFF2-40B4-BE49-F238E27FC236}">
                <a16:creationId xmlns:a16="http://schemas.microsoft.com/office/drawing/2014/main" id="{AB0CC22B-B5FA-41E0-84C2-9AA601B4C729}"/>
              </a:ext>
            </a:extLst>
          </p:cNvPr>
          <p:cNvPicPr>
            <a:picLocks noChangeAspect="1"/>
          </p:cNvPicPr>
          <p:nvPr/>
        </p:nvPicPr>
        <p:blipFill>
          <a:blip r:embed="rId3"/>
          <a:stretch>
            <a:fillRect/>
          </a:stretch>
        </p:blipFill>
        <p:spPr>
          <a:xfrm>
            <a:off x="2217271" y="5830892"/>
            <a:ext cx="6518715" cy="755060"/>
          </a:xfrm>
          <a:prstGeom prst="rect">
            <a:avLst/>
          </a:prstGeom>
        </p:spPr>
      </p:pic>
    </p:spTree>
    <p:extLst>
      <p:ext uri="{BB962C8B-B14F-4D97-AF65-F5344CB8AC3E}">
        <p14:creationId xmlns:p14="http://schemas.microsoft.com/office/powerpoint/2010/main" val="1822291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BC615B-FCA6-4340-A167-3C8287D93C3C}"/>
              </a:ext>
            </a:extLst>
          </p:cNvPr>
          <p:cNvSpPr/>
          <p:nvPr/>
        </p:nvSpPr>
        <p:spPr>
          <a:xfrm>
            <a:off x="8815526" y="5619565"/>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2125D89-FAF4-49A2-9E4D-32CDB227E67F}"/>
              </a:ext>
            </a:extLst>
          </p:cNvPr>
          <p:cNvSpPr>
            <a:spLocks noGrp="1"/>
          </p:cNvSpPr>
          <p:nvPr>
            <p:ph type="title"/>
          </p:nvPr>
        </p:nvSpPr>
        <p:spPr/>
        <p:txBody>
          <a:bodyPr>
            <a:normAutofit fontScale="90000"/>
          </a:bodyPr>
          <a:lstStyle/>
          <a:p>
            <a:r>
              <a:rPr lang="en-US"/>
              <a:t>Partial Construction Options</a:t>
            </a:r>
            <a:br>
              <a:rPr lang="en-US"/>
            </a:br>
            <a:r>
              <a:rPr lang="en-US" sz="2700"/>
              <a:t>Existing Median Removed/Modified</a:t>
            </a:r>
            <a:endParaRPr lang="en-US"/>
          </a:p>
        </p:txBody>
      </p:sp>
      <p:pic>
        <p:nvPicPr>
          <p:cNvPr id="21" name="Picture 20">
            <a:extLst>
              <a:ext uri="{FF2B5EF4-FFF2-40B4-BE49-F238E27FC236}">
                <a16:creationId xmlns:a16="http://schemas.microsoft.com/office/drawing/2014/main" id="{8E0C25B9-C0C8-4A1E-87C9-E2988C1EA0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473"/>
          <a:stretch/>
        </p:blipFill>
        <p:spPr>
          <a:xfrm>
            <a:off x="840673" y="5046542"/>
            <a:ext cx="4284798" cy="1369244"/>
          </a:xfrm>
          <a:prstGeom prst="rect">
            <a:avLst/>
          </a:prstGeom>
        </p:spPr>
      </p:pic>
      <p:sp>
        <p:nvSpPr>
          <p:cNvPr id="22" name="TextBox 21">
            <a:extLst>
              <a:ext uri="{FF2B5EF4-FFF2-40B4-BE49-F238E27FC236}">
                <a16:creationId xmlns:a16="http://schemas.microsoft.com/office/drawing/2014/main" id="{A38A105E-02F5-405C-B71E-9071BB787F97}"/>
              </a:ext>
            </a:extLst>
          </p:cNvPr>
          <p:cNvSpPr txBox="1"/>
          <p:nvPr/>
        </p:nvSpPr>
        <p:spPr>
          <a:xfrm>
            <a:off x="2041286" y="5015634"/>
            <a:ext cx="2140998" cy="523220"/>
          </a:xfrm>
          <a:prstGeom prst="rect">
            <a:avLst/>
          </a:prstGeom>
          <a:noFill/>
        </p:spPr>
        <p:txBody>
          <a:bodyPr wrap="square" rtlCol="0">
            <a:spAutoFit/>
          </a:bodyPr>
          <a:lstStyle/>
          <a:p>
            <a:pPr algn="ctr"/>
            <a:r>
              <a:rPr lang="en-US" sz="1400"/>
              <a:t>One Travel Lane with Painted Median/Turn Lane</a:t>
            </a:r>
          </a:p>
        </p:txBody>
      </p:sp>
      <p:sp>
        <p:nvSpPr>
          <p:cNvPr id="23" name="TextBox 22">
            <a:extLst>
              <a:ext uri="{FF2B5EF4-FFF2-40B4-BE49-F238E27FC236}">
                <a16:creationId xmlns:a16="http://schemas.microsoft.com/office/drawing/2014/main" id="{AF0E3BB5-DFA9-4A3B-BD18-45ED23A80CB3}"/>
              </a:ext>
            </a:extLst>
          </p:cNvPr>
          <p:cNvSpPr txBox="1"/>
          <p:nvPr/>
        </p:nvSpPr>
        <p:spPr>
          <a:xfrm>
            <a:off x="5482992" y="5130999"/>
            <a:ext cx="4284798" cy="923330"/>
          </a:xfrm>
          <a:prstGeom prst="rect">
            <a:avLst/>
          </a:prstGeom>
          <a:noFill/>
        </p:spPr>
        <p:txBody>
          <a:bodyPr wrap="square" rtlCol="0">
            <a:spAutoFit/>
          </a:bodyPr>
          <a:lstStyle/>
          <a:p>
            <a:r>
              <a:rPr lang="en-US" sz="1800" b="1">
                <a:solidFill>
                  <a:schemeClr val="accent6"/>
                </a:solidFill>
              </a:rPr>
              <a:t>FEASIBLE</a:t>
            </a:r>
            <a:r>
              <a:rPr lang="en-US" sz="1800" b="1">
                <a:solidFill>
                  <a:srgbClr val="FF0000"/>
                </a:solidFill>
              </a:rPr>
              <a:t> </a:t>
            </a:r>
          </a:p>
          <a:p>
            <a:r>
              <a:rPr lang="en-US" sz="1800"/>
              <a:t>for small segments if overhead wires are removed. Not compatible with bus lanes</a:t>
            </a:r>
          </a:p>
        </p:txBody>
      </p:sp>
      <p:sp>
        <p:nvSpPr>
          <p:cNvPr id="14" name="TextBox 13">
            <a:extLst>
              <a:ext uri="{FF2B5EF4-FFF2-40B4-BE49-F238E27FC236}">
                <a16:creationId xmlns:a16="http://schemas.microsoft.com/office/drawing/2014/main" id="{FE23480A-B3AD-453A-9B8D-8C80678DB164}"/>
              </a:ext>
            </a:extLst>
          </p:cNvPr>
          <p:cNvSpPr txBox="1"/>
          <p:nvPr/>
        </p:nvSpPr>
        <p:spPr>
          <a:xfrm>
            <a:off x="2081868" y="3202559"/>
            <a:ext cx="2041864" cy="523220"/>
          </a:xfrm>
          <a:prstGeom prst="rect">
            <a:avLst/>
          </a:prstGeom>
          <a:noFill/>
        </p:spPr>
        <p:txBody>
          <a:bodyPr wrap="square" rtlCol="0">
            <a:spAutoFit/>
          </a:bodyPr>
          <a:lstStyle/>
          <a:p>
            <a:pPr algn="ctr"/>
            <a:r>
              <a:rPr lang="en-US" sz="1400"/>
              <a:t>Travel Lane and Bus Lane with Parking on one side</a:t>
            </a:r>
          </a:p>
        </p:txBody>
      </p:sp>
      <p:sp>
        <p:nvSpPr>
          <p:cNvPr id="16" name="TextBox 15">
            <a:extLst>
              <a:ext uri="{FF2B5EF4-FFF2-40B4-BE49-F238E27FC236}">
                <a16:creationId xmlns:a16="http://schemas.microsoft.com/office/drawing/2014/main" id="{498F1E85-4A59-4146-A1DD-292F66ECA55F}"/>
              </a:ext>
            </a:extLst>
          </p:cNvPr>
          <p:cNvSpPr txBox="1"/>
          <p:nvPr/>
        </p:nvSpPr>
        <p:spPr>
          <a:xfrm>
            <a:off x="5496448" y="3202559"/>
            <a:ext cx="3869802" cy="1200329"/>
          </a:xfrm>
          <a:prstGeom prst="rect">
            <a:avLst/>
          </a:prstGeom>
          <a:noFill/>
        </p:spPr>
        <p:txBody>
          <a:bodyPr wrap="square" rtlCol="0">
            <a:spAutoFit/>
          </a:bodyPr>
          <a:lstStyle/>
          <a:p>
            <a:r>
              <a:rPr lang="en-US" sz="1800" b="1">
                <a:solidFill>
                  <a:schemeClr val="accent6"/>
                </a:solidFill>
              </a:rPr>
              <a:t>FEASIBLE</a:t>
            </a:r>
            <a:r>
              <a:rPr lang="en-US" sz="1800" b="1">
                <a:solidFill>
                  <a:srgbClr val="FF0000"/>
                </a:solidFill>
              </a:rPr>
              <a:t> </a:t>
            </a:r>
          </a:p>
          <a:p>
            <a:r>
              <a:rPr lang="en-US" sz="1800"/>
              <a:t>Parking can change sides along the corridor. More design flexibility if overhead wires are removed. </a:t>
            </a:r>
          </a:p>
        </p:txBody>
      </p:sp>
      <p:sp>
        <p:nvSpPr>
          <p:cNvPr id="18" name="TextBox 17">
            <a:extLst>
              <a:ext uri="{FF2B5EF4-FFF2-40B4-BE49-F238E27FC236}">
                <a16:creationId xmlns:a16="http://schemas.microsoft.com/office/drawing/2014/main" id="{95419615-2BE4-4ADC-9C19-8F8A51A8FD9D}"/>
              </a:ext>
            </a:extLst>
          </p:cNvPr>
          <p:cNvSpPr txBox="1"/>
          <p:nvPr/>
        </p:nvSpPr>
        <p:spPr>
          <a:xfrm>
            <a:off x="1885581" y="1375978"/>
            <a:ext cx="2472432" cy="523220"/>
          </a:xfrm>
          <a:prstGeom prst="rect">
            <a:avLst/>
          </a:prstGeom>
          <a:noFill/>
        </p:spPr>
        <p:txBody>
          <a:bodyPr wrap="square" rtlCol="0">
            <a:spAutoFit/>
          </a:bodyPr>
          <a:lstStyle/>
          <a:p>
            <a:pPr algn="ctr"/>
            <a:r>
              <a:rPr lang="en-US" sz="1400"/>
              <a:t>Two Travel Lanes with </a:t>
            </a:r>
            <a:br>
              <a:rPr lang="en-US" sz="1400"/>
            </a:br>
            <a:r>
              <a:rPr lang="en-US" sz="1400"/>
              <a:t>Parking on One Side</a:t>
            </a:r>
          </a:p>
        </p:txBody>
      </p:sp>
      <p:sp>
        <p:nvSpPr>
          <p:cNvPr id="24" name="TextBox 23">
            <a:extLst>
              <a:ext uri="{FF2B5EF4-FFF2-40B4-BE49-F238E27FC236}">
                <a16:creationId xmlns:a16="http://schemas.microsoft.com/office/drawing/2014/main" id="{F60AE3A9-E8E8-4473-BF66-7DE906D998CD}"/>
              </a:ext>
            </a:extLst>
          </p:cNvPr>
          <p:cNvSpPr txBox="1"/>
          <p:nvPr/>
        </p:nvSpPr>
        <p:spPr>
          <a:xfrm>
            <a:off x="5531650" y="1375978"/>
            <a:ext cx="3869802" cy="1200329"/>
          </a:xfrm>
          <a:prstGeom prst="rect">
            <a:avLst/>
          </a:prstGeom>
          <a:noFill/>
        </p:spPr>
        <p:txBody>
          <a:bodyPr wrap="square" rtlCol="0">
            <a:spAutoFit/>
          </a:bodyPr>
          <a:lstStyle/>
          <a:p>
            <a:r>
              <a:rPr lang="en-US" sz="1800" b="1">
                <a:solidFill>
                  <a:schemeClr val="accent6"/>
                </a:solidFill>
              </a:rPr>
              <a:t>FEASIBLE</a:t>
            </a:r>
            <a:r>
              <a:rPr lang="en-US" sz="1800" b="1">
                <a:solidFill>
                  <a:srgbClr val="FF0000"/>
                </a:solidFill>
              </a:rPr>
              <a:t> </a:t>
            </a:r>
          </a:p>
          <a:p>
            <a:r>
              <a:rPr lang="en-US" sz="1800"/>
              <a:t>Parking can change sides along the corridor. More design flexibility if overhead wires are removed. </a:t>
            </a:r>
          </a:p>
        </p:txBody>
      </p:sp>
      <p:pic>
        <p:nvPicPr>
          <p:cNvPr id="3" name="Picture 2" descr="Graphical user interface, application&#10;&#10;Description automatically generated">
            <a:extLst>
              <a:ext uri="{FF2B5EF4-FFF2-40B4-BE49-F238E27FC236}">
                <a16:creationId xmlns:a16="http://schemas.microsoft.com/office/drawing/2014/main" id="{8BEF7552-334A-432F-878B-EA5CE2871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24" y="1511126"/>
            <a:ext cx="4297547" cy="1373311"/>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F3E7535B-D37E-4697-B685-B25964B93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912" y="3303379"/>
            <a:ext cx="4297547" cy="1340369"/>
          </a:xfrm>
          <a:prstGeom prst="rect">
            <a:avLst/>
          </a:prstGeom>
        </p:spPr>
      </p:pic>
    </p:spTree>
    <p:extLst>
      <p:ext uri="{BB962C8B-B14F-4D97-AF65-F5344CB8AC3E}">
        <p14:creationId xmlns:p14="http://schemas.microsoft.com/office/powerpoint/2010/main" val="843871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011E30CF-D218-4979-8B3B-A5AEC79C71A0}"/>
              </a:ext>
            </a:extLst>
          </p:cNvPr>
          <p:cNvSpPr>
            <a:spLocks noGrp="1"/>
          </p:cNvSpPr>
          <p:nvPr>
            <p:ph type="title"/>
          </p:nvPr>
        </p:nvSpPr>
        <p:spPr/>
        <p:txBody>
          <a:bodyPr>
            <a:normAutofit fontScale="90000"/>
          </a:bodyPr>
          <a:lstStyle/>
          <a:p>
            <a:r>
              <a:rPr lang="en-US"/>
              <a:t>Full Construction Options</a:t>
            </a:r>
            <a:br>
              <a:rPr lang="en-US"/>
            </a:br>
            <a:r>
              <a:rPr lang="en-US" sz="2700"/>
              <a:t>Median Removed and Sidewalks Reconstructed</a:t>
            </a:r>
            <a:endParaRPr lang="en-US"/>
          </a:p>
        </p:txBody>
      </p:sp>
      <p:sp>
        <p:nvSpPr>
          <p:cNvPr id="41" name="Rectangle 40">
            <a:extLst>
              <a:ext uri="{FF2B5EF4-FFF2-40B4-BE49-F238E27FC236}">
                <a16:creationId xmlns:a16="http://schemas.microsoft.com/office/drawing/2014/main" id="{8A6FD466-8E95-4BAA-860B-ED62D4C55EA3}"/>
              </a:ext>
            </a:extLst>
          </p:cNvPr>
          <p:cNvSpPr/>
          <p:nvPr/>
        </p:nvSpPr>
        <p:spPr>
          <a:xfrm>
            <a:off x="8780323" y="5637321"/>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Graphical user interface, application&#10;&#10;Description automatically generated">
            <a:extLst>
              <a:ext uri="{FF2B5EF4-FFF2-40B4-BE49-F238E27FC236}">
                <a16:creationId xmlns:a16="http://schemas.microsoft.com/office/drawing/2014/main" id="{8411B638-A594-4BAA-8042-6EF63F0D0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972" y="1328156"/>
            <a:ext cx="4276228" cy="1366195"/>
          </a:xfrm>
          <a:prstGeom prst="rect">
            <a:avLst/>
          </a:prstGeom>
        </p:spPr>
      </p:pic>
      <p:sp>
        <p:nvSpPr>
          <p:cNvPr id="19" name="TextBox 18">
            <a:extLst>
              <a:ext uri="{FF2B5EF4-FFF2-40B4-BE49-F238E27FC236}">
                <a16:creationId xmlns:a16="http://schemas.microsoft.com/office/drawing/2014/main" id="{419ECE26-6CA9-465B-AA5D-844E9D07613D}"/>
              </a:ext>
            </a:extLst>
          </p:cNvPr>
          <p:cNvSpPr txBox="1"/>
          <p:nvPr/>
        </p:nvSpPr>
        <p:spPr>
          <a:xfrm>
            <a:off x="1963751" y="1305566"/>
            <a:ext cx="1944210" cy="523220"/>
          </a:xfrm>
          <a:prstGeom prst="rect">
            <a:avLst/>
          </a:prstGeom>
          <a:noFill/>
        </p:spPr>
        <p:txBody>
          <a:bodyPr wrap="square" rtlCol="0">
            <a:spAutoFit/>
          </a:bodyPr>
          <a:lstStyle/>
          <a:p>
            <a:pPr algn="ctr"/>
            <a:r>
              <a:rPr lang="en-US" sz="1400"/>
              <a:t>Two Travel Lanes with Parking on One Side</a:t>
            </a:r>
          </a:p>
        </p:txBody>
      </p:sp>
      <p:pic>
        <p:nvPicPr>
          <p:cNvPr id="15" name="Picture 14" descr="Graphical user interface&#10;&#10;Description automatically generated">
            <a:extLst>
              <a:ext uri="{FF2B5EF4-FFF2-40B4-BE49-F238E27FC236}">
                <a16:creationId xmlns:a16="http://schemas.microsoft.com/office/drawing/2014/main" id="{65F09165-0B4C-4512-A060-79656624A4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972" y="3256335"/>
            <a:ext cx="4276228" cy="1383485"/>
          </a:xfrm>
          <a:prstGeom prst="rect">
            <a:avLst/>
          </a:prstGeom>
        </p:spPr>
      </p:pic>
      <p:sp>
        <p:nvSpPr>
          <p:cNvPr id="17" name="TextBox 16">
            <a:extLst>
              <a:ext uri="{FF2B5EF4-FFF2-40B4-BE49-F238E27FC236}">
                <a16:creationId xmlns:a16="http://schemas.microsoft.com/office/drawing/2014/main" id="{0BB5093C-C262-4BBE-91A9-DA2D71F001ED}"/>
              </a:ext>
            </a:extLst>
          </p:cNvPr>
          <p:cNvSpPr txBox="1"/>
          <p:nvPr/>
        </p:nvSpPr>
        <p:spPr>
          <a:xfrm>
            <a:off x="1961120" y="3121556"/>
            <a:ext cx="2166459" cy="523220"/>
          </a:xfrm>
          <a:prstGeom prst="rect">
            <a:avLst/>
          </a:prstGeom>
          <a:noFill/>
        </p:spPr>
        <p:txBody>
          <a:bodyPr wrap="square" rtlCol="0">
            <a:spAutoFit/>
          </a:bodyPr>
          <a:lstStyle/>
          <a:p>
            <a:pPr algn="ctr"/>
            <a:r>
              <a:rPr lang="en-US" sz="1400"/>
              <a:t>Travel Lane with Bus Lane and Parking on One Side</a:t>
            </a:r>
          </a:p>
        </p:txBody>
      </p:sp>
      <p:sp>
        <p:nvSpPr>
          <p:cNvPr id="13" name="TextBox 12">
            <a:extLst>
              <a:ext uri="{FF2B5EF4-FFF2-40B4-BE49-F238E27FC236}">
                <a16:creationId xmlns:a16="http://schemas.microsoft.com/office/drawing/2014/main" id="{204ACEA6-5251-4B33-AEB9-D1CD908C5A97}"/>
              </a:ext>
            </a:extLst>
          </p:cNvPr>
          <p:cNvSpPr txBox="1"/>
          <p:nvPr/>
        </p:nvSpPr>
        <p:spPr>
          <a:xfrm>
            <a:off x="5406497" y="1328156"/>
            <a:ext cx="3869802" cy="1200329"/>
          </a:xfrm>
          <a:prstGeom prst="rect">
            <a:avLst/>
          </a:prstGeom>
          <a:noFill/>
        </p:spPr>
        <p:txBody>
          <a:bodyPr wrap="square" rtlCol="0">
            <a:spAutoFit/>
          </a:bodyPr>
          <a:lstStyle/>
          <a:p>
            <a:r>
              <a:rPr lang="en-US" sz="1800" b="1">
                <a:solidFill>
                  <a:schemeClr val="accent6"/>
                </a:solidFill>
              </a:rPr>
              <a:t>FEASIBLE</a:t>
            </a:r>
            <a:r>
              <a:rPr lang="en-US" sz="1800" b="1">
                <a:solidFill>
                  <a:srgbClr val="FF0000"/>
                </a:solidFill>
              </a:rPr>
              <a:t> </a:t>
            </a:r>
          </a:p>
          <a:p>
            <a:r>
              <a:rPr lang="en-US" sz="1800"/>
              <a:t>Parking can change sides along the corridor. More design flexibility if overhead wires are removed. </a:t>
            </a:r>
          </a:p>
        </p:txBody>
      </p:sp>
      <p:sp>
        <p:nvSpPr>
          <p:cNvPr id="14" name="TextBox 13">
            <a:extLst>
              <a:ext uri="{FF2B5EF4-FFF2-40B4-BE49-F238E27FC236}">
                <a16:creationId xmlns:a16="http://schemas.microsoft.com/office/drawing/2014/main" id="{464DD641-0725-4B72-B3D1-3793C345E129}"/>
              </a:ext>
            </a:extLst>
          </p:cNvPr>
          <p:cNvSpPr txBox="1"/>
          <p:nvPr/>
        </p:nvSpPr>
        <p:spPr>
          <a:xfrm>
            <a:off x="5406497" y="3426184"/>
            <a:ext cx="3869802" cy="1200329"/>
          </a:xfrm>
          <a:prstGeom prst="rect">
            <a:avLst/>
          </a:prstGeom>
          <a:noFill/>
        </p:spPr>
        <p:txBody>
          <a:bodyPr wrap="square" rtlCol="0">
            <a:spAutoFit/>
          </a:bodyPr>
          <a:lstStyle/>
          <a:p>
            <a:r>
              <a:rPr lang="en-US" sz="1800" b="1">
                <a:solidFill>
                  <a:schemeClr val="accent6"/>
                </a:solidFill>
              </a:rPr>
              <a:t>FEASIBLE</a:t>
            </a:r>
          </a:p>
          <a:p>
            <a:r>
              <a:rPr lang="en-US" sz="1800"/>
              <a:t>Parking can change sides along the corridor. More design flexibility if overhead wires are removed. </a:t>
            </a:r>
          </a:p>
        </p:txBody>
      </p:sp>
      <p:sp>
        <p:nvSpPr>
          <p:cNvPr id="21" name="TextBox 20">
            <a:extLst>
              <a:ext uri="{FF2B5EF4-FFF2-40B4-BE49-F238E27FC236}">
                <a16:creationId xmlns:a16="http://schemas.microsoft.com/office/drawing/2014/main" id="{F2D6D959-674F-4DCB-87D8-6C551F017FDE}"/>
              </a:ext>
            </a:extLst>
          </p:cNvPr>
          <p:cNvSpPr txBox="1"/>
          <p:nvPr/>
        </p:nvSpPr>
        <p:spPr>
          <a:xfrm>
            <a:off x="1852626" y="5040304"/>
            <a:ext cx="2166459" cy="307777"/>
          </a:xfrm>
          <a:prstGeom prst="rect">
            <a:avLst/>
          </a:prstGeom>
          <a:noFill/>
        </p:spPr>
        <p:txBody>
          <a:bodyPr wrap="square" rtlCol="0">
            <a:spAutoFit/>
          </a:bodyPr>
          <a:lstStyle/>
          <a:p>
            <a:pPr algn="ctr"/>
            <a:r>
              <a:rPr lang="en-US" sz="1400"/>
              <a:t>Center-running Bus Lanes</a:t>
            </a:r>
          </a:p>
        </p:txBody>
      </p:sp>
      <p:sp>
        <p:nvSpPr>
          <p:cNvPr id="22" name="TextBox 21">
            <a:extLst>
              <a:ext uri="{FF2B5EF4-FFF2-40B4-BE49-F238E27FC236}">
                <a16:creationId xmlns:a16="http://schemas.microsoft.com/office/drawing/2014/main" id="{D5F91FFF-BAB3-4F48-8ED9-2B50F6EAE54C}"/>
              </a:ext>
            </a:extLst>
          </p:cNvPr>
          <p:cNvSpPr txBox="1"/>
          <p:nvPr/>
        </p:nvSpPr>
        <p:spPr>
          <a:xfrm>
            <a:off x="5418198" y="5285770"/>
            <a:ext cx="4455729" cy="1200329"/>
          </a:xfrm>
          <a:prstGeom prst="rect">
            <a:avLst/>
          </a:prstGeom>
          <a:noFill/>
        </p:spPr>
        <p:txBody>
          <a:bodyPr wrap="square" rtlCol="0">
            <a:spAutoFit/>
          </a:bodyPr>
          <a:lstStyle/>
          <a:p>
            <a:r>
              <a:rPr lang="en-US" sz="1800" b="1">
                <a:solidFill>
                  <a:schemeClr val="accent2"/>
                </a:solidFill>
              </a:rPr>
              <a:t>FEASIBLE</a:t>
            </a:r>
            <a:r>
              <a:rPr lang="en-US" sz="1800" b="1">
                <a:solidFill>
                  <a:schemeClr val="accent4"/>
                </a:solidFill>
              </a:rPr>
              <a:t> </a:t>
            </a:r>
          </a:p>
          <a:p>
            <a:r>
              <a:rPr lang="en-US" sz="1800"/>
              <a:t>Requires long-term investments. Parking limited to one side between bus stops and intersections </a:t>
            </a:r>
          </a:p>
        </p:txBody>
      </p:sp>
      <p:pic>
        <p:nvPicPr>
          <p:cNvPr id="3" name="Picture 2" descr="Graphical user interface&#10;&#10;Description automatically generated">
            <a:extLst>
              <a:ext uri="{FF2B5EF4-FFF2-40B4-BE49-F238E27FC236}">
                <a16:creationId xmlns:a16="http://schemas.microsoft.com/office/drawing/2014/main" id="{1AC4CD92-C19A-46FA-AA3B-E7AB130A42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72" y="5146033"/>
            <a:ext cx="4276228" cy="1340066"/>
          </a:xfrm>
          <a:prstGeom prst="rect">
            <a:avLst/>
          </a:prstGeom>
        </p:spPr>
      </p:pic>
    </p:spTree>
    <p:extLst>
      <p:ext uri="{BB962C8B-B14F-4D97-AF65-F5344CB8AC3E}">
        <p14:creationId xmlns:p14="http://schemas.microsoft.com/office/powerpoint/2010/main" val="1189096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97E14F-B361-44C4-A3F7-B8C9F5BB9F85}"/>
              </a:ext>
            </a:extLst>
          </p:cNvPr>
          <p:cNvSpPr>
            <a:spLocks noGrp="1"/>
          </p:cNvSpPr>
          <p:nvPr>
            <p:ph type="title"/>
          </p:nvPr>
        </p:nvSpPr>
        <p:spPr/>
        <p:txBody>
          <a:bodyPr>
            <a:normAutofit/>
          </a:bodyPr>
          <a:lstStyle/>
          <a:p>
            <a:r>
              <a:rPr lang="en-US"/>
              <a:t>Feasible Option Summary</a:t>
            </a:r>
          </a:p>
        </p:txBody>
      </p:sp>
      <p:sp>
        <p:nvSpPr>
          <p:cNvPr id="2" name="Rectangle 1">
            <a:extLst>
              <a:ext uri="{FF2B5EF4-FFF2-40B4-BE49-F238E27FC236}">
                <a16:creationId xmlns:a16="http://schemas.microsoft.com/office/drawing/2014/main" id="{D98BFE26-4D1E-4235-A7F2-AEF754A24726}"/>
              </a:ext>
            </a:extLst>
          </p:cNvPr>
          <p:cNvSpPr/>
          <p:nvPr/>
        </p:nvSpPr>
        <p:spPr>
          <a:xfrm>
            <a:off x="918839" y="1910917"/>
            <a:ext cx="3861787" cy="3638856"/>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D22331-1206-4C5C-89F5-293AE39261F8}"/>
              </a:ext>
            </a:extLst>
          </p:cNvPr>
          <p:cNvSpPr txBox="1"/>
          <p:nvPr/>
        </p:nvSpPr>
        <p:spPr>
          <a:xfrm>
            <a:off x="1012053" y="2006444"/>
            <a:ext cx="3675357" cy="2253053"/>
          </a:xfrm>
          <a:prstGeom prst="rect">
            <a:avLst/>
          </a:prstGeom>
          <a:noFill/>
        </p:spPr>
        <p:txBody>
          <a:bodyPr wrap="square" rtlCol="0">
            <a:spAutoFit/>
          </a:bodyPr>
          <a:lstStyle/>
          <a:p>
            <a:pPr algn="ctr"/>
            <a:r>
              <a:rPr lang="en-US">
                <a:solidFill>
                  <a:schemeClr val="bg1"/>
                </a:solidFill>
              </a:rPr>
              <a:t>Median Maintained</a:t>
            </a:r>
            <a:br>
              <a:rPr lang="en-US">
                <a:solidFill>
                  <a:schemeClr val="bg1"/>
                </a:solidFill>
              </a:rPr>
            </a:br>
            <a:endParaRPr lang="en-US">
              <a:solidFill>
                <a:schemeClr val="bg1"/>
              </a:solidFill>
            </a:endParaRPr>
          </a:p>
          <a:p>
            <a:pPr algn="ctr"/>
            <a:r>
              <a:rPr lang="en-US">
                <a:solidFill>
                  <a:schemeClr val="bg1"/>
                </a:solidFill>
              </a:rPr>
              <a:t>Parking removed for </a:t>
            </a:r>
            <a:br>
              <a:rPr lang="en-US">
                <a:solidFill>
                  <a:schemeClr val="bg1"/>
                </a:solidFill>
              </a:rPr>
            </a:br>
            <a:r>
              <a:rPr lang="en-US">
                <a:solidFill>
                  <a:schemeClr val="bg1"/>
                </a:solidFill>
              </a:rPr>
              <a:t>emergency access</a:t>
            </a:r>
          </a:p>
          <a:p>
            <a:pPr algn="ctr"/>
            <a:endParaRPr lang="en-US">
              <a:solidFill>
                <a:schemeClr val="bg1"/>
              </a:solidFill>
            </a:endParaRPr>
          </a:p>
          <a:p>
            <a:pPr algn="ctr"/>
            <a:r>
              <a:rPr lang="en-US">
                <a:solidFill>
                  <a:schemeClr val="bg1"/>
                </a:solidFill>
              </a:rPr>
              <a:t>May include bus lanes for all </a:t>
            </a:r>
            <a:br>
              <a:rPr lang="en-US">
                <a:solidFill>
                  <a:schemeClr val="bg1"/>
                </a:solidFill>
              </a:rPr>
            </a:br>
            <a:r>
              <a:rPr lang="en-US">
                <a:solidFill>
                  <a:schemeClr val="bg1"/>
                </a:solidFill>
              </a:rPr>
              <a:t>or part of the corridor</a:t>
            </a:r>
          </a:p>
        </p:txBody>
      </p:sp>
      <p:sp>
        <p:nvSpPr>
          <p:cNvPr id="8" name="Rectangle 7">
            <a:extLst>
              <a:ext uri="{FF2B5EF4-FFF2-40B4-BE49-F238E27FC236}">
                <a16:creationId xmlns:a16="http://schemas.microsoft.com/office/drawing/2014/main" id="{9E8FE62B-51F8-4250-8780-127D8D710906}"/>
              </a:ext>
            </a:extLst>
          </p:cNvPr>
          <p:cNvSpPr/>
          <p:nvPr/>
        </p:nvSpPr>
        <p:spPr>
          <a:xfrm>
            <a:off x="5363553" y="1910919"/>
            <a:ext cx="3861787" cy="3638856"/>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ADAF64-E336-4923-A325-32127AA1E0A7}"/>
              </a:ext>
            </a:extLst>
          </p:cNvPr>
          <p:cNvSpPr txBox="1"/>
          <p:nvPr/>
        </p:nvSpPr>
        <p:spPr>
          <a:xfrm>
            <a:off x="5456769" y="2006445"/>
            <a:ext cx="3675357" cy="3177280"/>
          </a:xfrm>
          <a:prstGeom prst="rect">
            <a:avLst/>
          </a:prstGeom>
          <a:noFill/>
        </p:spPr>
        <p:txBody>
          <a:bodyPr wrap="square" rtlCol="0">
            <a:spAutoFit/>
          </a:bodyPr>
          <a:lstStyle/>
          <a:p>
            <a:pPr algn="ctr"/>
            <a:r>
              <a:rPr lang="en-US">
                <a:solidFill>
                  <a:schemeClr val="bg1"/>
                </a:solidFill>
              </a:rPr>
              <a:t>Median Removed</a:t>
            </a:r>
            <a:br>
              <a:rPr lang="en-US">
                <a:solidFill>
                  <a:schemeClr val="bg1"/>
                </a:solidFill>
              </a:rPr>
            </a:br>
            <a:endParaRPr lang="en-US">
              <a:solidFill>
                <a:schemeClr val="bg1"/>
              </a:solidFill>
            </a:endParaRPr>
          </a:p>
          <a:p>
            <a:pPr algn="ctr"/>
            <a:r>
              <a:rPr lang="en-US">
                <a:solidFill>
                  <a:schemeClr val="bg1"/>
                </a:solidFill>
              </a:rPr>
              <a:t>Parking on one side of street </a:t>
            </a:r>
            <a:r>
              <a:rPr lang="en-US" sz="2000">
                <a:solidFill>
                  <a:schemeClr val="bg1"/>
                </a:solidFill>
              </a:rPr>
              <a:t>(may change sides as needed)</a:t>
            </a:r>
          </a:p>
          <a:p>
            <a:pPr algn="ctr"/>
            <a:endParaRPr lang="en-US" sz="2000">
              <a:solidFill>
                <a:schemeClr val="bg1"/>
              </a:solidFill>
            </a:endParaRPr>
          </a:p>
          <a:p>
            <a:pPr algn="ctr"/>
            <a:r>
              <a:rPr lang="en-US">
                <a:solidFill>
                  <a:schemeClr val="bg1"/>
                </a:solidFill>
              </a:rPr>
              <a:t>May include bus lanes for all </a:t>
            </a:r>
            <a:br>
              <a:rPr lang="en-US">
                <a:solidFill>
                  <a:schemeClr val="bg1"/>
                </a:solidFill>
              </a:rPr>
            </a:br>
            <a:r>
              <a:rPr lang="en-US">
                <a:solidFill>
                  <a:schemeClr val="bg1"/>
                </a:solidFill>
              </a:rPr>
              <a:t>or part of the corridor</a:t>
            </a:r>
          </a:p>
          <a:p>
            <a:pPr algn="ctr"/>
            <a:endParaRPr lang="en-US">
              <a:solidFill>
                <a:schemeClr val="bg1"/>
              </a:solidFill>
            </a:endParaRPr>
          </a:p>
          <a:p>
            <a:pPr algn="ctr"/>
            <a:r>
              <a:rPr lang="en-US">
                <a:solidFill>
                  <a:schemeClr val="bg1"/>
                </a:solidFill>
              </a:rPr>
              <a:t>Additional design flexibility if overhead wires are removed </a:t>
            </a:r>
          </a:p>
        </p:txBody>
      </p:sp>
      <p:sp>
        <p:nvSpPr>
          <p:cNvPr id="10" name="TextBox 9">
            <a:extLst>
              <a:ext uri="{FF2B5EF4-FFF2-40B4-BE49-F238E27FC236}">
                <a16:creationId xmlns:a16="http://schemas.microsoft.com/office/drawing/2014/main" id="{D4586D60-06DE-4032-85B1-1B8A31FEA445}"/>
              </a:ext>
            </a:extLst>
          </p:cNvPr>
          <p:cNvSpPr txBox="1"/>
          <p:nvPr/>
        </p:nvSpPr>
        <p:spPr>
          <a:xfrm>
            <a:off x="1568566" y="1401488"/>
            <a:ext cx="2562329" cy="461665"/>
          </a:xfrm>
          <a:prstGeom prst="rect">
            <a:avLst/>
          </a:prstGeom>
          <a:noFill/>
        </p:spPr>
        <p:txBody>
          <a:bodyPr wrap="square" rtlCol="0">
            <a:spAutoFit/>
          </a:bodyPr>
          <a:lstStyle/>
          <a:p>
            <a:pPr algn="ctr"/>
            <a:r>
              <a:rPr lang="en-US" sz="2400">
                <a:solidFill>
                  <a:srgbClr val="0D5F8A"/>
                </a:solidFill>
              </a:rPr>
              <a:t>Quick Build </a:t>
            </a:r>
          </a:p>
        </p:txBody>
      </p:sp>
      <p:sp>
        <p:nvSpPr>
          <p:cNvPr id="11" name="TextBox 10">
            <a:extLst>
              <a:ext uri="{FF2B5EF4-FFF2-40B4-BE49-F238E27FC236}">
                <a16:creationId xmlns:a16="http://schemas.microsoft.com/office/drawing/2014/main" id="{99062E0D-FDC5-41AA-8FFA-1CB6B6F26ECA}"/>
              </a:ext>
            </a:extLst>
          </p:cNvPr>
          <p:cNvSpPr txBox="1"/>
          <p:nvPr/>
        </p:nvSpPr>
        <p:spPr>
          <a:xfrm>
            <a:off x="5363553" y="1355993"/>
            <a:ext cx="3861787" cy="461665"/>
          </a:xfrm>
          <a:prstGeom prst="rect">
            <a:avLst/>
          </a:prstGeom>
          <a:noFill/>
        </p:spPr>
        <p:txBody>
          <a:bodyPr wrap="square" rtlCol="0">
            <a:spAutoFit/>
          </a:bodyPr>
          <a:lstStyle/>
          <a:p>
            <a:pPr algn="ctr"/>
            <a:r>
              <a:rPr lang="en-US" sz="2400">
                <a:solidFill>
                  <a:srgbClr val="0D5F8A"/>
                </a:solidFill>
              </a:rPr>
              <a:t>Partial &amp; Full Construction</a:t>
            </a:r>
          </a:p>
        </p:txBody>
      </p:sp>
    </p:spTree>
    <p:extLst>
      <p:ext uri="{BB962C8B-B14F-4D97-AF65-F5344CB8AC3E}">
        <p14:creationId xmlns:p14="http://schemas.microsoft.com/office/powerpoint/2010/main" val="306686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53" y="2842524"/>
            <a:ext cx="8674100" cy="756009"/>
          </a:xfrm>
        </p:spPr>
        <p:txBody>
          <a:bodyPr>
            <a:normAutofit/>
          </a:bodyPr>
          <a:lstStyle/>
          <a:p>
            <a:pPr algn="ctr"/>
            <a:r>
              <a:rPr lang="en-US"/>
              <a:t>Possible Design Features</a:t>
            </a:r>
          </a:p>
        </p:txBody>
      </p:sp>
    </p:spTree>
    <p:extLst>
      <p:ext uri="{BB962C8B-B14F-4D97-AF65-F5344CB8AC3E}">
        <p14:creationId xmlns:p14="http://schemas.microsoft.com/office/powerpoint/2010/main" val="3610972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BADD0-B59C-498F-8F51-3F580D03D878}"/>
              </a:ext>
            </a:extLst>
          </p:cNvPr>
          <p:cNvSpPr/>
          <p:nvPr/>
        </p:nvSpPr>
        <p:spPr>
          <a:xfrm>
            <a:off x="8780323" y="5637321"/>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ACA47FAA-E6DC-42C5-8FD2-A06DA8FDB778}"/>
              </a:ext>
            </a:extLst>
          </p:cNvPr>
          <p:cNvSpPr>
            <a:spLocks noGrp="1"/>
          </p:cNvSpPr>
          <p:nvPr>
            <p:ph type="title"/>
          </p:nvPr>
        </p:nvSpPr>
        <p:spPr/>
        <p:txBody>
          <a:bodyPr/>
          <a:lstStyle/>
          <a:p>
            <a:r>
              <a:rPr lang="en-US"/>
              <a:t>Improvements for people biking</a:t>
            </a:r>
          </a:p>
        </p:txBody>
      </p:sp>
      <p:sp>
        <p:nvSpPr>
          <p:cNvPr id="2" name="Rectangle 1">
            <a:extLst>
              <a:ext uri="{FF2B5EF4-FFF2-40B4-BE49-F238E27FC236}">
                <a16:creationId xmlns:a16="http://schemas.microsoft.com/office/drawing/2014/main" id="{9708A450-3027-4027-8189-C9434AE1C463}"/>
              </a:ext>
            </a:extLst>
          </p:cNvPr>
          <p:cNvSpPr/>
          <p:nvPr/>
        </p:nvSpPr>
        <p:spPr>
          <a:xfrm>
            <a:off x="884255" y="1708220"/>
            <a:ext cx="2753248" cy="3942527"/>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51EB0F-9525-4093-AF98-413629A6F903}"/>
              </a:ext>
            </a:extLst>
          </p:cNvPr>
          <p:cNvSpPr/>
          <p:nvPr/>
        </p:nvSpPr>
        <p:spPr>
          <a:xfrm>
            <a:off x="3942303" y="1708221"/>
            <a:ext cx="2753248" cy="3942527"/>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CFD894-3EE5-4630-9D94-F54BB5C6BA64}"/>
              </a:ext>
            </a:extLst>
          </p:cNvPr>
          <p:cNvSpPr/>
          <p:nvPr/>
        </p:nvSpPr>
        <p:spPr>
          <a:xfrm>
            <a:off x="7000351" y="1708220"/>
            <a:ext cx="2753248" cy="3942527"/>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5A0CA79-7323-4EFC-B7C2-ABBE2C27738F}"/>
              </a:ext>
            </a:extLst>
          </p:cNvPr>
          <p:cNvSpPr txBox="1"/>
          <p:nvPr/>
        </p:nvSpPr>
        <p:spPr>
          <a:xfrm>
            <a:off x="979714" y="1207253"/>
            <a:ext cx="2562329" cy="461665"/>
          </a:xfrm>
          <a:prstGeom prst="rect">
            <a:avLst/>
          </a:prstGeom>
          <a:noFill/>
        </p:spPr>
        <p:txBody>
          <a:bodyPr wrap="square" rtlCol="0">
            <a:spAutoFit/>
          </a:bodyPr>
          <a:lstStyle/>
          <a:p>
            <a:pPr algn="ctr"/>
            <a:r>
              <a:rPr lang="en-US" sz="2400">
                <a:solidFill>
                  <a:srgbClr val="0D5F8A"/>
                </a:solidFill>
              </a:rPr>
              <a:t>Quick Build </a:t>
            </a:r>
          </a:p>
        </p:txBody>
      </p:sp>
      <p:sp>
        <p:nvSpPr>
          <p:cNvPr id="9" name="TextBox 8">
            <a:extLst>
              <a:ext uri="{FF2B5EF4-FFF2-40B4-BE49-F238E27FC236}">
                <a16:creationId xmlns:a16="http://schemas.microsoft.com/office/drawing/2014/main" id="{9EA0F4CC-DB17-4B81-8556-2E76C079AF43}"/>
              </a:ext>
            </a:extLst>
          </p:cNvPr>
          <p:cNvSpPr txBox="1"/>
          <p:nvPr/>
        </p:nvSpPr>
        <p:spPr>
          <a:xfrm>
            <a:off x="3978308" y="1207252"/>
            <a:ext cx="2681237" cy="461665"/>
          </a:xfrm>
          <a:prstGeom prst="rect">
            <a:avLst/>
          </a:prstGeom>
          <a:noFill/>
        </p:spPr>
        <p:txBody>
          <a:bodyPr wrap="square" rtlCol="0">
            <a:spAutoFit/>
          </a:bodyPr>
          <a:lstStyle/>
          <a:p>
            <a:pPr algn="ctr"/>
            <a:r>
              <a:rPr lang="en-US" sz="2400">
                <a:solidFill>
                  <a:srgbClr val="0D5F8A"/>
                </a:solidFill>
              </a:rPr>
              <a:t>Partial Construction</a:t>
            </a:r>
          </a:p>
        </p:txBody>
      </p:sp>
      <p:sp>
        <p:nvSpPr>
          <p:cNvPr id="10" name="TextBox 9">
            <a:extLst>
              <a:ext uri="{FF2B5EF4-FFF2-40B4-BE49-F238E27FC236}">
                <a16:creationId xmlns:a16="http://schemas.microsoft.com/office/drawing/2014/main" id="{1C5A675E-4249-4734-AE7A-D1F6A4ACD7E7}"/>
              </a:ext>
            </a:extLst>
          </p:cNvPr>
          <p:cNvSpPr txBox="1"/>
          <p:nvPr/>
        </p:nvSpPr>
        <p:spPr>
          <a:xfrm>
            <a:off x="7035523" y="1207251"/>
            <a:ext cx="2681237" cy="461665"/>
          </a:xfrm>
          <a:prstGeom prst="rect">
            <a:avLst/>
          </a:prstGeom>
          <a:noFill/>
        </p:spPr>
        <p:txBody>
          <a:bodyPr wrap="square" rtlCol="0">
            <a:spAutoFit/>
          </a:bodyPr>
          <a:lstStyle/>
          <a:p>
            <a:pPr algn="ctr"/>
            <a:r>
              <a:rPr lang="en-US" sz="2400">
                <a:solidFill>
                  <a:srgbClr val="0D5F8A"/>
                </a:solidFill>
              </a:rPr>
              <a:t>Full Construction</a:t>
            </a:r>
          </a:p>
        </p:txBody>
      </p:sp>
      <p:pic>
        <p:nvPicPr>
          <p:cNvPr id="12" name="Picture 11" descr="A group of bicyclists riding down a street&#10;&#10;Description automatically generated with medium confidence">
            <a:extLst>
              <a:ext uri="{FF2B5EF4-FFF2-40B4-BE49-F238E27FC236}">
                <a16:creationId xmlns:a16="http://schemas.microsoft.com/office/drawing/2014/main" id="{5B95CD83-F2A8-49DB-8075-17CBF93C63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715" r="12287"/>
          <a:stretch/>
        </p:blipFill>
        <p:spPr>
          <a:xfrm>
            <a:off x="979713" y="1837723"/>
            <a:ext cx="2562329" cy="1732716"/>
          </a:xfrm>
          <a:prstGeom prst="rect">
            <a:avLst/>
          </a:prstGeom>
        </p:spPr>
      </p:pic>
      <p:pic>
        <p:nvPicPr>
          <p:cNvPr id="16" name="Picture 15" descr="A picture containing outdoor, sky, bicycle, road&#10;&#10;Description automatically generated">
            <a:extLst>
              <a:ext uri="{FF2B5EF4-FFF2-40B4-BE49-F238E27FC236}">
                <a16:creationId xmlns:a16="http://schemas.microsoft.com/office/drawing/2014/main" id="{418B3B12-1B9A-4849-B697-095DB8958579}"/>
              </a:ext>
            </a:extLst>
          </p:cNvPr>
          <p:cNvPicPr>
            <a:picLocks noChangeAspect="1"/>
          </p:cNvPicPr>
          <p:nvPr/>
        </p:nvPicPr>
        <p:blipFill rotWithShape="1">
          <a:blip r:embed="rId4">
            <a:extLst>
              <a:ext uri="{28A0092B-C50C-407E-A947-70E740481C1C}">
                <a14:useLocalDpi xmlns:a14="http://schemas.microsoft.com/office/drawing/2010/main" val="0"/>
              </a:ext>
            </a:extLst>
          </a:blip>
          <a:srcRect l="16609" t="21020" r="11790" b="1687"/>
          <a:stretch/>
        </p:blipFill>
        <p:spPr>
          <a:xfrm>
            <a:off x="4063786" y="3698308"/>
            <a:ext cx="2510280" cy="1815596"/>
          </a:xfrm>
          <a:prstGeom prst="rect">
            <a:avLst/>
          </a:prstGeom>
        </p:spPr>
      </p:pic>
      <p:sp>
        <p:nvSpPr>
          <p:cNvPr id="19" name="TextBox 18">
            <a:extLst>
              <a:ext uri="{FF2B5EF4-FFF2-40B4-BE49-F238E27FC236}">
                <a16:creationId xmlns:a16="http://schemas.microsoft.com/office/drawing/2014/main" id="{43FE6711-86B8-4AFD-9D07-9A26C9980975}"/>
              </a:ext>
            </a:extLst>
          </p:cNvPr>
          <p:cNvSpPr txBox="1"/>
          <p:nvPr/>
        </p:nvSpPr>
        <p:spPr>
          <a:xfrm>
            <a:off x="884255" y="5868140"/>
            <a:ext cx="2753248" cy="307777"/>
          </a:xfrm>
          <a:prstGeom prst="rect">
            <a:avLst/>
          </a:prstGeom>
          <a:noFill/>
        </p:spPr>
        <p:txBody>
          <a:bodyPr wrap="square" rtlCol="0">
            <a:spAutoFit/>
          </a:bodyPr>
          <a:lstStyle/>
          <a:p>
            <a:pPr algn="ctr"/>
            <a:r>
              <a:rPr lang="en-US" sz="1400"/>
              <a:t>Flex posts and paint</a:t>
            </a:r>
          </a:p>
        </p:txBody>
      </p:sp>
      <p:sp>
        <p:nvSpPr>
          <p:cNvPr id="20" name="TextBox 19">
            <a:extLst>
              <a:ext uri="{FF2B5EF4-FFF2-40B4-BE49-F238E27FC236}">
                <a16:creationId xmlns:a16="http://schemas.microsoft.com/office/drawing/2014/main" id="{D6D84709-6D54-4B22-8436-7D705FD30FB1}"/>
              </a:ext>
            </a:extLst>
          </p:cNvPr>
          <p:cNvSpPr txBox="1"/>
          <p:nvPr/>
        </p:nvSpPr>
        <p:spPr>
          <a:xfrm>
            <a:off x="3942303" y="5868140"/>
            <a:ext cx="2657790" cy="523220"/>
          </a:xfrm>
          <a:prstGeom prst="rect">
            <a:avLst/>
          </a:prstGeom>
          <a:noFill/>
        </p:spPr>
        <p:txBody>
          <a:bodyPr wrap="square" rtlCol="0">
            <a:spAutoFit/>
          </a:bodyPr>
          <a:lstStyle/>
          <a:p>
            <a:pPr algn="ctr"/>
            <a:r>
              <a:rPr lang="en-US" sz="1400"/>
              <a:t>Flex post or concrete curb </a:t>
            </a:r>
            <a:br>
              <a:rPr lang="en-US" sz="1400"/>
            </a:br>
            <a:r>
              <a:rPr lang="en-US" sz="1400"/>
              <a:t>barrier separation</a:t>
            </a:r>
          </a:p>
        </p:txBody>
      </p:sp>
      <p:sp>
        <p:nvSpPr>
          <p:cNvPr id="21" name="TextBox 20">
            <a:extLst>
              <a:ext uri="{FF2B5EF4-FFF2-40B4-BE49-F238E27FC236}">
                <a16:creationId xmlns:a16="http://schemas.microsoft.com/office/drawing/2014/main" id="{A5D562C4-C0FD-45A4-947D-C7A4EC655B76}"/>
              </a:ext>
            </a:extLst>
          </p:cNvPr>
          <p:cNvSpPr txBox="1"/>
          <p:nvPr/>
        </p:nvSpPr>
        <p:spPr>
          <a:xfrm>
            <a:off x="7047246" y="5868140"/>
            <a:ext cx="2657790" cy="307777"/>
          </a:xfrm>
          <a:prstGeom prst="rect">
            <a:avLst/>
          </a:prstGeom>
          <a:noFill/>
        </p:spPr>
        <p:txBody>
          <a:bodyPr wrap="square" rtlCol="0">
            <a:spAutoFit/>
          </a:bodyPr>
          <a:lstStyle/>
          <a:p>
            <a:pPr algn="ctr"/>
            <a:r>
              <a:rPr lang="en-US" sz="1400"/>
              <a:t>Raised sidewalk-level bike lanes</a:t>
            </a:r>
          </a:p>
        </p:txBody>
      </p:sp>
      <p:pic>
        <p:nvPicPr>
          <p:cNvPr id="23" name="Picture 22" descr="A person riding a bicycle down a street&#10;&#10;Description automatically generated with low confidence">
            <a:extLst>
              <a:ext uri="{FF2B5EF4-FFF2-40B4-BE49-F238E27FC236}">
                <a16:creationId xmlns:a16="http://schemas.microsoft.com/office/drawing/2014/main" id="{06C145D4-461B-431B-8D06-F573D888FDE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6981" t="16474" r="5957"/>
          <a:stretch/>
        </p:blipFill>
        <p:spPr>
          <a:xfrm>
            <a:off x="7111013" y="1829835"/>
            <a:ext cx="2582300" cy="1740604"/>
          </a:xfrm>
          <a:prstGeom prst="rect">
            <a:avLst/>
          </a:prstGeom>
        </p:spPr>
      </p:pic>
      <p:pic>
        <p:nvPicPr>
          <p:cNvPr id="13" name="Picture 12">
            <a:extLst>
              <a:ext uri="{FF2B5EF4-FFF2-40B4-BE49-F238E27FC236}">
                <a16:creationId xmlns:a16="http://schemas.microsoft.com/office/drawing/2014/main" id="{921F4D17-D249-4515-B329-CE4F2F77D3BB}"/>
              </a:ext>
            </a:extLst>
          </p:cNvPr>
          <p:cNvPicPr>
            <a:picLocks noChangeAspect="1"/>
          </p:cNvPicPr>
          <p:nvPr/>
        </p:nvPicPr>
        <p:blipFill>
          <a:blip r:embed="rId6"/>
          <a:stretch>
            <a:fillRect/>
          </a:stretch>
        </p:blipFill>
        <p:spPr>
          <a:xfrm>
            <a:off x="7122035" y="3712446"/>
            <a:ext cx="2526888" cy="1770777"/>
          </a:xfrm>
          <a:prstGeom prst="rect">
            <a:avLst/>
          </a:prstGeom>
        </p:spPr>
      </p:pic>
      <p:pic>
        <p:nvPicPr>
          <p:cNvPr id="22" name="Picture 21" descr="A group of bicyclists riding down a street&#10;&#10;Description automatically generated with medium confidence">
            <a:extLst>
              <a:ext uri="{FF2B5EF4-FFF2-40B4-BE49-F238E27FC236}">
                <a16:creationId xmlns:a16="http://schemas.microsoft.com/office/drawing/2014/main" id="{6E8B50F4-E0E4-4837-A1A1-F1B689EA4CF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715" r="12287"/>
          <a:stretch/>
        </p:blipFill>
        <p:spPr>
          <a:xfrm>
            <a:off x="4037761" y="1856896"/>
            <a:ext cx="2562329" cy="1732716"/>
          </a:xfrm>
          <a:prstGeom prst="rect">
            <a:avLst/>
          </a:prstGeom>
        </p:spPr>
      </p:pic>
      <p:pic>
        <p:nvPicPr>
          <p:cNvPr id="15" name="Picture 14" descr="A person riding a bicycle on a street&#10;&#10;Description automatically generated with medium confidence">
            <a:extLst>
              <a:ext uri="{FF2B5EF4-FFF2-40B4-BE49-F238E27FC236}">
                <a16:creationId xmlns:a16="http://schemas.microsoft.com/office/drawing/2014/main" id="{6F78CEA2-CB83-4F5C-BB6A-F2F8CCB1ABFC}"/>
              </a:ext>
            </a:extLst>
          </p:cNvPr>
          <p:cNvPicPr>
            <a:picLocks noChangeAspect="1"/>
          </p:cNvPicPr>
          <p:nvPr/>
        </p:nvPicPr>
        <p:blipFill rotWithShape="1">
          <a:blip r:embed="rId7">
            <a:extLst>
              <a:ext uri="{28A0092B-C50C-407E-A947-70E740481C1C}">
                <a14:useLocalDpi xmlns:a14="http://schemas.microsoft.com/office/drawing/2010/main" val="0"/>
              </a:ext>
            </a:extLst>
          </a:blip>
          <a:srcRect r="8787"/>
          <a:stretch/>
        </p:blipFill>
        <p:spPr>
          <a:xfrm>
            <a:off x="979712" y="3636423"/>
            <a:ext cx="2562329" cy="1877481"/>
          </a:xfrm>
          <a:prstGeom prst="rect">
            <a:avLst/>
          </a:prstGeom>
        </p:spPr>
      </p:pic>
    </p:spTree>
    <p:extLst>
      <p:ext uri="{BB962C8B-B14F-4D97-AF65-F5344CB8AC3E}">
        <p14:creationId xmlns:p14="http://schemas.microsoft.com/office/powerpoint/2010/main" val="2128342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0E4346C-6610-4F06-818B-E3D9D46D7E98}"/>
              </a:ext>
            </a:extLst>
          </p:cNvPr>
          <p:cNvSpPr/>
          <p:nvPr/>
        </p:nvSpPr>
        <p:spPr>
          <a:xfrm>
            <a:off x="8780323" y="5637321"/>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F885BD10-91B2-49FA-92F6-0C20EED478E7}"/>
              </a:ext>
            </a:extLst>
          </p:cNvPr>
          <p:cNvSpPr>
            <a:spLocks noGrp="1"/>
          </p:cNvSpPr>
          <p:nvPr>
            <p:ph type="title"/>
          </p:nvPr>
        </p:nvSpPr>
        <p:spPr/>
        <p:txBody>
          <a:bodyPr>
            <a:normAutofit fontScale="90000"/>
          </a:bodyPr>
          <a:lstStyle/>
          <a:p>
            <a:r>
              <a:rPr lang="en-US"/>
              <a:t>Improvements for people walking</a:t>
            </a:r>
            <a:endParaRPr lang="en-US">
              <a:solidFill>
                <a:srgbClr val="FF0000"/>
              </a:solidFill>
            </a:endParaRPr>
          </a:p>
        </p:txBody>
      </p:sp>
      <p:sp>
        <p:nvSpPr>
          <p:cNvPr id="6" name="Rectangle 5">
            <a:extLst>
              <a:ext uri="{FF2B5EF4-FFF2-40B4-BE49-F238E27FC236}">
                <a16:creationId xmlns:a16="http://schemas.microsoft.com/office/drawing/2014/main" id="{27D0C999-C91A-4884-84E6-0A8395D6411B}"/>
              </a:ext>
            </a:extLst>
          </p:cNvPr>
          <p:cNvSpPr/>
          <p:nvPr/>
        </p:nvSpPr>
        <p:spPr>
          <a:xfrm>
            <a:off x="884255" y="1708221"/>
            <a:ext cx="2753248" cy="3929100"/>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B39EC8-5666-4BB3-BFD6-99266651FF3B}"/>
              </a:ext>
            </a:extLst>
          </p:cNvPr>
          <p:cNvSpPr/>
          <p:nvPr/>
        </p:nvSpPr>
        <p:spPr>
          <a:xfrm>
            <a:off x="3942303" y="1708220"/>
            <a:ext cx="2753248" cy="3929101"/>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737717-75D6-4E01-95C6-FF2DA7C4A60E}"/>
              </a:ext>
            </a:extLst>
          </p:cNvPr>
          <p:cNvSpPr/>
          <p:nvPr/>
        </p:nvSpPr>
        <p:spPr>
          <a:xfrm>
            <a:off x="7000351" y="1708221"/>
            <a:ext cx="2753248" cy="3929100"/>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09EBEA-25AD-402E-B085-7B37AE24267E}"/>
              </a:ext>
            </a:extLst>
          </p:cNvPr>
          <p:cNvSpPr txBox="1"/>
          <p:nvPr/>
        </p:nvSpPr>
        <p:spPr>
          <a:xfrm>
            <a:off x="979714" y="1207253"/>
            <a:ext cx="2562329" cy="461665"/>
          </a:xfrm>
          <a:prstGeom prst="rect">
            <a:avLst/>
          </a:prstGeom>
          <a:noFill/>
        </p:spPr>
        <p:txBody>
          <a:bodyPr wrap="square" rtlCol="0">
            <a:spAutoFit/>
          </a:bodyPr>
          <a:lstStyle/>
          <a:p>
            <a:pPr algn="ctr"/>
            <a:r>
              <a:rPr lang="en-US" sz="2400">
                <a:solidFill>
                  <a:srgbClr val="0D5F8A"/>
                </a:solidFill>
              </a:rPr>
              <a:t>Quick Build </a:t>
            </a:r>
          </a:p>
        </p:txBody>
      </p:sp>
      <p:sp>
        <p:nvSpPr>
          <p:cNvPr id="10" name="TextBox 9">
            <a:extLst>
              <a:ext uri="{FF2B5EF4-FFF2-40B4-BE49-F238E27FC236}">
                <a16:creationId xmlns:a16="http://schemas.microsoft.com/office/drawing/2014/main" id="{706ACCE8-8BD8-4282-BF7A-D7F61CF5E918}"/>
              </a:ext>
            </a:extLst>
          </p:cNvPr>
          <p:cNvSpPr txBox="1"/>
          <p:nvPr/>
        </p:nvSpPr>
        <p:spPr>
          <a:xfrm>
            <a:off x="3978308" y="1207252"/>
            <a:ext cx="2681237" cy="461665"/>
          </a:xfrm>
          <a:prstGeom prst="rect">
            <a:avLst/>
          </a:prstGeom>
          <a:noFill/>
        </p:spPr>
        <p:txBody>
          <a:bodyPr wrap="square" rtlCol="0">
            <a:spAutoFit/>
          </a:bodyPr>
          <a:lstStyle/>
          <a:p>
            <a:pPr algn="ctr"/>
            <a:r>
              <a:rPr lang="en-US" sz="2400">
                <a:solidFill>
                  <a:srgbClr val="0D5F8A"/>
                </a:solidFill>
              </a:rPr>
              <a:t>Partial Construction</a:t>
            </a:r>
          </a:p>
        </p:txBody>
      </p:sp>
      <p:sp>
        <p:nvSpPr>
          <p:cNvPr id="11" name="TextBox 10">
            <a:extLst>
              <a:ext uri="{FF2B5EF4-FFF2-40B4-BE49-F238E27FC236}">
                <a16:creationId xmlns:a16="http://schemas.microsoft.com/office/drawing/2014/main" id="{BBE420F8-4D35-4084-88E1-ECFB92DD5273}"/>
              </a:ext>
            </a:extLst>
          </p:cNvPr>
          <p:cNvSpPr txBox="1"/>
          <p:nvPr/>
        </p:nvSpPr>
        <p:spPr>
          <a:xfrm>
            <a:off x="7035523" y="1207251"/>
            <a:ext cx="2681237" cy="461665"/>
          </a:xfrm>
          <a:prstGeom prst="rect">
            <a:avLst/>
          </a:prstGeom>
          <a:noFill/>
        </p:spPr>
        <p:txBody>
          <a:bodyPr wrap="square" rtlCol="0">
            <a:spAutoFit/>
          </a:bodyPr>
          <a:lstStyle/>
          <a:p>
            <a:pPr algn="ctr"/>
            <a:r>
              <a:rPr lang="en-US" sz="2400">
                <a:solidFill>
                  <a:srgbClr val="0D5F8A"/>
                </a:solidFill>
              </a:rPr>
              <a:t>Full Construction</a:t>
            </a:r>
          </a:p>
        </p:txBody>
      </p:sp>
      <p:pic>
        <p:nvPicPr>
          <p:cNvPr id="14" name="Picture 10">
            <a:extLst>
              <a:ext uri="{FF2B5EF4-FFF2-40B4-BE49-F238E27FC236}">
                <a16:creationId xmlns:a16="http://schemas.microsoft.com/office/drawing/2014/main" id="{E7EEB9D6-9980-45ED-A239-FE190B9608F2}"/>
              </a:ext>
            </a:extLst>
          </p:cNvPr>
          <p:cNvPicPr>
            <a:picLocks noChangeAspect="1"/>
          </p:cNvPicPr>
          <p:nvPr/>
        </p:nvPicPr>
        <p:blipFill rotWithShape="1">
          <a:blip r:embed="rId3"/>
          <a:srcRect l="18033" t="19017" b="5173"/>
          <a:stretch/>
        </p:blipFill>
        <p:spPr>
          <a:xfrm>
            <a:off x="4043640" y="1890207"/>
            <a:ext cx="2540443" cy="1731882"/>
          </a:xfrm>
          <a:prstGeom prst="rect">
            <a:avLst/>
          </a:prstGeom>
        </p:spPr>
      </p:pic>
      <p:pic>
        <p:nvPicPr>
          <p:cNvPr id="15" name="Picture 14">
            <a:extLst>
              <a:ext uri="{FF2B5EF4-FFF2-40B4-BE49-F238E27FC236}">
                <a16:creationId xmlns:a16="http://schemas.microsoft.com/office/drawing/2014/main" id="{4476F95F-AADB-44DE-8FCB-CB65E00C76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880"/>
          <a:stretch/>
        </p:blipFill>
        <p:spPr>
          <a:xfrm>
            <a:off x="7097800" y="3821647"/>
            <a:ext cx="2548562" cy="1584855"/>
          </a:xfrm>
          <a:prstGeom prst="rect">
            <a:avLst/>
          </a:prstGeom>
        </p:spPr>
      </p:pic>
      <p:sp>
        <p:nvSpPr>
          <p:cNvPr id="17" name="TextBox 16">
            <a:extLst>
              <a:ext uri="{FF2B5EF4-FFF2-40B4-BE49-F238E27FC236}">
                <a16:creationId xmlns:a16="http://schemas.microsoft.com/office/drawing/2014/main" id="{ED8BD1C4-CC95-4E01-AFEF-3742AA617D7C}"/>
              </a:ext>
            </a:extLst>
          </p:cNvPr>
          <p:cNvSpPr txBox="1"/>
          <p:nvPr/>
        </p:nvSpPr>
        <p:spPr>
          <a:xfrm>
            <a:off x="884255" y="5868140"/>
            <a:ext cx="2753248" cy="523220"/>
          </a:xfrm>
          <a:prstGeom prst="rect">
            <a:avLst/>
          </a:prstGeom>
          <a:noFill/>
        </p:spPr>
        <p:txBody>
          <a:bodyPr wrap="square" rtlCol="0">
            <a:spAutoFit/>
          </a:bodyPr>
          <a:lstStyle/>
          <a:p>
            <a:pPr algn="ctr"/>
            <a:r>
              <a:rPr lang="en-US" sz="1400"/>
              <a:t>Refresh existing crosswalks</a:t>
            </a:r>
          </a:p>
          <a:p>
            <a:pPr algn="ctr"/>
            <a:r>
              <a:rPr lang="en-US" sz="1400"/>
              <a:t>Leading Pedestrian Intervals (LPIs)</a:t>
            </a:r>
          </a:p>
        </p:txBody>
      </p:sp>
      <p:sp>
        <p:nvSpPr>
          <p:cNvPr id="18" name="TextBox 17">
            <a:extLst>
              <a:ext uri="{FF2B5EF4-FFF2-40B4-BE49-F238E27FC236}">
                <a16:creationId xmlns:a16="http://schemas.microsoft.com/office/drawing/2014/main" id="{048D0961-C7F3-4F70-9D51-0780AD0C4F19}"/>
              </a:ext>
            </a:extLst>
          </p:cNvPr>
          <p:cNvSpPr txBox="1"/>
          <p:nvPr/>
        </p:nvSpPr>
        <p:spPr>
          <a:xfrm>
            <a:off x="3906297" y="5868140"/>
            <a:ext cx="2753248" cy="738664"/>
          </a:xfrm>
          <a:prstGeom prst="rect">
            <a:avLst/>
          </a:prstGeom>
          <a:noFill/>
        </p:spPr>
        <p:txBody>
          <a:bodyPr wrap="square" rtlCol="0">
            <a:spAutoFit/>
          </a:bodyPr>
          <a:lstStyle/>
          <a:p>
            <a:pPr algn="ctr"/>
            <a:r>
              <a:rPr lang="en-US" sz="1400"/>
              <a:t>Reconstruct crossing islands and accessible pedestrian ramps</a:t>
            </a:r>
          </a:p>
          <a:p>
            <a:pPr algn="ctr"/>
            <a:r>
              <a:rPr lang="en-US" sz="1400"/>
              <a:t>Leading Pedestrian Intervals (LPIs)</a:t>
            </a:r>
          </a:p>
        </p:txBody>
      </p:sp>
      <p:sp>
        <p:nvSpPr>
          <p:cNvPr id="19" name="TextBox 18">
            <a:extLst>
              <a:ext uri="{FF2B5EF4-FFF2-40B4-BE49-F238E27FC236}">
                <a16:creationId xmlns:a16="http://schemas.microsoft.com/office/drawing/2014/main" id="{BFCE8F3B-669D-4800-AF58-6C11E8EC0F0A}"/>
              </a:ext>
            </a:extLst>
          </p:cNvPr>
          <p:cNvSpPr txBox="1"/>
          <p:nvPr/>
        </p:nvSpPr>
        <p:spPr>
          <a:xfrm>
            <a:off x="7035523" y="5868140"/>
            <a:ext cx="2753248" cy="738664"/>
          </a:xfrm>
          <a:prstGeom prst="rect">
            <a:avLst/>
          </a:prstGeom>
          <a:noFill/>
        </p:spPr>
        <p:txBody>
          <a:bodyPr wrap="square" rtlCol="0">
            <a:spAutoFit/>
          </a:bodyPr>
          <a:lstStyle/>
          <a:p>
            <a:pPr algn="ctr"/>
            <a:r>
              <a:rPr lang="en-US" sz="1400"/>
              <a:t>Reconstruct islands and ramps</a:t>
            </a:r>
          </a:p>
          <a:p>
            <a:pPr algn="ctr"/>
            <a:r>
              <a:rPr lang="en-US" sz="1400"/>
              <a:t>Raised side street crossings</a:t>
            </a:r>
          </a:p>
          <a:p>
            <a:pPr algn="ctr"/>
            <a:r>
              <a:rPr lang="en-US" sz="1400"/>
              <a:t>Add trees and landscaping</a:t>
            </a:r>
          </a:p>
        </p:txBody>
      </p:sp>
      <p:pic>
        <p:nvPicPr>
          <p:cNvPr id="3" name="Picture 2">
            <a:extLst>
              <a:ext uri="{FF2B5EF4-FFF2-40B4-BE49-F238E27FC236}">
                <a16:creationId xmlns:a16="http://schemas.microsoft.com/office/drawing/2014/main" id="{AB244845-3C38-4F5B-A1C2-4DD5CC28F989}"/>
              </a:ext>
            </a:extLst>
          </p:cNvPr>
          <p:cNvPicPr>
            <a:picLocks noChangeAspect="1"/>
          </p:cNvPicPr>
          <p:nvPr/>
        </p:nvPicPr>
        <p:blipFill>
          <a:blip r:embed="rId5"/>
          <a:stretch>
            <a:fillRect/>
          </a:stretch>
        </p:blipFill>
        <p:spPr>
          <a:xfrm>
            <a:off x="1006348" y="1881329"/>
            <a:ext cx="2520860" cy="1692361"/>
          </a:xfrm>
          <a:prstGeom prst="rect">
            <a:avLst/>
          </a:prstGeom>
        </p:spPr>
      </p:pic>
      <p:pic>
        <p:nvPicPr>
          <p:cNvPr id="20" name="Picture 19">
            <a:extLst>
              <a:ext uri="{FF2B5EF4-FFF2-40B4-BE49-F238E27FC236}">
                <a16:creationId xmlns:a16="http://schemas.microsoft.com/office/drawing/2014/main" id="{EFD2CA21-AEB6-4890-BF43-E701F9B12980}"/>
              </a:ext>
            </a:extLst>
          </p:cNvPr>
          <p:cNvPicPr>
            <a:picLocks noChangeAspect="1"/>
          </p:cNvPicPr>
          <p:nvPr/>
        </p:nvPicPr>
        <p:blipFill rotWithShape="1">
          <a:blip r:embed="rId6"/>
          <a:srcRect l="8674" r="-561"/>
          <a:stretch/>
        </p:blipFill>
        <p:spPr>
          <a:xfrm>
            <a:off x="7105920" y="1906257"/>
            <a:ext cx="2540442" cy="1784042"/>
          </a:xfrm>
          <a:prstGeom prst="rect">
            <a:avLst/>
          </a:prstGeom>
        </p:spPr>
      </p:pic>
      <p:pic>
        <p:nvPicPr>
          <p:cNvPr id="22" name="Picture 21">
            <a:extLst>
              <a:ext uri="{FF2B5EF4-FFF2-40B4-BE49-F238E27FC236}">
                <a16:creationId xmlns:a16="http://schemas.microsoft.com/office/drawing/2014/main" id="{6D3474C9-83E0-4B87-8FB2-EE94FD560931}"/>
              </a:ext>
            </a:extLst>
          </p:cNvPr>
          <p:cNvPicPr>
            <a:picLocks noChangeAspect="1"/>
          </p:cNvPicPr>
          <p:nvPr/>
        </p:nvPicPr>
        <p:blipFill rotWithShape="1">
          <a:blip r:embed="rId7"/>
          <a:srcRect b="8405"/>
          <a:stretch/>
        </p:blipFill>
        <p:spPr>
          <a:xfrm>
            <a:off x="1006348" y="3672705"/>
            <a:ext cx="2535695" cy="1849021"/>
          </a:xfrm>
          <a:prstGeom prst="rect">
            <a:avLst/>
          </a:prstGeom>
        </p:spPr>
      </p:pic>
      <p:pic>
        <p:nvPicPr>
          <p:cNvPr id="1026" name="Picture 2">
            <a:extLst>
              <a:ext uri="{FF2B5EF4-FFF2-40B4-BE49-F238E27FC236}">
                <a16:creationId xmlns:a16="http://schemas.microsoft.com/office/drawing/2014/main" id="{FC542E09-3F73-4FBE-90B5-77ADBDBDD1C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9801"/>
          <a:stretch/>
        </p:blipFill>
        <p:spPr bwMode="auto">
          <a:xfrm>
            <a:off x="4051738" y="3804319"/>
            <a:ext cx="2532330" cy="157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472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F3C038-5EA3-4C13-90C7-C94B67BC60E5}"/>
              </a:ext>
            </a:extLst>
          </p:cNvPr>
          <p:cNvSpPr>
            <a:spLocks noGrp="1"/>
          </p:cNvSpPr>
          <p:nvPr>
            <p:ph type="title"/>
          </p:nvPr>
        </p:nvSpPr>
        <p:spPr/>
        <p:txBody>
          <a:bodyPr>
            <a:noAutofit/>
          </a:bodyPr>
          <a:lstStyle/>
          <a:p>
            <a:r>
              <a:rPr lang="en-US" sz="3600"/>
              <a:t>Improvements for people taking the bus</a:t>
            </a:r>
          </a:p>
        </p:txBody>
      </p:sp>
      <p:sp>
        <p:nvSpPr>
          <p:cNvPr id="6" name="Rectangle 5">
            <a:extLst>
              <a:ext uri="{FF2B5EF4-FFF2-40B4-BE49-F238E27FC236}">
                <a16:creationId xmlns:a16="http://schemas.microsoft.com/office/drawing/2014/main" id="{61D24F31-9809-475C-90E9-969819291B78}"/>
              </a:ext>
            </a:extLst>
          </p:cNvPr>
          <p:cNvSpPr/>
          <p:nvPr/>
        </p:nvSpPr>
        <p:spPr>
          <a:xfrm>
            <a:off x="8780323" y="5637321"/>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18E83020-3D1B-4912-A875-882FBE26C83C}"/>
              </a:ext>
            </a:extLst>
          </p:cNvPr>
          <p:cNvSpPr/>
          <p:nvPr/>
        </p:nvSpPr>
        <p:spPr>
          <a:xfrm>
            <a:off x="884255" y="1708220"/>
            <a:ext cx="2753248" cy="4062265"/>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251028-DE6D-4964-87CB-7A76668D8250}"/>
              </a:ext>
            </a:extLst>
          </p:cNvPr>
          <p:cNvSpPr/>
          <p:nvPr/>
        </p:nvSpPr>
        <p:spPr>
          <a:xfrm>
            <a:off x="3942303" y="1708220"/>
            <a:ext cx="2753248" cy="4062265"/>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8F69FA-ECCF-4D4A-B867-DBCB57126BEA}"/>
              </a:ext>
            </a:extLst>
          </p:cNvPr>
          <p:cNvSpPr/>
          <p:nvPr/>
        </p:nvSpPr>
        <p:spPr>
          <a:xfrm>
            <a:off x="7000351" y="1708220"/>
            <a:ext cx="2753248" cy="4062265"/>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DB4785-AAD8-447F-8F4F-BBDC63BF170D}"/>
              </a:ext>
            </a:extLst>
          </p:cNvPr>
          <p:cNvSpPr txBox="1"/>
          <p:nvPr/>
        </p:nvSpPr>
        <p:spPr>
          <a:xfrm>
            <a:off x="979714" y="1207253"/>
            <a:ext cx="2562329" cy="461665"/>
          </a:xfrm>
          <a:prstGeom prst="rect">
            <a:avLst/>
          </a:prstGeom>
          <a:noFill/>
        </p:spPr>
        <p:txBody>
          <a:bodyPr wrap="square" rtlCol="0">
            <a:spAutoFit/>
          </a:bodyPr>
          <a:lstStyle/>
          <a:p>
            <a:pPr algn="ctr"/>
            <a:r>
              <a:rPr lang="en-US" sz="2400">
                <a:solidFill>
                  <a:srgbClr val="0D5F8A"/>
                </a:solidFill>
              </a:rPr>
              <a:t>Quick Build </a:t>
            </a:r>
          </a:p>
        </p:txBody>
      </p:sp>
      <p:sp>
        <p:nvSpPr>
          <p:cNvPr id="11" name="TextBox 10">
            <a:extLst>
              <a:ext uri="{FF2B5EF4-FFF2-40B4-BE49-F238E27FC236}">
                <a16:creationId xmlns:a16="http://schemas.microsoft.com/office/drawing/2014/main" id="{65FF9206-795F-4E08-8BCE-D8DE2606519E}"/>
              </a:ext>
            </a:extLst>
          </p:cNvPr>
          <p:cNvSpPr txBox="1"/>
          <p:nvPr/>
        </p:nvSpPr>
        <p:spPr>
          <a:xfrm>
            <a:off x="3978308" y="1207252"/>
            <a:ext cx="2681237" cy="461665"/>
          </a:xfrm>
          <a:prstGeom prst="rect">
            <a:avLst/>
          </a:prstGeom>
          <a:noFill/>
        </p:spPr>
        <p:txBody>
          <a:bodyPr wrap="square" rtlCol="0">
            <a:spAutoFit/>
          </a:bodyPr>
          <a:lstStyle/>
          <a:p>
            <a:pPr algn="ctr"/>
            <a:r>
              <a:rPr lang="en-US" sz="2400">
                <a:solidFill>
                  <a:srgbClr val="0D5F8A"/>
                </a:solidFill>
              </a:rPr>
              <a:t>Partial Construction</a:t>
            </a:r>
          </a:p>
        </p:txBody>
      </p:sp>
      <p:sp>
        <p:nvSpPr>
          <p:cNvPr id="12" name="TextBox 11">
            <a:extLst>
              <a:ext uri="{FF2B5EF4-FFF2-40B4-BE49-F238E27FC236}">
                <a16:creationId xmlns:a16="http://schemas.microsoft.com/office/drawing/2014/main" id="{2B482136-F85E-49AF-803B-D45F0BA1190C}"/>
              </a:ext>
            </a:extLst>
          </p:cNvPr>
          <p:cNvSpPr txBox="1"/>
          <p:nvPr/>
        </p:nvSpPr>
        <p:spPr>
          <a:xfrm>
            <a:off x="7035523" y="1207251"/>
            <a:ext cx="2681237" cy="461665"/>
          </a:xfrm>
          <a:prstGeom prst="rect">
            <a:avLst/>
          </a:prstGeom>
          <a:noFill/>
        </p:spPr>
        <p:txBody>
          <a:bodyPr wrap="square" rtlCol="0">
            <a:spAutoFit/>
          </a:bodyPr>
          <a:lstStyle/>
          <a:p>
            <a:pPr algn="ctr"/>
            <a:r>
              <a:rPr lang="en-US" sz="2400">
                <a:solidFill>
                  <a:srgbClr val="0D5F8A"/>
                </a:solidFill>
              </a:rPr>
              <a:t>Full Construction</a:t>
            </a:r>
          </a:p>
        </p:txBody>
      </p:sp>
      <p:pic>
        <p:nvPicPr>
          <p:cNvPr id="14" name="Picture 13" descr="A bench on the side of a street&#10;&#10;Description automatically generated with medium confidence">
            <a:extLst>
              <a:ext uri="{FF2B5EF4-FFF2-40B4-BE49-F238E27FC236}">
                <a16:creationId xmlns:a16="http://schemas.microsoft.com/office/drawing/2014/main" id="{5ED659D3-9179-460E-B499-216D6650EC50}"/>
              </a:ext>
            </a:extLst>
          </p:cNvPr>
          <p:cNvPicPr>
            <a:picLocks noChangeAspect="1"/>
          </p:cNvPicPr>
          <p:nvPr/>
        </p:nvPicPr>
        <p:blipFill rotWithShape="1">
          <a:blip r:embed="rId2">
            <a:extLst>
              <a:ext uri="{28A0092B-C50C-407E-A947-70E740481C1C}">
                <a14:useLocalDpi xmlns:a14="http://schemas.microsoft.com/office/drawing/2010/main" val="0"/>
              </a:ext>
            </a:extLst>
          </a:blip>
          <a:srcRect l="16501" t="-1" r="18270" b="32049"/>
          <a:stretch/>
        </p:blipFill>
        <p:spPr>
          <a:xfrm>
            <a:off x="7111015" y="1837724"/>
            <a:ext cx="2522577" cy="1810998"/>
          </a:xfrm>
          <a:prstGeom prst="rect">
            <a:avLst/>
          </a:prstGeom>
        </p:spPr>
      </p:pic>
      <p:pic>
        <p:nvPicPr>
          <p:cNvPr id="15" name="Picture 14">
            <a:extLst>
              <a:ext uri="{FF2B5EF4-FFF2-40B4-BE49-F238E27FC236}">
                <a16:creationId xmlns:a16="http://schemas.microsoft.com/office/drawing/2014/main" id="{B4A4EF55-697D-4CAA-81CA-EDD9CDC8ADE2}"/>
              </a:ext>
            </a:extLst>
          </p:cNvPr>
          <p:cNvPicPr>
            <a:picLocks noChangeAspect="1"/>
          </p:cNvPicPr>
          <p:nvPr/>
        </p:nvPicPr>
        <p:blipFill rotWithShape="1">
          <a:blip r:embed="rId3"/>
          <a:srcRect l="11068" r="20051" b="13361"/>
          <a:stretch/>
        </p:blipFill>
        <p:spPr>
          <a:xfrm>
            <a:off x="1048999" y="1837724"/>
            <a:ext cx="2422023" cy="1810998"/>
          </a:xfrm>
          <a:prstGeom prst="rect">
            <a:avLst/>
          </a:prstGeom>
        </p:spPr>
      </p:pic>
      <p:pic>
        <p:nvPicPr>
          <p:cNvPr id="16" name="Picture 15">
            <a:extLst>
              <a:ext uri="{FF2B5EF4-FFF2-40B4-BE49-F238E27FC236}">
                <a16:creationId xmlns:a16="http://schemas.microsoft.com/office/drawing/2014/main" id="{B460F37A-EC72-468F-8467-6EC86AFAAD15}"/>
              </a:ext>
            </a:extLst>
          </p:cNvPr>
          <p:cNvPicPr>
            <a:picLocks noChangeAspect="1"/>
          </p:cNvPicPr>
          <p:nvPr/>
        </p:nvPicPr>
        <p:blipFill rotWithShape="1">
          <a:blip r:embed="rId3"/>
          <a:srcRect l="11068" r="20051" b="13361"/>
          <a:stretch/>
        </p:blipFill>
        <p:spPr>
          <a:xfrm>
            <a:off x="4107914" y="1837724"/>
            <a:ext cx="2422023" cy="1810998"/>
          </a:xfrm>
          <a:prstGeom prst="rect">
            <a:avLst/>
          </a:prstGeom>
        </p:spPr>
      </p:pic>
      <p:pic>
        <p:nvPicPr>
          <p:cNvPr id="3" name="Picture 2">
            <a:extLst>
              <a:ext uri="{FF2B5EF4-FFF2-40B4-BE49-F238E27FC236}">
                <a16:creationId xmlns:a16="http://schemas.microsoft.com/office/drawing/2014/main" id="{6F5D37FF-46CB-4A48-BED5-0F36DF5DA4C9}"/>
              </a:ext>
            </a:extLst>
          </p:cNvPr>
          <p:cNvPicPr>
            <a:picLocks noChangeAspect="1"/>
          </p:cNvPicPr>
          <p:nvPr/>
        </p:nvPicPr>
        <p:blipFill rotWithShape="1">
          <a:blip r:embed="rId4"/>
          <a:srcRect l="11939"/>
          <a:stretch/>
        </p:blipFill>
        <p:spPr>
          <a:xfrm>
            <a:off x="7111015" y="3774864"/>
            <a:ext cx="2573636" cy="1867543"/>
          </a:xfrm>
          <a:prstGeom prst="rect">
            <a:avLst/>
          </a:prstGeom>
        </p:spPr>
      </p:pic>
      <p:sp>
        <p:nvSpPr>
          <p:cNvPr id="17" name="TextBox 16">
            <a:extLst>
              <a:ext uri="{FF2B5EF4-FFF2-40B4-BE49-F238E27FC236}">
                <a16:creationId xmlns:a16="http://schemas.microsoft.com/office/drawing/2014/main" id="{3EDC5B30-7ED3-4385-92CE-FD4B05742779}"/>
              </a:ext>
            </a:extLst>
          </p:cNvPr>
          <p:cNvSpPr txBox="1"/>
          <p:nvPr/>
        </p:nvSpPr>
        <p:spPr>
          <a:xfrm>
            <a:off x="7042222" y="5926126"/>
            <a:ext cx="2753248" cy="523220"/>
          </a:xfrm>
          <a:prstGeom prst="rect">
            <a:avLst/>
          </a:prstGeom>
          <a:noFill/>
        </p:spPr>
        <p:txBody>
          <a:bodyPr wrap="square" rtlCol="0">
            <a:spAutoFit/>
          </a:bodyPr>
          <a:lstStyle/>
          <a:p>
            <a:pPr algn="ctr"/>
            <a:r>
              <a:rPr lang="en-US" sz="1400"/>
              <a:t>Floating bus islands</a:t>
            </a:r>
          </a:p>
          <a:p>
            <a:pPr algn="ctr"/>
            <a:r>
              <a:rPr lang="en-US" sz="1400"/>
              <a:t>Center bus lanes</a:t>
            </a:r>
          </a:p>
        </p:txBody>
      </p:sp>
      <p:sp>
        <p:nvSpPr>
          <p:cNvPr id="18" name="TextBox 17">
            <a:extLst>
              <a:ext uri="{FF2B5EF4-FFF2-40B4-BE49-F238E27FC236}">
                <a16:creationId xmlns:a16="http://schemas.microsoft.com/office/drawing/2014/main" id="{E6FFB5AA-C0BA-4E72-9D4D-84380B6A224A}"/>
              </a:ext>
            </a:extLst>
          </p:cNvPr>
          <p:cNvSpPr txBox="1"/>
          <p:nvPr/>
        </p:nvSpPr>
        <p:spPr>
          <a:xfrm>
            <a:off x="3934768" y="5899989"/>
            <a:ext cx="2809320" cy="523220"/>
          </a:xfrm>
          <a:prstGeom prst="rect">
            <a:avLst/>
          </a:prstGeom>
          <a:noFill/>
        </p:spPr>
        <p:txBody>
          <a:bodyPr wrap="square" rtlCol="0">
            <a:spAutoFit/>
          </a:bodyPr>
          <a:lstStyle/>
          <a:p>
            <a:pPr algn="ctr"/>
            <a:r>
              <a:rPr lang="en-US" sz="1400"/>
              <a:t>Bus Lanes</a:t>
            </a:r>
          </a:p>
          <a:p>
            <a:pPr algn="ctr"/>
            <a:r>
              <a:rPr lang="en-US" sz="1400"/>
              <a:t>Transit Signal Priority/Queue Jumps</a:t>
            </a:r>
          </a:p>
        </p:txBody>
      </p:sp>
      <p:sp>
        <p:nvSpPr>
          <p:cNvPr id="19" name="TextBox 18">
            <a:extLst>
              <a:ext uri="{FF2B5EF4-FFF2-40B4-BE49-F238E27FC236}">
                <a16:creationId xmlns:a16="http://schemas.microsoft.com/office/drawing/2014/main" id="{D058D7DC-C420-4C63-95E1-87F9A68835C2}"/>
              </a:ext>
            </a:extLst>
          </p:cNvPr>
          <p:cNvSpPr txBox="1"/>
          <p:nvPr/>
        </p:nvSpPr>
        <p:spPr>
          <a:xfrm>
            <a:off x="827314" y="5899989"/>
            <a:ext cx="2809320" cy="523220"/>
          </a:xfrm>
          <a:prstGeom prst="rect">
            <a:avLst/>
          </a:prstGeom>
          <a:noFill/>
        </p:spPr>
        <p:txBody>
          <a:bodyPr wrap="square" rtlCol="0">
            <a:spAutoFit/>
          </a:bodyPr>
          <a:lstStyle/>
          <a:p>
            <a:pPr algn="ctr"/>
            <a:r>
              <a:rPr lang="en-US" sz="1400"/>
              <a:t>Bus Lanes</a:t>
            </a:r>
          </a:p>
          <a:p>
            <a:pPr algn="ctr"/>
            <a:r>
              <a:rPr lang="en-US" sz="1400"/>
              <a:t>Transit Signal Priority/Queue Jumps</a:t>
            </a:r>
          </a:p>
        </p:txBody>
      </p:sp>
      <p:pic>
        <p:nvPicPr>
          <p:cNvPr id="5" name="Picture 4" descr="A picture containing text, road, outdoor, sky&#10;&#10;Description automatically generated">
            <a:extLst>
              <a:ext uri="{FF2B5EF4-FFF2-40B4-BE49-F238E27FC236}">
                <a16:creationId xmlns:a16="http://schemas.microsoft.com/office/drawing/2014/main" id="{06D9EF6B-53A5-4CD6-8434-51E708F07F7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0302" t="21587" r="1202" b="35964"/>
          <a:stretch/>
        </p:blipFill>
        <p:spPr>
          <a:xfrm>
            <a:off x="4107914" y="3707975"/>
            <a:ext cx="2422023" cy="2001319"/>
          </a:xfrm>
          <a:prstGeom prst="rect">
            <a:avLst/>
          </a:prstGeom>
        </p:spPr>
      </p:pic>
      <p:pic>
        <p:nvPicPr>
          <p:cNvPr id="20" name="Picture 19" descr="A picture containing text, road, outdoor, sky&#10;&#10;Description automatically generated">
            <a:extLst>
              <a:ext uri="{FF2B5EF4-FFF2-40B4-BE49-F238E27FC236}">
                <a16:creationId xmlns:a16="http://schemas.microsoft.com/office/drawing/2014/main" id="{852E2ADF-855C-40F5-9AF2-4A9BDA16A29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0302" t="21587" r="1202" b="35964"/>
          <a:stretch/>
        </p:blipFill>
        <p:spPr>
          <a:xfrm>
            <a:off x="1048999" y="3712904"/>
            <a:ext cx="2422023" cy="2001319"/>
          </a:xfrm>
          <a:prstGeom prst="rect">
            <a:avLst/>
          </a:prstGeom>
        </p:spPr>
      </p:pic>
    </p:spTree>
    <p:extLst>
      <p:ext uri="{BB962C8B-B14F-4D97-AF65-F5344CB8AC3E}">
        <p14:creationId xmlns:p14="http://schemas.microsoft.com/office/powerpoint/2010/main" val="1124771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A47FAA-E6DC-42C5-8FD2-A06DA8FDB778}"/>
              </a:ext>
            </a:extLst>
          </p:cNvPr>
          <p:cNvSpPr>
            <a:spLocks noGrp="1"/>
          </p:cNvSpPr>
          <p:nvPr>
            <p:ph type="title"/>
          </p:nvPr>
        </p:nvSpPr>
        <p:spPr/>
        <p:txBody>
          <a:bodyPr/>
          <a:lstStyle/>
          <a:p>
            <a:r>
              <a:rPr lang="en-US"/>
              <a:t>Curbside Use</a:t>
            </a:r>
          </a:p>
        </p:txBody>
      </p:sp>
      <p:sp>
        <p:nvSpPr>
          <p:cNvPr id="6" name="Rectangle 5">
            <a:extLst>
              <a:ext uri="{FF2B5EF4-FFF2-40B4-BE49-F238E27FC236}">
                <a16:creationId xmlns:a16="http://schemas.microsoft.com/office/drawing/2014/main" id="{81BCE954-CB0D-4662-94FA-C127AF56CB66}"/>
              </a:ext>
            </a:extLst>
          </p:cNvPr>
          <p:cNvSpPr/>
          <p:nvPr/>
        </p:nvSpPr>
        <p:spPr>
          <a:xfrm>
            <a:off x="8780323" y="5637321"/>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48E5A47-8ECC-4CAE-B67D-CE6926FEA16D}"/>
              </a:ext>
            </a:extLst>
          </p:cNvPr>
          <p:cNvSpPr/>
          <p:nvPr/>
        </p:nvSpPr>
        <p:spPr>
          <a:xfrm>
            <a:off x="884255" y="1708220"/>
            <a:ext cx="2753248" cy="4008999"/>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0814EF-C7D5-40EA-A8FF-A09859DC2C7D}"/>
              </a:ext>
            </a:extLst>
          </p:cNvPr>
          <p:cNvSpPr/>
          <p:nvPr/>
        </p:nvSpPr>
        <p:spPr>
          <a:xfrm>
            <a:off x="3942303" y="1708220"/>
            <a:ext cx="2753248" cy="4008999"/>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F19832-6830-4BEF-9064-47CE5341F3C4}"/>
              </a:ext>
            </a:extLst>
          </p:cNvPr>
          <p:cNvSpPr/>
          <p:nvPr/>
        </p:nvSpPr>
        <p:spPr>
          <a:xfrm>
            <a:off x="7000351" y="1708220"/>
            <a:ext cx="2753248" cy="4008999"/>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44734E3-EC61-4B52-85E6-F0CCDB8906B8}"/>
              </a:ext>
            </a:extLst>
          </p:cNvPr>
          <p:cNvSpPr txBox="1"/>
          <p:nvPr/>
        </p:nvSpPr>
        <p:spPr>
          <a:xfrm>
            <a:off x="979714" y="1207253"/>
            <a:ext cx="2562329" cy="461665"/>
          </a:xfrm>
          <a:prstGeom prst="rect">
            <a:avLst/>
          </a:prstGeom>
          <a:noFill/>
        </p:spPr>
        <p:txBody>
          <a:bodyPr wrap="square" rtlCol="0">
            <a:spAutoFit/>
          </a:bodyPr>
          <a:lstStyle/>
          <a:p>
            <a:pPr algn="ctr"/>
            <a:r>
              <a:rPr lang="en-US" sz="2400">
                <a:solidFill>
                  <a:srgbClr val="0D5F8A"/>
                </a:solidFill>
              </a:rPr>
              <a:t>Quick Build </a:t>
            </a:r>
          </a:p>
        </p:txBody>
      </p:sp>
      <p:sp>
        <p:nvSpPr>
          <p:cNvPr id="11" name="TextBox 10">
            <a:extLst>
              <a:ext uri="{FF2B5EF4-FFF2-40B4-BE49-F238E27FC236}">
                <a16:creationId xmlns:a16="http://schemas.microsoft.com/office/drawing/2014/main" id="{67D6FA5F-1A31-4A21-BE31-74203D95DB53}"/>
              </a:ext>
            </a:extLst>
          </p:cNvPr>
          <p:cNvSpPr txBox="1"/>
          <p:nvPr/>
        </p:nvSpPr>
        <p:spPr>
          <a:xfrm>
            <a:off x="3978308" y="1207252"/>
            <a:ext cx="2681237" cy="461665"/>
          </a:xfrm>
          <a:prstGeom prst="rect">
            <a:avLst/>
          </a:prstGeom>
          <a:noFill/>
        </p:spPr>
        <p:txBody>
          <a:bodyPr wrap="square" rtlCol="0">
            <a:spAutoFit/>
          </a:bodyPr>
          <a:lstStyle/>
          <a:p>
            <a:pPr algn="ctr"/>
            <a:r>
              <a:rPr lang="en-US" sz="2400">
                <a:solidFill>
                  <a:srgbClr val="0D5F8A"/>
                </a:solidFill>
              </a:rPr>
              <a:t>Partial Construction</a:t>
            </a:r>
          </a:p>
        </p:txBody>
      </p:sp>
      <p:sp>
        <p:nvSpPr>
          <p:cNvPr id="12" name="TextBox 11">
            <a:extLst>
              <a:ext uri="{FF2B5EF4-FFF2-40B4-BE49-F238E27FC236}">
                <a16:creationId xmlns:a16="http://schemas.microsoft.com/office/drawing/2014/main" id="{88F94213-51DC-4AFF-9E83-79B36C08C09C}"/>
              </a:ext>
            </a:extLst>
          </p:cNvPr>
          <p:cNvSpPr txBox="1"/>
          <p:nvPr/>
        </p:nvSpPr>
        <p:spPr>
          <a:xfrm>
            <a:off x="7035523" y="1207251"/>
            <a:ext cx="2681237" cy="461665"/>
          </a:xfrm>
          <a:prstGeom prst="rect">
            <a:avLst/>
          </a:prstGeom>
          <a:noFill/>
        </p:spPr>
        <p:txBody>
          <a:bodyPr wrap="square" rtlCol="0">
            <a:spAutoFit/>
          </a:bodyPr>
          <a:lstStyle/>
          <a:p>
            <a:pPr algn="ctr"/>
            <a:r>
              <a:rPr lang="en-US" sz="2400">
                <a:solidFill>
                  <a:srgbClr val="0D5F8A"/>
                </a:solidFill>
              </a:rPr>
              <a:t>Full Construction</a:t>
            </a:r>
          </a:p>
        </p:txBody>
      </p:sp>
      <p:pic>
        <p:nvPicPr>
          <p:cNvPr id="14" name="Picture 13" descr="A picture containing text, outdoor, road, sky&#10;&#10;Description automatically generated">
            <a:extLst>
              <a:ext uri="{FF2B5EF4-FFF2-40B4-BE49-F238E27FC236}">
                <a16:creationId xmlns:a16="http://schemas.microsoft.com/office/drawing/2014/main" id="{9B4813F9-BA3E-40BE-AEC7-6811942BE5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9" t="14135" r="31408" b="18589"/>
          <a:stretch/>
        </p:blipFill>
        <p:spPr>
          <a:xfrm>
            <a:off x="4045898" y="1836418"/>
            <a:ext cx="2532455" cy="1907626"/>
          </a:xfrm>
          <a:prstGeom prst="rect">
            <a:avLst/>
          </a:prstGeom>
        </p:spPr>
      </p:pic>
      <p:pic>
        <p:nvPicPr>
          <p:cNvPr id="15" name="Picture 14">
            <a:extLst>
              <a:ext uri="{FF2B5EF4-FFF2-40B4-BE49-F238E27FC236}">
                <a16:creationId xmlns:a16="http://schemas.microsoft.com/office/drawing/2014/main" id="{DA99B6F4-3E92-4C97-BD18-A0B181003439}"/>
              </a:ext>
            </a:extLst>
          </p:cNvPr>
          <p:cNvPicPr>
            <a:picLocks noChangeAspect="1"/>
          </p:cNvPicPr>
          <p:nvPr/>
        </p:nvPicPr>
        <p:blipFill rotWithShape="1">
          <a:blip r:embed="rId3"/>
          <a:srcRect r="10601"/>
          <a:stretch/>
        </p:blipFill>
        <p:spPr>
          <a:xfrm>
            <a:off x="967508" y="1828501"/>
            <a:ext cx="2574535" cy="1987796"/>
          </a:xfrm>
          <a:prstGeom prst="rect">
            <a:avLst/>
          </a:prstGeom>
        </p:spPr>
      </p:pic>
      <p:sp>
        <p:nvSpPr>
          <p:cNvPr id="13" name="TextBox 12">
            <a:extLst>
              <a:ext uri="{FF2B5EF4-FFF2-40B4-BE49-F238E27FC236}">
                <a16:creationId xmlns:a16="http://schemas.microsoft.com/office/drawing/2014/main" id="{4C9A866E-AA88-480E-8878-B629EBF342AD}"/>
              </a:ext>
            </a:extLst>
          </p:cNvPr>
          <p:cNvSpPr txBox="1"/>
          <p:nvPr/>
        </p:nvSpPr>
        <p:spPr>
          <a:xfrm>
            <a:off x="827314" y="5899989"/>
            <a:ext cx="2809320" cy="523220"/>
          </a:xfrm>
          <a:prstGeom prst="rect">
            <a:avLst/>
          </a:prstGeom>
          <a:noFill/>
        </p:spPr>
        <p:txBody>
          <a:bodyPr wrap="square" rtlCol="0">
            <a:spAutoFit/>
          </a:bodyPr>
          <a:lstStyle/>
          <a:p>
            <a:pPr algn="ctr"/>
            <a:r>
              <a:rPr lang="en-US" sz="1400"/>
              <a:t>Off-peak loading</a:t>
            </a:r>
          </a:p>
          <a:p>
            <a:pPr algn="ctr"/>
            <a:r>
              <a:rPr lang="en-US" sz="1400"/>
              <a:t>Accessible parking</a:t>
            </a:r>
          </a:p>
        </p:txBody>
      </p:sp>
      <p:sp>
        <p:nvSpPr>
          <p:cNvPr id="16" name="TextBox 15">
            <a:extLst>
              <a:ext uri="{FF2B5EF4-FFF2-40B4-BE49-F238E27FC236}">
                <a16:creationId xmlns:a16="http://schemas.microsoft.com/office/drawing/2014/main" id="{2CA39D92-61B3-4797-8415-D6C1112F4328}"/>
              </a:ext>
            </a:extLst>
          </p:cNvPr>
          <p:cNvSpPr txBox="1"/>
          <p:nvPr/>
        </p:nvSpPr>
        <p:spPr>
          <a:xfrm>
            <a:off x="3886231" y="5880849"/>
            <a:ext cx="2809320" cy="738664"/>
          </a:xfrm>
          <a:prstGeom prst="rect">
            <a:avLst/>
          </a:prstGeom>
          <a:noFill/>
        </p:spPr>
        <p:txBody>
          <a:bodyPr wrap="square" rtlCol="0">
            <a:spAutoFit/>
          </a:bodyPr>
          <a:lstStyle/>
          <a:p>
            <a:pPr algn="ctr"/>
            <a:r>
              <a:rPr lang="en-US" sz="1400"/>
              <a:t>Short term and accessible parking</a:t>
            </a:r>
          </a:p>
          <a:p>
            <a:pPr algn="ctr"/>
            <a:r>
              <a:rPr lang="en-US" sz="1400"/>
              <a:t>Outdoor dining</a:t>
            </a:r>
          </a:p>
          <a:p>
            <a:pPr algn="ctr"/>
            <a:r>
              <a:rPr lang="en-US" sz="1400"/>
              <a:t>Loading zones</a:t>
            </a:r>
          </a:p>
        </p:txBody>
      </p:sp>
      <p:sp>
        <p:nvSpPr>
          <p:cNvPr id="17" name="TextBox 16">
            <a:extLst>
              <a:ext uri="{FF2B5EF4-FFF2-40B4-BE49-F238E27FC236}">
                <a16:creationId xmlns:a16="http://schemas.microsoft.com/office/drawing/2014/main" id="{BDCB03CE-DAEA-4400-AEA0-84A89EEDC59F}"/>
              </a:ext>
            </a:extLst>
          </p:cNvPr>
          <p:cNvSpPr txBox="1"/>
          <p:nvPr/>
        </p:nvSpPr>
        <p:spPr>
          <a:xfrm>
            <a:off x="6945148" y="5878464"/>
            <a:ext cx="2809320" cy="738664"/>
          </a:xfrm>
          <a:prstGeom prst="rect">
            <a:avLst/>
          </a:prstGeom>
          <a:noFill/>
        </p:spPr>
        <p:txBody>
          <a:bodyPr wrap="square" rtlCol="0">
            <a:spAutoFit/>
          </a:bodyPr>
          <a:lstStyle/>
          <a:p>
            <a:pPr algn="ctr"/>
            <a:r>
              <a:rPr lang="en-US" sz="1400"/>
              <a:t>Short term and accessible parking</a:t>
            </a:r>
          </a:p>
          <a:p>
            <a:pPr algn="ctr"/>
            <a:r>
              <a:rPr lang="en-US" sz="1400"/>
              <a:t>Outdoor Dining</a:t>
            </a:r>
          </a:p>
          <a:p>
            <a:pPr algn="ctr"/>
            <a:r>
              <a:rPr lang="en-US" sz="1400"/>
              <a:t>Loading zones</a:t>
            </a:r>
          </a:p>
        </p:txBody>
      </p:sp>
      <p:pic>
        <p:nvPicPr>
          <p:cNvPr id="3" name="Picture 2">
            <a:extLst>
              <a:ext uri="{FF2B5EF4-FFF2-40B4-BE49-F238E27FC236}">
                <a16:creationId xmlns:a16="http://schemas.microsoft.com/office/drawing/2014/main" id="{D1F16664-7A4C-4FFA-8CC8-2D395179EE61}"/>
              </a:ext>
            </a:extLst>
          </p:cNvPr>
          <p:cNvPicPr>
            <a:picLocks noChangeAspect="1"/>
          </p:cNvPicPr>
          <p:nvPr/>
        </p:nvPicPr>
        <p:blipFill rotWithShape="1">
          <a:blip r:embed="rId4"/>
          <a:srcRect r="2547" b="5063"/>
          <a:stretch/>
        </p:blipFill>
        <p:spPr>
          <a:xfrm>
            <a:off x="7146083" y="1859410"/>
            <a:ext cx="2507307" cy="1920066"/>
          </a:xfrm>
          <a:prstGeom prst="rect">
            <a:avLst/>
          </a:prstGeom>
        </p:spPr>
      </p:pic>
      <p:sp>
        <p:nvSpPr>
          <p:cNvPr id="19" name="TextBox 18">
            <a:extLst>
              <a:ext uri="{FF2B5EF4-FFF2-40B4-BE49-F238E27FC236}">
                <a16:creationId xmlns:a16="http://schemas.microsoft.com/office/drawing/2014/main" id="{E58B9B4F-68A6-4DC9-BEB2-973D1C088E01}"/>
              </a:ext>
            </a:extLst>
          </p:cNvPr>
          <p:cNvSpPr txBox="1"/>
          <p:nvPr/>
        </p:nvSpPr>
        <p:spPr>
          <a:xfrm>
            <a:off x="4510033" y="4425182"/>
            <a:ext cx="1617785" cy="461665"/>
          </a:xfrm>
          <a:prstGeom prst="rect">
            <a:avLst/>
          </a:prstGeom>
          <a:noFill/>
        </p:spPr>
        <p:txBody>
          <a:bodyPr wrap="square" rtlCol="0">
            <a:spAutoFit/>
          </a:bodyPr>
          <a:lstStyle/>
          <a:p>
            <a:pPr algn="ctr"/>
            <a:r>
              <a:rPr lang="en-US" sz="1200">
                <a:solidFill>
                  <a:schemeClr val="bg1"/>
                </a:solidFill>
              </a:rPr>
              <a:t>Add photo of outdoor dining</a:t>
            </a:r>
          </a:p>
        </p:txBody>
      </p:sp>
      <p:pic>
        <p:nvPicPr>
          <p:cNvPr id="20" name="Picture 19">
            <a:extLst>
              <a:ext uri="{FF2B5EF4-FFF2-40B4-BE49-F238E27FC236}">
                <a16:creationId xmlns:a16="http://schemas.microsoft.com/office/drawing/2014/main" id="{7417BAFA-F353-41E2-AE7F-48C405CC0A3E}"/>
              </a:ext>
            </a:extLst>
          </p:cNvPr>
          <p:cNvPicPr>
            <a:picLocks noChangeAspect="1"/>
          </p:cNvPicPr>
          <p:nvPr/>
        </p:nvPicPr>
        <p:blipFill rotWithShape="1">
          <a:blip r:embed="rId5"/>
          <a:srcRect t="1430" b="7688"/>
          <a:stretch/>
        </p:blipFill>
        <p:spPr>
          <a:xfrm>
            <a:off x="7146083" y="3847214"/>
            <a:ext cx="2507307" cy="1790107"/>
          </a:xfrm>
          <a:prstGeom prst="rect">
            <a:avLst/>
          </a:prstGeom>
        </p:spPr>
      </p:pic>
      <p:pic>
        <p:nvPicPr>
          <p:cNvPr id="5" name="Picture 4" descr="A picture containing outdoor, road, building, tree&#10;&#10;Description automatically generated">
            <a:extLst>
              <a:ext uri="{FF2B5EF4-FFF2-40B4-BE49-F238E27FC236}">
                <a16:creationId xmlns:a16="http://schemas.microsoft.com/office/drawing/2014/main" id="{86B2AD10-E3C7-4892-AFA2-85D9CD3987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048" r="10807" b="4982"/>
          <a:stretch/>
        </p:blipFill>
        <p:spPr>
          <a:xfrm>
            <a:off x="4045898" y="3842058"/>
            <a:ext cx="2532454" cy="1724241"/>
          </a:xfrm>
          <a:prstGeom prst="rect">
            <a:avLst/>
          </a:prstGeom>
        </p:spPr>
      </p:pic>
      <p:pic>
        <p:nvPicPr>
          <p:cNvPr id="21" name="Picture 20" descr="A picture containing text, outdoor, road, sky&#10;&#10;Description automatically generated">
            <a:extLst>
              <a:ext uri="{FF2B5EF4-FFF2-40B4-BE49-F238E27FC236}">
                <a16:creationId xmlns:a16="http://schemas.microsoft.com/office/drawing/2014/main" id="{7F9DDC0E-48AF-427E-BEB5-A821E4C8030C}"/>
              </a:ext>
            </a:extLst>
          </p:cNvPr>
          <p:cNvPicPr>
            <a:picLocks noChangeAspect="1"/>
          </p:cNvPicPr>
          <p:nvPr/>
        </p:nvPicPr>
        <p:blipFill rotWithShape="1">
          <a:blip r:embed="rId7">
            <a:extLst>
              <a:ext uri="{28A0092B-C50C-407E-A947-70E740481C1C}">
                <a14:useLocalDpi xmlns:a14="http://schemas.microsoft.com/office/drawing/2010/main" val="0"/>
              </a:ext>
            </a:extLst>
          </a:blip>
          <a:srcRect l="29842" t="42360" r="7883" b="25543"/>
          <a:stretch/>
        </p:blipFill>
        <p:spPr>
          <a:xfrm>
            <a:off x="1006877" y="3895210"/>
            <a:ext cx="2535166" cy="1742111"/>
          </a:xfrm>
          <a:prstGeom prst="rect">
            <a:avLst/>
          </a:prstGeom>
        </p:spPr>
      </p:pic>
    </p:spTree>
    <p:extLst>
      <p:ext uri="{BB962C8B-B14F-4D97-AF65-F5344CB8AC3E}">
        <p14:creationId xmlns:p14="http://schemas.microsoft.com/office/powerpoint/2010/main" val="1899715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A47FAA-E6DC-42C5-8FD2-A06DA8FDB778}"/>
              </a:ext>
            </a:extLst>
          </p:cNvPr>
          <p:cNvSpPr>
            <a:spLocks noGrp="1"/>
          </p:cNvSpPr>
          <p:nvPr>
            <p:ph type="title"/>
          </p:nvPr>
        </p:nvSpPr>
        <p:spPr>
          <a:xfrm>
            <a:off x="692150" y="250756"/>
            <a:ext cx="8674100" cy="756009"/>
          </a:xfrm>
        </p:spPr>
        <p:txBody>
          <a:bodyPr/>
          <a:lstStyle/>
          <a:p>
            <a:r>
              <a:rPr lang="en-US"/>
              <a:t>Utility and Signal Considerations</a:t>
            </a:r>
          </a:p>
        </p:txBody>
      </p:sp>
      <p:sp>
        <p:nvSpPr>
          <p:cNvPr id="6" name="Rectangle 5">
            <a:extLst>
              <a:ext uri="{FF2B5EF4-FFF2-40B4-BE49-F238E27FC236}">
                <a16:creationId xmlns:a16="http://schemas.microsoft.com/office/drawing/2014/main" id="{81BCE954-CB0D-4662-94FA-C127AF56CB66}"/>
              </a:ext>
            </a:extLst>
          </p:cNvPr>
          <p:cNvSpPr/>
          <p:nvPr/>
        </p:nvSpPr>
        <p:spPr>
          <a:xfrm>
            <a:off x="8780323" y="5637321"/>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48E5A47-8ECC-4CAE-B67D-CE6926FEA16D}"/>
              </a:ext>
            </a:extLst>
          </p:cNvPr>
          <p:cNvSpPr/>
          <p:nvPr/>
        </p:nvSpPr>
        <p:spPr>
          <a:xfrm>
            <a:off x="884255" y="1708221"/>
            <a:ext cx="2753248" cy="4159920"/>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0814EF-C7D5-40EA-A8FF-A09859DC2C7D}"/>
              </a:ext>
            </a:extLst>
          </p:cNvPr>
          <p:cNvSpPr/>
          <p:nvPr/>
        </p:nvSpPr>
        <p:spPr>
          <a:xfrm>
            <a:off x="3942303" y="1708220"/>
            <a:ext cx="2753248" cy="4159921"/>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F19832-6830-4BEF-9064-47CE5341F3C4}"/>
              </a:ext>
            </a:extLst>
          </p:cNvPr>
          <p:cNvSpPr/>
          <p:nvPr/>
        </p:nvSpPr>
        <p:spPr>
          <a:xfrm>
            <a:off x="7000351" y="1708220"/>
            <a:ext cx="2753248" cy="4159921"/>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44734E3-EC61-4B52-85E6-F0CCDB8906B8}"/>
              </a:ext>
            </a:extLst>
          </p:cNvPr>
          <p:cNvSpPr txBox="1"/>
          <p:nvPr/>
        </p:nvSpPr>
        <p:spPr>
          <a:xfrm>
            <a:off x="979714" y="1207253"/>
            <a:ext cx="2562329" cy="461665"/>
          </a:xfrm>
          <a:prstGeom prst="rect">
            <a:avLst/>
          </a:prstGeom>
          <a:noFill/>
        </p:spPr>
        <p:txBody>
          <a:bodyPr wrap="square" rtlCol="0">
            <a:spAutoFit/>
          </a:bodyPr>
          <a:lstStyle/>
          <a:p>
            <a:pPr algn="ctr"/>
            <a:r>
              <a:rPr lang="en-US" sz="2400">
                <a:solidFill>
                  <a:srgbClr val="0D5F8A"/>
                </a:solidFill>
              </a:rPr>
              <a:t>Quick Build </a:t>
            </a:r>
          </a:p>
        </p:txBody>
      </p:sp>
      <p:sp>
        <p:nvSpPr>
          <p:cNvPr id="11" name="TextBox 10">
            <a:extLst>
              <a:ext uri="{FF2B5EF4-FFF2-40B4-BE49-F238E27FC236}">
                <a16:creationId xmlns:a16="http://schemas.microsoft.com/office/drawing/2014/main" id="{67D6FA5F-1A31-4A21-BE31-74203D95DB53}"/>
              </a:ext>
            </a:extLst>
          </p:cNvPr>
          <p:cNvSpPr txBox="1"/>
          <p:nvPr/>
        </p:nvSpPr>
        <p:spPr>
          <a:xfrm>
            <a:off x="3978308" y="1207252"/>
            <a:ext cx="2681237" cy="461665"/>
          </a:xfrm>
          <a:prstGeom prst="rect">
            <a:avLst/>
          </a:prstGeom>
          <a:noFill/>
        </p:spPr>
        <p:txBody>
          <a:bodyPr wrap="square" rtlCol="0">
            <a:spAutoFit/>
          </a:bodyPr>
          <a:lstStyle/>
          <a:p>
            <a:pPr algn="ctr"/>
            <a:r>
              <a:rPr lang="en-US" sz="2400">
                <a:solidFill>
                  <a:srgbClr val="0D5F8A"/>
                </a:solidFill>
              </a:rPr>
              <a:t>Partial Construction</a:t>
            </a:r>
          </a:p>
        </p:txBody>
      </p:sp>
      <p:sp>
        <p:nvSpPr>
          <p:cNvPr id="12" name="TextBox 11">
            <a:extLst>
              <a:ext uri="{FF2B5EF4-FFF2-40B4-BE49-F238E27FC236}">
                <a16:creationId xmlns:a16="http://schemas.microsoft.com/office/drawing/2014/main" id="{88F94213-51DC-4AFF-9E83-79B36C08C09C}"/>
              </a:ext>
            </a:extLst>
          </p:cNvPr>
          <p:cNvSpPr txBox="1"/>
          <p:nvPr/>
        </p:nvSpPr>
        <p:spPr>
          <a:xfrm>
            <a:off x="7035523" y="1207251"/>
            <a:ext cx="2681237" cy="461665"/>
          </a:xfrm>
          <a:prstGeom prst="rect">
            <a:avLst/>
          </a:prstGeom>
          <a:noFill/>
        </p:spPr>
        <p:txBody>
          <a:bodyPr wrap="square" rtlCol="0">
            <a:spAutoFit/>
          </a:bodyPr>
          <a:lstStyle/>
          <a:p>
            <a:pPr algn="ctr"/>
            <a:r>
              <a:rPr lang="en-US" sz="2400">
                <a:solidFill>
                  <a:srgbClr val="0D5F8A"/>
                </a:solidFill>
              </a:rPr>
              <a:t>Full Construction</a:t>
            </a:r>
          </a:p>
        </p:txBody>
      </p:sp>
      <p:sp>
        <p:nvSpPr>
          <p:cNvPr id="14" name="TextBox 13">
            <a:extLst>
              <a:ext uri="{FF2B5EF4-FFF2-40B4-BE49-F238E27FC236}">
                <a16:creationId xmlns:a16="http://schemas.microsoft.com/office/drawing/2014/main" id="{1E1B1F03-AA85-4CC5-9728-34BC41E612D7}"/>
              </a:ext>
            </a:extLst>
          </p:cNvPr>
          <p:cNvSpPr txBox="1"/>
          <p:nvPr/>
        </p:nvSpPr>
        <p:spPr>
          <a:xfrm>
            <a:off x="828183" y="5999516"/>
            <a:ext cx="2809320" cy="523220"/>
          </a:xfrm>
          <a:prstGeom prst="rect">
            <a:avLst/>
          </a:prstGeom>
          <a:noFill/>
        </p:spPr>
        <p:txBody>
          <a:bodyPr wrap="square" rtlCol="0">
            <a:spAutoFit/>
          </a:bodyPr>
          <a:lstStyle/>
          <a:p>
            <a:pPr algn="ctr"/>
            <a:r>
              <a:rPr lang="en-US" sz="1400"/>
              <a:t>Minor signal upgrades</a:t>
            </a:r>
          </a:p>
          <a:p>
            <a:pPr algn="ctr"/>
            <a:r>
              <a:rPr lang="en-US" sz="1400"/>
              <a:t>Spot repaving</a:t>
            </a:r>
          </a:p>
        </p:txBody>
      </p:sp>
      <p:sp>
        <p:nvSpPr>
          <p:cNvPr id="15" name="TextBox 14">
            <a:extLst>
              <a:ext uri="{FF2B5EF4-FFF2-40B4-BE49-F238E27FC236}">
                <a16:creationId xmlns:a16="http://schemas.microsoft.com/office/drawing/2014/main" id="{3A0A6C4E-75F4-4385-A800-380C646BCB67}"/>
              </a:ext>
            </a:extLst>
          </p:cNvPr>
          <p:cNvSpPr txBox="1"/>
          <p:nvPr/>
        </p:nvSpPr>
        <p:spPr>
          <a:xfrm>
            <a:off x="3987637" y="5999516"/>
            <a:ext cx="2809320" cy="523220"/>
          </a:xfrm>
          <a:prstGeom prst="rect">
            <a:avLst/>
          </a:prstGeom>
          <a:noFill/>
        </p:spPr>
        <p:txBody>
          <a:bodyPr wrap="square" lIns="91440" tIns="45720" rIns="91440" bIns="45720" rtlCol="0" anchor="t">
            <a:spAutoFit/>
          </a:bodyPr>
          <a:lstStyle/>
          <a:p>
            <a:pPr algn="ctr"/>
            <a:r>
              <a:rPr lang="en-US" sz="1400"/>
              <a:t>Signal relocation/upgrades</a:t>
            </a:r>
          </a:p>
          <a:p>
            <a:pPr algn="ctr"/>
            <a:r>
              <a:rPr lang="en-US" sz="1400"/>
              <a:t>Upgrades to affected utilities</a:t>
            </a:r>
            <a:endParaRPr lang="en-US" sz="1400">
              <a:cs typeface="Calibri"/>
            </a:endParaRPr>
          </a:p>
        </p:txBody>
      </p:sp>
      <p:sp>
        <p:nvSpPr>
          <p:cNvPr id="16" name="TextBox 15">
            <a:extLst>
              <a:ext uri="{FF2B5EF4-FFF2-40B4-BE49-F238E27FC236}">
                <a16:creationId xmlns:a16="http://schemas.microsoft.com/office/drawing/2014/main" id="{23783A21-B0DD-4861-BA6B-55E4A6A592AE}"/>
              </a:ext>
            </a:extLst>
          </p:cNvPr>
          <p:cNvSpPr txBox="1"/>
          <p:nvPr/>
        </p:nvSpPr>
        <p:spPr>
          <a:xfrm>
            <a:off x="7035523" y="5985349"/>
            <a:ext cx="2809320" cy="523220"/>
          </a:xfrm>
          <a:prstGeom prst="rect">
            <a:avLst/>
          </a:prstGeom>
          <a:noFill/>
        </p:spPr>
        <p:txBody>
          <a:bodyPr wrap="square" rtlCol="0">
            <a:spAutoFit/>
          </a:bodyPr>
          <a:lstStyle/>
          <a:p>
            <a:pPr algn="ctr"/>
            <a:r>
              <a:rPr lang="en-US" sz="1400"/>
              <a:t>Full signal upgrades</a:t>
            </a:r>
          </a:p>
          <a:p>
            <a:pPr algn="ctr"/>
            <a:r>
              <a:rPr lang="en-US" sz="1400"/>
              <a:t>Major utility upgrades</a:t>
            </a:r>
          </a:p>
        </p:txBody>
      </p:sp>
      <p:pic>
        <p:nvPicPr>
          <p:cNvPr id="2050" name="Picture 2">
            <a:extLst>
              <a:ext uri="{FF2B5EF4-FFF2-40B4-BE49-F238E27FC236}">
                <a16:creationId xmlns:a16="http://schemas.microsoft.com/office/drawing/2014/main" id="{3C6FA0E8-F5AA-41CB-A8F5-C6DEFB9E72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94" r="24021"/>
          <a:stretch/>
        </p:blipFill>
        <p:spPr bwMode="auto">
          <a:xfrm>
            <a:off x="991552" y="3851487"/>
            <a:ext cx="2565274" cy="19060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WARCO 4” bike signal in Cambridge Massachusetts - YouTube">
            <a:extLst>
              <a:ext uri="{FF2B5EF4-FFF2-40B4-BE49-F238E27FC236}">
                <a16:creationId xmlns:a16="http://schemas.microsoft.com/office/drawing/2014/main" id="{0C349531-59A3-4DFA-AD9A-C939EDF8DD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363"/>
          <a:stretch/>
        </p:blipFill>
        <p:spPr bwMode="auto">
          <a:xfrm>
            <a:off x="979714" y="1835849"/>
            <a:ext cx="2565274" cy="18349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WARCO 4” bike signal in Cambridge Massachusetts - YouTube">
            <a:extLst>
              <a:ext uri="{FF2B5EF4-FFF2-40B4-BE49-F238E27FC236}">
                <a16:creationId xmlns:a16="http://schemas.microsoft.com/office/drawing/2014/main" id="{07958620-A945-4901-9ED9-9343DDEBB8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363"/>
          <a:stretch/>
        </p:blipFill>
        <p:spPr bwMode="auto">
          <a:xfrm>
            <a:off x="4036289" y="1835849"/>
            <a:ext cx="2565274" cy="18349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A picture containing outdoor, dirty&#10;&#10;Description automatically generated">
            <a:extLst>
              <a:ext uri="{FF2B5EF4-FFF2-40B4-BE49-F238E27FC236}">
                <a16:creationId xmlns:a16="http://schemas.microsoft.com/office/drawing/2014/main" id="{73F9D88C-8F8E-4666-BCB4-68FB8F4EA1F3}"/>
              </a:ext>
            </a:extLst>
          </p:cNvPr>
          <p:cNvPicPr>
            <a:picLocks noChangeAspect="1"/>
          </p:cNvPicPr>
          <p:nvPr/>
        </p:nvPicPr>
        <p:blipFill>
          <a:blip r:embed="rId4"/>
          <a:stretch>
            <a:fillRect/>
          </a:stretch>
        </p:blipFill>
        <p:spPr>
          <a:xfrm>
            <a:off x="4070628" y="3851487"/>
            <a:ext cx="2444873" cy="1871542"/>
          </a:xfrm>
          <a:prstGeom prst="rect">
            <a:avLst/>
          </a:prstGeom>
        </p:spPr>
      </p:pic>
      <p:pic>
        <p:nvPicPr>
          <p:cNvPr id="23" name="Picture 2" descr="A picture containing outdoor&#10;&#10;Description automatically generated">
            <a:extLst>
              <a:ext uri="{FF2B5EF4-FFF2-40B4-BE49-F238E27FC236}">
                <a16:creationId xmlns:a16="http://schemas.microsoft.com/office/drawing/2014/main" id="{1662C295-EE6D-443B-9836-05A9428B67D7}"/>
              </a:ext>
            </a:extLst>
          </p:cNvPr>
          <p:cNvPicPr>
            <a:picLocks noChangeAspect="1"/>
          </p:cNvPicPr>
          <p:nvPr/>
        </p:nvPicPr>
        <p:blipFill>
          <a:blip r:embed="rId5"/>
          <a:stretch>
            <a:fillRect/>
          </a:stretch>
        </p:blipFill>
        <p:spPr>
          <a:xfrm>
            <a:off x="7160172" y="3869773"/>
            <a:ext cx="2431937" cy="1847683"/>
          </a:xfrm>
          <a:prstGeom prst="rect">
            <a:avLst/>
          </a:prstGeom>
        </p:spPr>
      </p:pic>
      <p:pic>
        <p:nvPicPr>
          <p:cNvPr id="3" name="Picture 2">
            <a:extLst>
              <a:ext uri="{FF2B5EF4-FFF2-40B4-BE49-F238E27FC236}">
                <a16:creationId xmlns:a16="http://schemas.microsoft.com/office/drawing/2014/main" id="{C0EE8919-7A1F-4A5A-AF9F-644702FCBD73}"/>
              </a:ext>
            </a:extLst>
          </p:cNvPr>
          <p:cNvPicPr>
            <a:picLocks noChangeAspect="1"/>
          </p:cNvPicPr>
          <p:nvPr/>
        </p:nvPicPr>
        <p:blipFill rotWithShape="1">
          <a:blip r:embed="rId6"/>
          <a:srcRect b="18256"/>
          <a:stretch/>
        </p:blipFill>
        <p:spPr>
          <a:xfrm>
            <a:off x="7114213" y="1835849"/>
            <a:ext cx="2477896" cy="1834970"/>
          </a:xfrm>
          <a:prstGeom prst="rect">
            <a:avLst/>
          </a:prstGeom>
        </p:spPr>
      </p:pic>
    </p:spTree>
    <p:extLst>
      <p:ext uri="{BB962C8B-B14F-4D97-AF65-F5344CB8AC3E}">
        <p14:creationId xmlns:p14="http://schemas.microsoft.com/office/powerpoint/2010/main" val="2841270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53" y="2842524"/>
            <a:ext cx="8674100" cy="756009"/>
          </a:xfrm>
        </p:spPr>
        <p:txBody>
          <a:bodyPr>
            <a:normAutofit/>
          </a:bodyPr>
          <a:lstStyle/>
          <a:p>
            <a:pPr algn="ctr"/>
            <a:r>
              <a:rPr lang="en-US"/>
              <a:t>Option Evaluation</a:t>
            </a:r>
          </a:p>
        </p:txBody>
      </p:sp>
    </p:spTree>
    <p:extLst>
      <p:ext uri="{BB962C8B-B14F-4D97-AF65-F5344CB8AC3E}">
        <p14:creationId xmlns:p14="http://schemas.microsoft.com/office/powerpoint/2010/main" val="3522141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53" y="2842524"/>
            <a:ext cx="8674100" cy="756009"/>
          </a:xfrm>
        </p:spPr>
        <p:txBody>
          <a:bodyPr>
            <a:normAutofit fontScale="90000"/>
          </a:bodyPr>
          <a:lstStyle/>
          <a:p>
            <a:pPr algn="ctr"/>
            <a:r>
              <a:rPr lang="en-US"/>
              <a:t>QUESTIONS SUBMITTED IN ADVANCE OF MEETING</a:t>
            </a:r>
          </a:p>
        </p:txBody>
      </p:sp>
    </p:spTree>
    <p:extLst>
      <p:ext uri="{BB962C8B-B14F-4D97-AF65-F5344CB8AC3E}">
        <p14:creationId xmlns:p14="http://schemas.microsoft.com/office/powerpoint/2010/main" val="3416509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4B7CD7-6E01-478F-B7C7-7274FA5C2542}"/>
              </a:ext>
            </a:extLst>
          </p:cNvPr>
          <p:cNvSpPr/>
          <p:nvPr/>
        </p:nvSpPr>
        <p:spPr>
          <a:xfrm>
            <a:off x="8780323" y="5637321"/>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5856460-B0F3-49AD-A200-F4D875CA9724}"/>
              </a:ext>
            </a:extLst>
          </p:cNvPr>
          <p:cNvSpPr>
            <a:spLocks noGrp="1"/>
          </p:cNvSpPr>
          <p:nvPr>
            <p:ph type="title"/>
          </p:nvPr>
        </p:nvSpPr>
        <p:spPr/>
        <p:txBody>
          <a:bodyPr/>
          <a:lstStyle/>
          <a:p>
            <a:r>
              <a:rPr lang="en-US"/>
              <a:t>Quick Build Summary</a:t>
            </a:r>
          </a:p>
        </p:txBody>
      </p:sp>
      <p:sp>
        <p:nvSpPr>
          <p:cNvPr id="5" name="Content Placeholder 4">
            <a:extLst>
              <a:ext uri="{FF2B5EF4-FFF2-40B4-BE49-F238E27FC236}">
                <a16:creationId xmlns:a16="http://schemas.microsoft.com/office/drawing/2014/main" id="{0FAB6882-7C68-4CB0-8E16-32983ED2F514}"/>
              </a:ext>
            </a:extLst>
          </p:cNvPr>
          <p:cNvSpPr>
            <a:spLocks noGrp="1"/>
          </p:cNvSpPr>
          <p:nvPr>
            <p:ph idx="1"/>
          </p:nvPr>
        </p:nvSpPr>
        <p:spPr>
          <a:xfrm>
            <a:off x="692150" y="1152939"/>
            <a:ext cx="5673139" cy="5024024"/>
          </a:xfrm>
        </p:spPr>
        <p:txBody>
          <a:bodyPr/>
          <a:lstStyle/>
          <a:p>
            <a:r>
              <a:rPr lang="en-US" b="1"/>
              <a:t>Flex-post</a:t>
            </a:r>
            <a:r>
              <a:rPr lang="en-US"/>
              <a:t> bike lane separation</a:t>
            </a:r>
          </a:p>
          <a:p>
            <a:r>
              <a:rPr lang="en-US" b="1"/>
              <a:t>0-5%</a:t>
            </a:r>
            <a:r>
              <a:rPr lang="en-US"/>
              <a:t> parking maintained</a:t>
            </a:r>
          </a:p>
          <a:p>
            <a:r>
              <a:rPr lang="en-US"/>
              <a:t>Lowest impact on utilities</a:t>
            </a:r>
          </a:p>
          <a:p>
            <a:r>
              <a:rPr lang="en-US"/>
              <a:t>Shorter implementation timeline </a:t>
            </a:r>
            <a:r>
              <a:rPr lang="en-US" b="1"/>
              <a:t>(1 year)</a:t>
            </a:r>
          </a:p>
          <a:p>
            <a:r>
              <a:rPr lang="en-US"/>
              <a:t>Lower cost </a:t>
            </a:r>
            <a:r>
              <a:rPr lang="en-US" b="1"/>
              <a:t>($)</a:t>
            </a:r>
          </a:p>
          <a:p>
            <a:pPr marL="0" indent="0">
              <a:buNone/>
            </a:pPr>
            <a:endParaRPr lang="en-US" b="1"/>
          </a:p>
        </p:txBody>
      </p:sp>
      <p:sp>
        <p:nvSpPr>
          <p:cNvPr id="6" name="Rectangle 5">
            <a:extLst>
              <a:ext uri="{FF2B5EF4-FFF2-40B4-BE49-F238E27FC236}">
                <a16:creationId xmlns:a16="http://schemas.microsoft.com/office/drawing/2014/main" id="{490CF92C-E6E0-4D04-A211-ABA6D2D3FCAE}"/>
              </a:ext>
            </a:extLst>
          </p:cNvPr>
          <p:cNvSpPr/>
          <p:nvPr/>
        </p:nvSpPr>
        <p:spPr>
          <a:xfrm>
            <a:off x="6587231" y="1152939"/>
            <a:ext cx="3275860" cy="4218051"/>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43D3F36-D2F7-42FB-8E95-0C305FB03070}"/>
              </a:ext>
            </a:extLst>
          </p:cNvPr>
          <p:cNvSpPr txBox="1"/>
          <p:nvPr/>
        </p:nvSpPr>
        <p:spPr>
          <a:xfrm>
            <a:off x="6688556" y="1286506"/>
            <a:ext cx="3045041" cy="401007"/>
          </a:xfrm>
          <a:prstGeom prst="rect">
            <a:avLst/>
          </a:prstGeom>
          <a:noFill/>
        </p:spPr>
        <p:txBody>
          <a:bodyPr wrap="square" rtlCol="0">
            <a:spAutoFit/>
          </a:bodyPr>
          <a:lstStyle/>
          <a:p>
            <a:r>
              <a:rPr lang="en-US">
                <a:solidFill>
                  <a:schemeClr val="bg1"/>
                </a:solidFill>
              </a:rPr>
              <a:t>Public Engagement Themes</a:t>
            </a:r>
          </a:p>
        </p:txBody>
      </p:sp>
      <p:sp>
        <p:nvSpPr>
          <p:cNvPr id="10" name="TextBox 9">
            <a:extLst>
              <a:ext uri="{FF2B5EF4-FFF2-40B4-BE49-F238E27FC236}">
                <a16:creationId xmlns:a16="http://schemas.microsoft.com/office/drawing/2014/main" id="{2B5F6E37-56FE-41B2-967F-6FBC21A93D92}"/>
              </a:ext>
            </a:extLst>
          </p:cNvPr>
          <p:cNvSpPr txBox="1"/>
          <p:nvPr/>
        </p:nvSpPr>
        <p:spPr>
          <a:xfrm>
            <a:off x="7137529" y="1903138"/>
            <a:ext cx="2601157" cy="401007"/>
          </a:xfrm>
          <a:prstGeom prst="rect">
            <a:avLst/>
          </a:prstGeom>
          <a:noFill/>
        </p:spPr>
        <p:txBody>
          <a:bodyPr wrap="square" rtlCol="0">
            <a:spAutoFit/>
          </a:bodyPr>
          <a:lstStyle/>
          <a:p>
            <a:r>
              <a:rPr lang="en-US">
                <a:solidFill>
                  <a:schemeClr val="bg1"/>
                </a:solidFill>
              </a:rPr>
              <a:t>Separated Bike Lanes</a:t>
            </a:r>
          </a:p>
        </p:txBody>
      </p:sp>
      <p:pic>
        <p:nvPicPr>
          <p:cNvPr id="15" name="Graphic 14" descr="Checkbox Checked outline">
            <a:extLst>
              <a:ext uri="{FF2B5EF4-FFF2-40B4-BE49-F238E27FC236}">
                <a16:creationId xmlns:a16="http://schemas.microsoft.com/office/drawing/2014/main" id="{C3A1043B-9EF6-4BCF-A8A8-7CCDB9B3AF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9156" y="1860962"/>
            <a:ext cx="485360" cy="485360"/>
          </a:xfrm>
          <a:prstGeom prst="rect">
            <a:avLst/>
          </a:prstGeom>
        </p:spPr>
      </p:pic>
      <p:sp>
        <p:nvSpPr>
          <p:cNvPr id="16" name="TextBox 15">
            <a:extLst>
              <a:ext uri="{FF2B5EF4-FFF2-40B4-BE49-F238E27FC236}">
                <a16:creationId xmlns:a16="http://schemas.microsoft.com/office/drawing/2014/main" id="{38B30D00-EF93-4CC1-888E-84E328D989A6}"/>
              </a:ext>
            </a:extLst>
          </p:cNvPr>
          <p:cNvSpPr txBox="1"/>
          <p:nvPr/>
        </p:nvSpPr>
        <p:spPr>
          <a:xfrm>
            <a:off x="7137529" y="2551276"/>
            <a:ext cx="2601157" cy="1015663"/>
          </a:xfrm>
          <a:prstGeom prst="rect">
            <a:avLst/>
          </a:prstGeom>
          <a:noFill/>
        </p:spPr>
        <p:txBody>
          <a:bodyPr wrap="square" lIns="91440" tIns="45720" rIns="91440" bIns="45720" rtlCol="0" anchor="t">
            <a:spAutoFit/>
          </a:bodyPr>
          <a:lstStyle/>
          <a:p>
            <a:r>
              <a:rPr lang="en-US" sz="2000">
                <a:solidFill>
                  <a:schemeClr val="bg1"/>
                </a:solidFill>
              </a:rPr>
              <a:t>Improvements for people walking and taking the bus</a:t>
            </a:r>
          </a:p>
        </p:txBody>
      </p:sp>
      <p:pic>
        <p:nvPicPr>
          <p:cNvPr id="20" name="Graphic 19" descr="Checkbox Crossed outline">
            <a:extLst>
              <a:ext uri="{FF2B5EF4-FFF2-40B4-BE49-F238E27FC236}">
                <a16:creationId xmlns:a16="http://schemas.microsoft.com/office/drawing/2014/main" id="{52DA4409-488C-4B72-A073-0A75DCBFFD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9156" y="3691479"/>
            <a:ext cx="485360" cy="485360"/>
          </a:xfrm>
          <a:prstGeom prst="rect">
            <a:avLst/>
          </a:prstGeom>
        </p:spPr>
      </p:pic>
      <p:sp>
        <p:nvSpPr>
          <p:cNvPr id="21" name="TextBox 20">
            <a:extLst>
              <a:ext uri="{FF2B5EF4-FFF2-40B4-BE49-F238E27FC236}">
                <a16:creationId xmlns:a16="http://schemas.microsoft.com/office/drawing/2014/main" id="{6334104E-31B5-439A-9F0F-8F2F7C97AFE6}"/>
              </a:ext>
            </a:extLst>
          </p:cNvPr>
          <p:cNvSpPr txBox="1"/>
          <p:nvPr/>
        </p:nvSpPr>
        <p:spPr>
          <a:xfrm>
            <a:off x="7137529" y="3725676"/>
            <a:ext cx="2601157" cy="709681"/>
          </a:xfrm>
          <a:prstGeom prst="rect">
            <a:avLst/>
          </a:prstGeom>
          <a:noFill/>
        </p:spPr>
        <p:txBody>
          <a:bodyPr wrap="square" rtlCol="0">
            <a:spAutoFit/>
          </a:bodyPr>
          <a:lstStyle/>
          <a:p>
            <a:r>
              <a:rPr lang="en-US">
                <a:solidFill>
                  <a:schemeClr val="bg1"/>
                </a:solidFill>
              </a:rPr>
              <a:t>Provide Customer Parking on Mass Ave</a:t>
            </a:r>
          </a:p>
        </p:txBody>
      </p:sp>
      <p:pic>
        <p:nvPicPr>
          <p:cNvPr id="22" name="Graphic 21" descr="Checkbox Crossed outline">
            <a:extLst>
              <a:ext uri="{FF2B5EF4-FFF2-40B4-BE49-F238E27FC236}">
                <a16:creationId xmlns:a16="http://schemas.microsoft.com/office/drawing/2014/main" id="{5511AD79-A782-4649-B971-24A03F04EB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9156" y="4555207"/>
            <a:ext cx="485360" cy="485360"/>
          </a:xfrm>
          <a:prstGeom prst="rect">
            <a:avLst/>
          </a:prstGeom>
        </p:spPr>
      </p:pic>
      <p:sp>
        <p:nvSpPr>
          <p:cNvPr id="23" name="TextBox 22">
            <a:extLst>
              <a:ext uri="{FF2B5EF4-FFF2-40B4-BE49-F238E27FC236}">
                <a16:creationId xmlns:a16="http://schemas.microsoft.com/office/drawing/2014/main" id="{3503678E-BB47-4C3C-9AE4-AD475A986760}"/>
              </a:ext>
            </a:extLst>
          </p:cNvPr>
          <p:cNvSpPr txBox="1"/>
          <p:nvPr/>
        </p:nvSpPr>
        <p:spPr>
          <a:xfrm>
            <a:off x="7137529" y="4616038"/>
            <a:ext cx="2601157" cy="401007"/>
          </a:xfrm>
          <a:prstGeom prst="rect">
            <a:avLst/>
          </a:prstGeom>
          <a:noFill/>
        </p:spPr>
        <p:txBody>
          <a:bodyPr wrap="square" rtlCol="0">
            <a:spAutoFit/>
          </a:bodyPr>
          <a:lstStyle/>
          <a:p>
            <a:r>
              <a:rPr lang="en-US">
                <a:solidFill>
                  <a:schemeClr val="bg1"/>
                </a:solidFill>
              </a:rPr>
              <a:t>Remove the Median </a:t>
            </a:r>
          </a:p>
        </p:txBody>
      </p:sp>
      <p:sp>
        <p:nvSpPr>
          <p:cNvPr id="2" name="Rectangle 1">
            <a:extLst>
              <a:ext uri="{FF2B5EF4-FFF2-40B4-BE49-F238E27FC236}">
                <a16:creationId xmlns:a16="http://schemas.microsoft.com/office/drawing/2014/main" id="{EDB58D41-4B36-4E56-8336-B40026EC052C}"/>
              </a:ext>
            </a:extLst>
          </p:cNvPr>
          <p:cNvSpPr/>
          <p:nvPr/>
        </p:nvSpPr>
        <p:spPr>
          <a:xfrm>
            <a:off x="6587231" y="5490840"/>
            <a:ext cx="3275860" cy="1256190"/>
          </a:xfrm>
          <a:prstGeom prst="rect">
            <a:avLst/>
          </a:prstGeom>
          <a:solidFill>
            <a:srgbClr val="6E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heckbox Checked outline">
            <a:extLst>
              <a:ext uri="{FF2B5EF4-FFF2-40B4-BE49-F238E27FC236}">
                <a16:creationId xmlns:a16="http://schemas.microsoft.com/office/drawing/2014/main" id="{B372ADDB-CA75-4758-846E-B72A5E645D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9156" y="5842654"/>
            <a:ext cx="485360" cy="485360"/>
          </a:xfrm>
          <a:prstGeom prst="rect">
            <a:avLst/>
          </a:prstGeom>
        </p:spPr>
      </p:pic>
      <p:sp>
        <p:nvSpPr>
          <p:cNvPr id="18" name="TextBox 17">
            <a:extLst>
              <a:ext uri="{FF2B5EF4-FFF2-40B4-BE49-F238E27FC236}">
                <a16:creationId xmlns:a16="http://schemas.microsoft.com/office/drawing/2014/main" id="{C6A7AB1D-CEF6-4423-813B-B52BFFD33A6C}"/>
              </a:ext>
            </a:extLst>
          </p:cNvPr>
          <p:cNvSpPr txBox="1"/>
          <p:nvPr/>
        </p:nvSpPr>
        <p:spPr>
          <a:xfrm>
            <a:off x="7176023" y="5647011"/>
            <a:ext cx="2687068" cy="923330"/>
          </a:xfrm>
          <a:prstGeom prst="rect">
            <a:avLst/>
          </a:prstGeom>
          <a:noFill/>
        </p:spPr>
        <p:txBody>
          <a:bodyPr wrap="square" rtlCol="0">
            <a:spAutoFit/>
          </a:bodyPr>
          <a:lstStyle/>
          <a:p>
            <a:r>
              <a:rPr lang="en-US" sz="1800">
                <a:solidFill>
                  <a:schemeClr val="bg1"/>
                </a:solidFill>
              </a:rPr>
              <a:t>Meets CSO goal of accelerated separated bike lane implementation</a:t>
            </a:r>
          </a:p>
        </p:txBody>
      </p:sp>
      <p:pic>
        <p:nvPicPr>
          <p:cNvPr id="25" name="Graphic 24" descr="Checkbox Checked outline">
            <a:extLst>
              <a:ext uri="{FF2B5EF4-FFF2-40B4-BE49-F238E27FC236}">
                <a16:creationId xmlns:a16="http://schemas.microsoft.com/office/drawing/2014/main" id="{63B69266-F6EE-4DB8-859F-C2AAE6DF81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9156" y="2542846"/>
            <a:ext cx="485360" cy="485360"/>
          </a:xfrm>
          <a:prstGeom prst="rect">
            <a:avLst/>
          </a:prstGeom>
        </p:spPr>
      </p:pic>
    </p:spTree>
    <p:extLst>
      <p:ext uri="{BB962C8B-B14F-4D97-AF65-F5344CB8AC3E}">
        <p14:creationId xmlns:p14="http://schemas.microsoft.com/office/powerpoint/2010/main" val="3329993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3283815-047C-4FBB-97D9-8104283321B6}"/>
              </a:ext>
            </a:extLst>
          </p:cNvPr>
          <p:cNvSpPr/>
          <p:nvPr/>
        </p:nvSpPr>
        <p:spPr>
          <a:xfrm>
            <a:off x="6587231" y="1152939"/>
            <a:ext cx="3275860" cy="4218051"/>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Checkbox Checked outline">
            <a:extLst>
              <a:ext uri="{FF2B5EF4-FFF2-40B4-BE49-F238E27FC236}">
                <a16:creationId xmlns:a16="http://schemas.microsoft.com/office/drawing/2014/main" id="{AF1631B1-78B0-4C22-B54C-69791A3482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9156" y="4554002"/>
            <a:ext cx="485360" cy="485360"/>
          </a:xfrm>
          <a:prstGeom prst="rect">
            <a:avLst/>
          </a:prstGeom>
        </p:spPr>
      </p:pic>
      <p:pic>
        <p:nvPicPr>
          <p:cNvPr id="41" name="Graphic 40" descr="Checkbox Checked outline">
            <a:extLst>
              <a:ext uri="{FF2B5EF4-FFF2-40B4-BE49-F238E27FC236}">
                <a16:creationId xmlns:a16="http://schemas.microsoft.com/office/drawing/2014/main" id="{DB39AE4E-D5A7-448A-A4EB-B53EE36F7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9156" y="3692291"/>
            <a:ext cx="485360" cy="485360"/>
          </a:xfrm>
          <a:prstGeom prst="rect">
            <a:avLst/>
          </a:prstGeom>
        </p:spPr>
      </p:pic>
      <p:sp>
        <p:nvSpPr>
          <p:cNvPr id="4" name="Title 3">
            <a:extLst>
              <a:ext uri="{FF2B5EF4-FFF2-40B4-BE49-F238E27FC236}">
                <a16:creationId xmlns:a16="http://schemas.microsoft.com/office/drawing/2014/main" id="{75856460-B0F3-49AD-A200-F4D875CA9724}"/>
              </a:ext>
            </a:extLst>
          </p:cNvPr>
          <p:cNvSpPr>
            <a:spLocks noGrp="1"/>
          </p:cNvSpPr>
          <p:nvPr>
            <p:ph type="title"/>
          </p:nvPr>
        </p:nvSpPr>
        <p:spPr/>
        <p:txBody>
          <a:bodyPr/>
          <a:lstStyle/>
          <a:p>
            <a:r>
              <a:rPr lang="en-US"/>
              <a:t>Partial Construction Summary</a:t>
            </a:r>
          </a:p>
        </p:txBody>
      </p:sp>
      <p:sp>
        <p:nvSpPr>
          <p:cNvPr id="5" name="Content Placeholder 4">
            <a:extLst>
              <a:ext uri="{FF2B5EF4-FFF2-40B4-BE49-F238E27FC236}">
                <a16:creationId xmlns:a16="http://schemas.microsoft.com/office/drawing/2014/main" id="{0FAB6882-7C68-4CB0-8E16-32983ED2F514}"/>
              </a:ext>
            </a:extLst>
          </p:cNvPr>
          <p:cNvSpPr>
            <a:spLocks noGrp="1"/>
          </p:cNvSpPr>
          <p:nvPr>
            <p:ph idx="1"/>
          </p:nvPr>
        </p:nvSpPr>
        <p:spPr>
          <a:xfrm>
            <a:off x="692150" y="1152939"/>
            <a:ext cx="5673139" cy="5005265"/>
          </a:xfrm>
        </p:spPr>
        <p:txBody>
          <a:bodyPr vert="horz" lIns="91440" tIns="45720" rIns="91440" bIns="45720" rtlCol="0" anchor="t">
            <a:normAutofit/>
          </a:bodyPr>
          <a:lstStyle/>
          <a:p>
            <a:r>
              <a:rPr lang="en-US" sz="2600" b="1">
                <a:latin typeface="Avenir Next LT Pro"/>
              </a:rPr>
              <a:t>Flex-post or Curbed</a:t>
            </a:r>
            <a:r>
              <a:rPr lang="en-US" sz="2600">
                <a:latin typeface="Avenir Next LT Pro"/>
              </a:rPr>
              <a:t> bike lane separation</a:t>
            </a:r>
          </a:p>
          <a:p>
            <a:r>
              <a:rPr lang="en-US" sz="2600">
                <a:latin typeface="Avenir Next LT Pro"/>
              </a:rPr>
              <a:t>Median removed, but upgraded at pedestrian crossings</a:t>
            </a:r>
          </a:p>
          <a:p>
            <a:r>
              <a:rPr lang="en-US" sz="2600">
                <a:latin typeface="Avenir Next LT Pro"/>
              </a:rPr>
              <a:t>Upgrade affected utilities</a:t>
            </a:r>
            <a:endParaRPr lang="en-US" sz="2600"/>
          </a:p>
          <a:p>
            <a:r>
              <a:rPr lang="en-US" sz="2600" b="1">
                <a:latin typeface="Avenir Next LT Pro"/>
              </a:rPr>
              <a:t>40-50% </a:t>
            </a:r>
            <a:r>
              <a:rPr lang="en-US" sz="2600">
                <a:latin typeface="Avenir Next LT Pro"/>
              </a:rPr>
              <a:t>parking possible to maintain (if wires are removed)</a:t>
            </a:r>
          </a:p>
          <a:p>
            <a:r>
              <a:rPr lang="en-US" sz="2600">
                <a:latin typeface="Avenir Next LT Pro"/>
              </a:rPr>
              <a:t>Medium implementation timeline (to be determined based on project scope and utilities)</a:t>
            </a:r>
          </a:p>
          <a:p>
            <a:r>
              <a:rPr lang="en-US" sz="2600">
                <a:latin typeface="Avenir Next LT Pro"/>
              </a:rPr>
              <a:t>Medium cost </a:t>
            </a:r>
            <a:r>
              <a:rPr lang="en-US" sz="2600" b="1">
                <a:latin typeface="Avenir Next LT Pro"/>
              </a:rPr>
              <a:t>($$)</a:t>
            </a:r>
          </a:p>
        </p:txBody>
      </p:sp>
      <p:sp>
        <p:nvSpPr>
          <p:cNvPr id="22" name="Rectangle 21">
            <a:extLst>
              <a:ext uri="{FF2B5EF4-FFF2-40B4-BE49-F238E27FC236}">
                <a16:creationId xmlns:a16="http://schemas.microsoft.com/office/drawing/2014/main" id="{82C73D31-98A4-4048-A50B-B3F66356CEAC}"/>
              </a:ext>
            </a:extLst>
          </p:cNvPr>
          <p:cNvSpPr/>
          <p:nvPr/>
        </p:nvSpPr>
        <p:spPr>
          <a:xfrm>
            <a:off x="8780323" y="5637321"/>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387DC098-75B7-43C6-BC16-609A2C023675}"/>
              </a:ext>
            </a:extLst>
          </p:cNvPr>
          <p:cNvSpPr txBox="1"/>
          <p:nvPr/>
        </p:nvSpPr>
        <p:spPr>
          <a:xfrm>
            <a:off x="6688556" y="1286506"/>
            <a:ext cx="3045041" cy="401007"/>
          </a:xfrm>
          <a:prstGeom prst="rect">
            <a:avLst/>
          </a:prstGeom>
          <a:noFill/>
        </p:spPr>
        <p:txBody>
          <a:bodyPr wrap="square" rtlCol="0">
            <a:spAutoFit/>
          </a:bodyPr>
          <a:lstStyle/>
          <a:p>
            <a:r>
              <a:rPr lang="en-US">
                <a:solidFill>
                  <a:schemeClr val="bg1"/>
                </a:solidFill>
              </a:rPr>
              <a:t>Public Engagement Themes</a:t>
            </a:r>
          </a:p>
        </p:txBody>
      </p:sp>
      <p:sp>
        <p:nvSpPr>
          <p:cNvPr id="28" name="TextBox 27">
            <a:extLst>
              <a:ext uri="{FF2B5EF4-FFF2-40B4-BE49-F238E27FC236}">
                <a16:creationId xmlns:a16="http://schemas.microsoft.com/office/drawing/2014/main" id="{2A76471C-F886-4840-936B-1CBDAB44A053}"/>
              </a:ext>
            </a:extLst>
          </p:cNvPr>
          <p:cNvSpPr txBox="1"/>
          <p:nvPr/>
        </p:nvSpPr>
        <p:spPr>
          <a:xfrm>
            <a:off x="7137529" y="1903138"/>
            <a:ext cx="2601157" cy="401007"/>
          </a:xfrm>
          <a:prstGeom prst="rect">
            <a:avLst/>
          </a:prstGeom>
          <a:noFill/>
        </p:spPr>
        <p:txBody>
          <a:bodyPr wrap="square" rtlCol="0">
            <a:spAutoFit/>
          </a:bodyPr>
          <a:lstStyle/>
          <a:p>
            <a:r>
              <a:rPr lang="en-US">
                <a:solidFill>
                  <a:schemeClr val="bg1"/>
                </a:solidFill>
              </a:rPr>
              <a:t>Separated Bike Lanes</a:t>
            </a:r>
          </a:p>
        </p:txBody>
      </p:sp>
      <p:pic>
        <p:nvPicPr>
          <p:cNvPr id="29" name="Graphic 28" descr="Checkbox Checked outline">
            <a:extLst>
              <a:ext uri="{FF2B5EF4-FFF2-40B4-BE49-F238E27FC236}">
                <a16:creationId xmlns:a16="http://schemas.microsoft.com/office/drawing/2014/main" id="{F9FD0293-292F-4E71-A4DF-469AEAE503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9156" y="1860962"/>
            <a:ext cx="485360" cy="485360"/>
          </a:xfrm>
          <a:prstGeom prst="rect">
            <a:avLst/>
          </a:prstGeom>
        </p:spPr>
      </p:pic>
      <p:sp>
        <p:nvSpPr>
          <p:cNvPr id="30" name="TextBox 29">
            <a:extLst>
              <a:ext uri="{FF2B5EF4-FFF2-40B4-BE49-F238E27FC236}">
                <a16:creationId xmlns:a16="http://schemas.microsoft.com/office/drawing/2014/main" id="{E936B6CF-D1C3-4617-831E-95F7016BA01E}"/>
              </a:ext>
            </a:extLst>
          </p:cNvPr>
          <p:cNvSpPr txBox="1"/>
          <p:nvPr/>
        </p:nvSpPr>
        <p:spPr>
          <a:xfrm>
            <a:off x="7137529" y="2551276"/>
            <a:ext cx="2601157" cy="1015663"/>
          </a:xfrm>
          <a:prstGeom prst="rect">
            <a:avLst/>
          </a:prstGeom>
          <a:noFill/>
        </p:spPr>
        <p:txBody>
          <a:bodyPr wrap="square" lIns="91440" tIns="45720" rIns="91440" bIns="45720" rtlCol="0" anchor="t">
            <a:spAutoFit/>
          </a:bodyPr>
          <a:lstStyle/>
          <a:p>
            <a:r>
              <a:rPr lang="en-US" sz="2000">
                <a:solidFill>
                  <a:schemeClr val="bg1"/>
                </a:solidFill>
              </a:rPr>
              <a:t>Improvements for people walking and taking the bus</a:t>
            </a:r>
          </a:p>
        </p:txBody>
      </p:sp>
      <p:sp>
        <p:nvSpPr>
          <p:cNvPr id="32" name="TextBox 31">
            <a:extLst>
              <a:ext uri="{FF2B5EF4-FFF2-40B4-BE49-F238E27FC236}">
                <a16:creationId xmlns:a16="http://schemas.microsoft.com/office/drawing/2014/main" id="{74A5F6CC-4BFF-4D0E-AF56-227C675FAF7D}"/>
              </a:ext>
            </a:extLst>
          </p:cNvPr>
          <p:cNvSpPr txBox="1"/>
          <p:nvPr/>
        </p:nvSpPr>
        <p:spPr>
          <a:xfrm>
            <a:off x="7137529" y="3725676"/>
            <a:ext cx="2601157" cy="709681"/>
          </a:xfrm>
          <a:prstGeom prst="rect">
            <a:avLst/>
          </a:prstGeom>
          <a:noFill/>
        </p:spPr>
        <p:txBody>
          <a:bodyPr wrap="square" rtlCol="0">
            <a:spAutoFit/>
          </a:bodyPr>
          <a:lstStyle/>
          <a:p>
            <a:r>
              <a:rPr lang="en-US">
                <a:solidFill>
                  <a:schemeClr val="bg1"/>
                </a:solidFill>
              </a:rPr>
              <a:t>Provide Customer Parking on Mass Ave</a:t>
            </a:r>
          </a:p>
        </p:txBody>
      </p:sp>
      <p:sp>
        <p:nvSpPr>
          <p:cNvPr id="34" name="TextBox 33">
            <a:extLst>
              <a:ext uri="{FF2B5EF4-FFF2-40B4-BE49-F238E27FC236}">
                <a16:creationId xmlns:a16="http://schemas.microsoft.com/office/drawing/2014/main" id="{A6BC7DB0-9B21-4D62-88A6-488E7CD68EDD}"/>
              </a:ext>
            </a:extLst>
          </p:cNvPr>
          <p:cNvSpPr txBox="1"/>
          <p:nvPr/>
        </p:nvSpPr>
        <p:spPr>
          <a:xfrm>
            <a:off x="7137529" y="4616038"/>
            <a:ext cx="2601157" cy="401007"/>
          </a:xfrm>
          <a:prstGeom prst="rect">
            <a:avLst/>
          </a:prstGeom>
          <a:noFill/>
        </p:spPr>
        <p:txBody>
          <a:bodyPr wrap="square" rtlCol="0">
            <a:spAutoFit/>
          </a:bodyPr>
          <a:lstStyle/>
          <a:p>
            <a:r>
              <a:rPr lang="en-US">
                <a:solidFill>
                  <a:schemeClr val="bg1"/>
                </a:solidFill>
              </a:rPr>
              <a:t>Remove the Median </a:t>
            </a:r>
          </a:p>
        </p:txBody>
      </p:sp>
      <p:sp>
        <p:nvSpPr>
          <p:cNvPr id="35" name="Rectangle 34">
            <a:extLst>
              <a:ext uri="{FF2B5EF4-FFF2-40B4-BE49-F238E27FC236}">
                <a16:creationId xmlns:a16="http://schemas.microsoft.com/office/drawing/2014/main" id="{658A1AB2-45D7-4351-8F2D-AC52B8FCEB8B}"/>
              </a:ext>
            </a:extLst>
          </p:cNvPr>
          <p:cNvSpPr/>
          <p:nvPr/>
        </p:nvSpPr>
        <p:spPr>
          <a:xfrm>
            <a:off x="6587231" y="5490840"/>
            <a:ext cx="3275860" cy="1256190"/>
          </a:xfrm>
          <a:prstGeom prst="rect">
            <a:avLst/>
          </a:prstGeom>
          <a:solidFill>
            <a:srgbClr val="6E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Checkbox Checked outline">
            <a:extLst>
              <a:ext uri="{FF2B5EF4-FFF2-40B4-BE49-F238E27FC236}">
                <a16:creationId xmlns:a16="http://schemas.microsoft.com/office/drawing/2014/main" id="{5B154A54-F3F6-487F-A1E5-01B20D2D14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9156" y="5842654"/>
            <a:ext cx="485360" cy="485360"/>
          </a:xfrm>
          <a:prstGeom prst="rect">
            <a:avLst/>
          </a:prstGeom>
        </p:spPr>
      </p:pic>
      <p:sp>
        <p:nvSpPr>
          <p:cNvPr id="37" name="TextBox 36">
            <a:extLst>
              <a:ext uri="{FF2B5EF4-FFF2-40B4-BE49-F238E27FC236}">
                <a16:creationId xmlns:a16="http://schemas.microsoft.com/office/drawing/2014/main" id="{7A35E62A-3DEA-4BF1-AA67-11299C90C007}"/>
              </a:ext>
            </a:extLst>
          </p:cNvPr>
          <p:cNvSpPr txBox="1"/>
          <p:nvPr/>
        </p:nvSpPr>
        <p:spPr>
          <a:xfrm>
            <a:off x="7176023" y="5647011"/>
            <a:ext cx="2687068" cy="923330"/>
          </a:xfrm>
          <a:prstGeom prst="rect">
            <a:avLst/>
          </a:prstGeom>
          <a:noFill/>
        </p:spPr>
        <p:txBody>
          <a:bodyPr wrap="square" rtlCol="0">
            <a:spAutoFit/>
          </a:bodyPr>
          <a:lstStyle/>
          <a:p>
            <a:r>
              <a:rPr lang="en-US" sz="1800">
                <a:solidFill>
                  <a:schemeClr val="bg1"/>
                </a:solidFill>
              </a:rPr>
              <a:t>Meets CSO goal of accelerated separated bike lane implementation</a:t>
            </a:r>
          </a:p>
        </p:txBody>
      </p:sp>
      <p:pic>
        <p:nvPicPr>
          <p:cNvPr id="38" name="Graphic 37" descr="Checkbox Checked outline">
            <a:extLst>
              <a:ext uri="{FF2B5EF4-FFF2-40B4-BE49-F238E27FC236}">
                <a16:creationId xmlns:a16="http://schemas.microsoft.com/office/drawing/2014/main" id="{7703134E-D177-49AC-A3D3-CC7ABD15E4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9156" y="2542846"/>
            <a:ext cx="485360" cy="485360"/>
          </a:xfrm>
          <a:prstGeom prst="rect">
            <a:avLst/>
          </a:prstGeom>
        </p:spPr>
      </p:pic>
    </p:spTree>
    <p:extLst>
      <p:ext uri="{BB962C8B-B14F-4D97-AF65-F5344CB8AC3E}">
        <p14:creationId xmlns:p14="http://schemas.microsoft.com/office/powerpoint/2010/main" val="513930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2CCC607-F507-4475-BFF4-362F9496E66B}"/>
              </a:ext>
            </a:extLst>
          </p:cNvPr>
          <p:cNvSpPr/>
          <p:nvPr/>
        </p:nvSpPr>
        <p:spPr>
          <a:xfrm>
            <a:off x="8780323" y="5637321"/>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7F06AC3C-973C-4D36-A88B-B8C7F32DAE61}"/>
              </a:ext>
            </a:extLst>
          </p:cNvPr>
          <p:cNvSpPr/>
          <p:nvPr/>
        </p:nvSpPr>
        <p:spPr>
          <a:xfrm>
            <a:off x="6587231" y="5490840"/>
            <a:ext cx="3275860" cy="1256190"/>
          </a:xfrm>
          <a:prstGeom prst="rect">
            <a:avLst/>
          </a:prstGeom>
          <a:solidFill>
            <a:srgbClr val="6EC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Checkbox Crossed outline">
            <a:extLst>
              <a:ext uri="{FF2B5EF4-FFF2-40B4-BE49-F238E27FC236}">
                <a16:creationId xmlns:a16="http://schemas.microsoft.com/office/drawing/2014/main" id="{88CA411E-6955-430E-9BCF-632390AFC7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9156" y="5852344"/>
            <a:ext cx="485360" cy="485360"/>
          </a:xfrm>
          <a:prstGeom prst="rect">
            <a:avLst/>
          </a:prstGeom>
        </p:spPr>
      </p:pic>
      <p:sp>
        <p:nvSpPr>
          <p:cNvPr id="4" name="Title 3">
            <a:extLst>
              <a:ext uri="{FF2B5EF4-FFF2-40B4-BE49-F238E27FC236}">
                <a16:creationId xmlns:a16="http://schemas.microsoft.com/office/drawing/2014/main" id="{75856460-B0F3-49AD-A200-F4D875CA9724}"/>
              </a:ext>
            </a:extLst>
          </p:cNvPr>
          <p:cNvSpPr>
            <a:spLocks noGrp="1"/>
          </p:cNvSpPr>
          <p:nvPr>
            <p:ph type="title"/>
          </p:nvPr>
        </p:nvSpPr>
        <p:spPr/>
        <p:txBody>
          <a:bodyPr/>
          <a:lstStyle/>
          <a:p>
            <a:r>
              <a:rPr lang="en-US"/>
              <a:t>Full Construction Summary</a:t>
            </a:r>
          </a:p>
        </p:txBody>
      </p:sp>
      <p:sp>
        <p:nvSpPr>
          <p:cNvPr id="5" name="Content Placeholder 4">
            <a:extLst>
              <a:ext uri="{FF2B5EF4-FFF2-40B4-BE49-F238E27FC236}">
                <a16:creationId xmlns:a16="http://schemas.microsoft.com/office/drawing/2014/main" id="{0FAB6882-7C68-4CB0-8E16-32983ED2F514}"/>
              </a:ext>
            </a:extLst>
          </p:cNvPr>
          <p:cNvSpPr>
            <a:spLocks noGrp="1"/>
          </p:cNvSpPr>
          <p:nvPr>
            <p:ph idx="1"/>
          </p:nvPr>
        </p:nvSpPr>
        <p:spPr>
          <a:xfrm>
            <a:off x="692150" y="1152939"/>
            <a:ext cx="5673139" cy="5475108"/>
          </a:xfrm>
        </p:spPr>
        <p:txBody>
          <a:bodyPr>
            <a:normAutofit fontScale="92500" lnSpcReduction="10000"/>
          </a:bodyPr>
          <a:lstStyle/>
          <a:p>
            <a:r>
              <a:rPr lang="en-US" b="1"/>
              <a:t>Raised</a:t>
            </a:r>
            <a:r>
              <a:rPr lang="en-US"/>
              <a:t> bike lane separation</a:t>
            </a:r>
          </a:p>
          <a:p>
            <a:r>
              <a:rPr lang="en-US"/>
              <a:t>Median removed, but maintained and upgraded at pedestrian crossings</a:t>
            </a:r>
          </a:p>
          <a:p>
            <a:r>
              <a:rPr lang="en-US"/>
              <a:t>Sidewalk reconstruction and new plantings/amenities</a:t>
            </a:r>
          </a:p>
          <a:p>
            <a:r>
              <a:rPr lang="en-US"/>
              <a:t>Major utility upgrades </a:t>
            </a:r>
          </a:p>
          <a:p>
            <a:r>
              <a:rPr lang="en-US" b="1"/>
              <a:t>40-50% </a:t>
            </a:r>
            <a:r>
              <a:rPr lang="en-US"/>
              <a:t>parking possible to maintain (if wires are removed)</a:t>
            </a:r>
          </a:p>
          <a:p>
            <a:r>
              <a:rPr lang="en-US"/>
              <a:t>Longer design and implementation timeline </a:t>
            </a:r>
            <a:br>
              <a:rPr lang="en-US"/>
            </a:br>
            <a:r>
              <a:rPr lang="en-US" b="1"/>
              <a:t>(10+ years)</a:t>
            </a:r>
          </a:p>
          <a:p>
            <a:r>
              <a:rPr lang="en-US"/>
              <a:t>Higher cost </a:t>
            </a:r>
            <a:r>
              <a:rPr lang="en-US" b="1"/>
              <a:t>($$$$)</a:t>
            </a:r>
          </a:p>
          <a:p>
            <a:pPr marL="0" indent="0">
              <a:buNone/>
            </a:pPr>
            <a:endParaRPr lang="en-US" b="1"/>
          </a:p>
        </p:txBody>
      </p:sp>
      <p:sp>
        <p:nvSpPr>
          <p:cNvPr id="21" name="Rectangle 20">
            <a:extLst>
              <a:ext uri="{FF2B5EF4-FFF2-40B4-BE49-F238E27FC236}">
                <a16:creationId xmlns:a16="http://schemas.microsoft.com/office/drawing/2014/main" id="{57A762ED-8B35-49E5-88AA-4512DAE07E8C}"/>
              </a:ext>
            </a:extLst>
          </p:cNvPr>
          <p:cNvSpPr/>
          <p:nvPr/>
        </p:nvSpPr>
        <p:spPr>
          <a:xfrm>
            <a:off x="6587231" y="1152939"/>
            <a:ext cx="3275860" cy="4218051"/>
          </a:xfrm>
          <a:prstGeom prst="rect">
            <a:avLst/>
          </a:prstGeom>
          <a:solidFill>
            <a:srgbClr val="0D5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4C013AE-FAD6-4BB3-89B6-35C830213622}"/>
              </a:ext>
            </a:extLst>
          </p:cNvPr>
          <p:cNvSpPr txBox="1"/>
          <p:nvPr/>
        </p:nvSpPr>
        <p:spPr>
          <a:xfrm>
            <a:off x="6688556" y="1286506"/>
            <a:ext cx="3045041" cy="401007"/>
          </a:xfrm>
          <a:prstGeom prst="rect">
            <a:avLst/>
          </a:prstGeom>
          <a:noFill/>
        </p:spPr>
        <p:txBody>
          <a:bodyPr wrap="square" rtlCol="0">
            <a:spAutoFit/>
          </a:bodyPr>
          <a:lstStyle/>
          <a:p>
            <a:r>
              <a:rPr lang="en-US">
                <a:solidFill>
                  <a:schemeClr val="bg1"/>
                </a:solidFill>
              </a:rPr>
              <a:t>Public Engagement Themes</a:t>
            </a:r>
          </a:p>
        </p:txBody>
      </p:sp>
      <p:sp>
        <p:nvSpPr>
          <p:cNvPr id="30" name="TextBox 29">
            <a:extLst>
              <a:ext uri="{FF2B5EF4-FFF2-40B4-BE49-F238E27FC236}">
                <a16:creationId xmlns:a16="http://schemas.microsoft.com/office/drawing/2014/main" id="{D4ABAF2C-9158-4C4A-9590-65E2B68E41C7}"/>
              </a:ext>
            </a:extLst>
          </p:cNvPr>
          <p:cNvSpPr txBox="1"/>
          <p:nvPr/>
        </p:nvSpPr>
        <p:spPr>
          <a:xfrm>
            <a:off x="7137529" y="1903138"/>
            <a:ext cx="2601157" cy="401007"/>
          </a:xfrm>
          <a:prstGeom prst="rect">
            <a:avLst/>
          </a:prstGeom>
          <a:noFill/>
        </p:spPr>
        <p:txBody>
          <a:bodyPr wrap="square" rtlCol="0">
            <a:spAutoFit/>
          </a:bodyPr>
          <a:lstStyle/>
          <a:p>
            <a:r>
              <a:rPr lang="en-US">
                <a:solidFill>
                  <a:schemeClr val="bg1"/>
                </a:solidFill>
              </a:rPr>
              <a:t>Separated Bike Lanes</a:t>
            </a:r>
          </a:p>
        </p:txBody>
      </p:sp>
      <p:pic>
        <p:nvPicPr>
          <p:cNvPr id="32" name="Graphic 31" descr="Checkbox Checked outline">
            <a:extLst>
              <a:ext uri="{FF2B5EF4-FFF2-40B4-BE49-F238E27FC236}">
                <a16:creationId xmlns:a16="http://schemas.microsoft.com/office/drawing/2014/main" id="{F669A25A-5061-4B4B-8CE3-D0CA0EA99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9156" y="1860962"/>
            <a:ext cx="485360" cy="485360"/>
          </a:xfrm>
          <a:prstGeom prst="rect">
            <a:avLst/>
          </a:prstGeom>
        </p:spPr>
      </p:pic>
      <p:sp>
        <p:nvSpPr>
          <p:cNvPr id="37" name="TextBox 36">
            <a:extLst>
              <a:ext uri="{FF2B5EF4-FFF2-40B4-BE49-F238E27FC236}">
                <a16:creationId xmlns:a16="http://schemas.microsoft.com/office/drawing/2014/main" id="{306451AE-05D1-488E-9377-7EBB0260ACC4}"/>
              </a:ext>
            </a:extLst>
          </p:cNvPr>
          <p:cNvSpPr txBox="1"/>
          <p:nvPr/>
        </p:nvSpPr>
        <p:spPr>
          <a:xfrm>
            <a:off x="7137529" y="2551276"/>
            <a:ext cx="2601157" cy="1015663"/>
          </a:xfrm>
          <a:prstGeom prst="rect">
            <a:avLst/>
          </a:prstGeom>
          <a:noFill/>
        </p:spPr>
        <p:txBody>
          <a:bodyPr wrap="square" lIns="91440" tIns="45720" rIns="91440" bIns="45720" rtlCol="0" anchor="t">
            <a:spAutoFit/>
          </a:bodyPr>
          <a:lstStyle/>
          <a:p>
            <a:r>
              <a:rPr lang="en-US" sz="2000">
                <a:solidFill>
                  <a:schemeClr val="bg1"/>
                </a:solidFill>
              </a:rPr>
              <a:t>Improvements for people walking and taking the bus</a:t>
            </a:r>
          </a:p>
        </p:txBody>
      </p:sp>
      <p:sp>
        <p:nvSpPr>
          <p:cNvPr id="39" name="TextBox 38">
            <a:extLst>
              <a:ext uri="{FF2B5EF4-FFF2-40B4-BE49-F238E27FC236}">
                <a16:creationId xmlns:a16="http://schemas.microsoft.com/office/drawing/2014/main" id="{03A3367E-1628-4127-9835-1E1EC31733C6}"/>
              </a:ext>
            </a:extLst>
          </p:cNvPr>
          <p:cNvSpPr txBox="1"/>
          <p:nvPr/>
        </p:nvSpPr>
        <p:spPr>
          <a:xfrm>
            <a:off x="7137529" y="3725676"/>
            <a:ext cx="2601157" cy="709681"/>
          </a:xfrm>
          <a:prstGeom prst="rect">
            <a:avLst/>
          </a:prstGeom>
          <a:noFill/>
        </p:spPr>
        <p:txBody>
          <a:bodyPr wrap="square" rtlCol="0">
            <a:spAutoFit/>
          </a:bodyPr>
          <a:lstStyle/>
          <a:p>
            <a:r>
              <a:rPr lang="en-US">
                <a:solidFill>
                  <a:schemeClr val="bg1"/>
                </a:solidFill>
              </a:rPr>
              <a:t>Provide Customer Parking on Mass Ave</a:t>
            </a:r>
          </a:p>
        </p:txBody>
      </p:sp>
      <p:sp>
        <p:nvSpPr>
          <p:cNvPr id="41" name="TextBox 40">
            <a:extLst>
              <a:ext uri="{FF2B5EF4-FFF2-40B4-BE49-F238E27FC236}">
                <a16:creationId xmlns:a16="http://schemas.microsoft.com/office/drawing/2014/main" id="{BD35EA67-6B0E-4108-B602-E3A88A53B42B}"/>
              </a:ext>
            </a:extLst>
          </p:cNvPr>
          <p:cNvSpPr txBox="1"/>
          <p:nvPr/>
        </p:nvSpPr>
        <p:spPr>
          <a:xfrm>
            <a:off x="7137529" y="4616038"/>
            <a:ext cx="2601157" cy="401007"/>
          </a:xfrm>
          <a:prstGeom prst="rect">
            <a:avLst/>
          </a:prstGeom>
          <a:noFill/>
        </p:spPr>
        <p:txBody>
          <a:bodyPr wrap="square" rtlCol="0">
            <a:spAutoFit/>
          </a:bodyPr>
          <a:lstStyle/>
          <a:p>
            <a:r>
              <a:rPr lang="en-US">
                <a:solidFill>
                  <a:schemeClr val="bg1"/>
                </a:solidFill>
              </a:rPr>
              <a:t>Remove the Median </a:t>
            </a:r>
          </a:p>
        </p:txBody>
      </p:sp>
      <p:sp>
        <p:nvSpPr>
          <p:cNvPr id="44" name="TextBox 43">
            <a:extLst>
              <a:ext uri="{FF2B5EF4-FFF2-40B4-BE49-F238E27FC236}">
                <a16:creationId xmlns:a16="http://schemas.microsoft.com/office/drawing/2014/main" id="{D9E050B9-084A-4BDE-BF55-D80FB0686F18}"/>
              </a:ext>
            </a:extLst>
          </p:cNvPr>
          <p:cNvSpPr txBox="1"/>
          <p:nvPr/>
        </p:nvSpPr>
        <p:spPr>
          <a:xfrm>
            <a:off x="7176023" y="5647011"/>
            <a:ext cx="2687068" cy="923330"/>
          </a:xfrm>
          <a:prstGeom prst="rect">
            <a:avLst/>
          </a:prstGeom>
          <a:noFill/>
        </p:spPr>
        <p:txBody>
          <a:bodyPr wrap="square" rtlCol="0">
            <a:spAutoFit/>
          </a:bodyPr>
          <a:lstStyle/>
          <a:p>
            <a:r>
              <a:rPr lang="en-US" sz="1800">
                <a:solidFill>
                  <a:schemeClr val="bg1"/>
                </a:solidFill>
              </a:rPr>
              <a:t>Meets CSO goal of accelerated separated bike lane implementation</a:t>
            </a:r>
          </a:p>
        </p:txBody>
      </p:sp>
      <p:pic>
        <p:nvPicPr>
          <p:cNvPr id="45" name="Graphic 44" descr="Checkbox Checked outline">
            <a:extLst>
              <a:ext uri="{FF2B5EF4-FFF2-40B4-BE49-F238E27FC236}">
                <a16:creationId xmlns:a16="http://schemas.microsoft.com/office/drawing/2014/main" id="{2E868DDB-A696-4363-9FEA-0008627523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9156" y="2542846"/>
            <a:ext cx="485360" cy="485360"/>
          </a:xfrm>
          <a:prstGeom prst="rect">
            <a:avLst/>
          </a:prstGeom>
        </p:spPr>
      </p:pic>
      <p:pic>
        <p:nvPicPr>
          <p:cNvPr id="48" name="Graphic 47" descr="Checkbox Checked outline">
            <a:extLst>
              <a:ext uri="{FF2B5EF4-FFF2-40B4-BE49-F238E27FC236}">
                <a16:creationId xmlns:a16="http://schemas.microsoft.com/office/drawing/2014/main" id="{7483B115-42D1-40A5-97C2-7B905A2A7F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9156" y="4554002"/>
            <a:ext cx="485360" cy="485360"/>
          </a:xfrm>
          <a:prstGeom prst="rect">
            <a:avLst/>
          </a:prstGeom>
        </p:spPr>
      </p:pic>
      <p:pic>
        <p:nvPicPr>
          <p:cNvPr id="49" name="Graphic 48" descr="Checkbox Checked outline">
            <a:extLst>
              <a:ext uri="{FF2B5EF4-FFF2-40B4-BE49-F238E27FC236}">
                <a16:creationId xmlns:a16="http://schemas.microsoft.com/office/drawing/2014/main" id="{8784BDFB-1A20-42CB-9F9F-2C0D26D4AC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9156" y="3692291"/>
            <a:ext cx="485360" cy="485360"/>
          </a:xfrm>
          <a:prstGeom prst="rect">
            <a:avLst/>
          </a:prstGeom>
        </p:spPr>
      </p:pic>
    </p:spTree>
    <p:extLst>
      <p:ext uri="{BB962C8B-B14F-4D97-AF65-F5344CB8AC3E}">
        <p14:creationId xmlns:p14="http://schemas.microsoft.com/office/powerpoint/2010/main" val="979800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E0F54F-9E7E-40CC-B442-07E425E6F039}"/>
              </a:ext>
            </a:extLst>
          </p:cNvPr>
          <p:cNvSpPr/>
          <p:nvPr/>
        </p:nvSpPr>
        <p:spPr>
          <a:xfrm>
            <a:off x="8780323" y="5637321"/>
            <a:ext cx="1171853"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75856460-B0F3-49AD-A200-F4D875CA9724}"/>
              </a:ext>
            </a:extLst>
          </p:cNvPr>
          <p:cNvSpPr>
            <a:spLocks noGrp="1"/>
          </p:cNvSpPr>
          <p:nvPr>
            <p:ph type="title"/>
          </p:nvPr>
        </p:nvSpPr>
        <p:spPr>
          <a:xfrm>
            <a:off x="692150" y="229953"/>
            <a:ext cx="9100567" cy="756009"/>
          </a:xfrm>
        </p:spPr>
        <p:txBody>
          <a:bodyPr>
            <a:normAutofit/>
          </a:bodyPr>
          <a:lstStyle/>
          <a:p>
            <a:r>
              <a:rPr lang="en-US">
                <a:latin typeface="Avenir Next LT Pro"/>
              </a:rPr>
              <a:t>DRAFT Recommendation</a:t>
            </a:r>
          </a:p>
        </p:txBody>
      </p:sp>
      <p:sp>
        <p:nvSpPr>
          <p:cNvPr id="5" name="Content Placeholder 4">
            <a:extLst>
              <a:ext uri="{FF2B5EF4-FFF2-40B4-BE49-F238E27FC236}">
                <a16:creationId xmlns:a16="http://schemas.microsoft.com/office/drawing/2014/main" id="{0FAB6882-7C68-4CB0-8E16-32983ED2F514}"/>
              </a:ext>
            </a:extLst>
          </p:cNvPr>
          <p:cNvSpPr>
            <a:spLocks noGrp="1"/>
          </p:cNvSpPr>
          <p:nvPr>
            <p:ph idx="1"/>
          </p:nvPr>
        </p:nvSpPr>
        <p:spPr>
          <a:xfrm>
            <a:off x="692149" y="1152939"/>
            <a:ext cx="8986261" cy="2136361"/>
          </a:xfrm>
        </p:spPr>
        <p:txBody>
          <a:bodyPr vert="horz" lIns="91440" tIns="45720" rIns="91440" bIns="45720" rtlCol="0" anchor="t">
            <a:normAutofit fontScale="92500"/>
          </a:bodyPr>
          <a:lstStyle/>
          <a:p>
            <a:r>
              <a:rPr lang="en-US" sz="2400">
                <a:latin typeface="Avenir Next LT Pro"/>
              </a:rPr>
              <a:t>Based on community feedback and the analysis completed, the </a:t>
            </a:r>
            <a:r>
              <a:rPr lang="en-US" sz="2400" b="1">
                <a:latin typeface="Avenir Next LT Pro"/>
              </a:rPr>
              <a:t>Partial Construction</a:t>
            </a:r>
            <a:r>
              <a:rPr lang="en-US" sz="2400">
                <a:latin typeface="Avenir Next LT Pro"/>
              </a:rPr>
              <a:t> option of removing the median is recommended</a:t>
            </a:r>
          </a:p>
          <a:p>
            <a:r>
              <a:rPr lang="en-US" sz="2400">
                <a:latin typeface="Avenir Next LT Pro"/>
              </a:rPr>
              <a:t>This option meets CSO goals, can maintain up to 40-50% of existing parking (if overhead wires are removed) and allows for improvements for people walking, biking and taking the bus</a:t>
            </a:r>
          </a:p>
        </p:txBody>
      </p:sp>
      <p:pic>
        <p:nvPicPr>
          <p:cNvPr id="3" name="Picture 2" descr="Diagram&#10;&#10;Description automatically generated">
            <a:extLst>
              <a:ext uri="{FF2B5EF4-FFF2-40B4-BE49-F238E27FC236}">
                <a16:creationId xmlns:a16="http://schemas.microsoft.com/office/drawing/2014/main" id="{1A8966C7-6202-4A34-8357-2C91F87AE199}"/>
              </a:ext>
            </a:extLst>
          </p:cNvPr>
          <p:cNvPicPr>
            <a:picLocks noChangeAspect="1"/>
          </p:cNvPicPr>
          <p:nvPr/>
        </p:nvPicPr>
        <p:blipFill rotWithShape="1">
          <a:blip r:embed="rId2">
            <a:extLst>
              <a:ext uri="{28A0092B-C50C-407E-A947-70E740481C1C}">
                <a14:useLocalDpi xmlns:a14="http://schemas.microsoft.com/office/drawing/2010/main" val="0"/>
              </a:ext>
            </a:extLst>
          </a:blip>
          <a:srcRect b="21741"/>
          <a:stretch/>
        </p:blipFill>
        <p:spPr>
          <a:xfrm>
            <a:off x="1007909" y="3403173"/>
            <a:ext cx="8358340" cy="3334979"/>
          </a:xfrm>
          <a:prstGeom prst="rect">
            <a:avLst/>
          </a:prstGeom>
        </p:spPr>
      </p:pic>
    </p:spTree>
    <p:extLst>
      <p:ext uri="{BB962C8B-B14F-4D97-AF65-F5344CB8AC3E}">
        <p14:creationId xmlns:p14="http://schemas.microsoft.com/office/powerpoint/2010/main" val="4099156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856460-B0F3-49AD-A200-F4D875CA9724}"/>
              </a:ext>
            </a:extLst>
          </p:cNvPr>
          <p:cNvSpPr>
            <a:spLocks noGrp="1"/>
          </p:cNvSpPr>
          <p:nvPr>
            <p:ph type="title"/>
          </p:nvPr>
        </p:nvSpPr>
        <p:spPr>
          <a:xfrm>
            <a:off x="891403" y="2672991"/>
            <a:ext cx="8674100" cy="756009"/>
          </a:xfrm>
        </p:spPr>
        <p:txBody>
          <a:bodyPr>
            <a:normAutofit fontScale="90000"/>
          </a:bodyPr>
          <a:lstStyle/>
          <a:p>
            <a:r>
              <a:rPr lang="en-US" sz="4000">
                <a:latin typeface="Avenir Next LT Pro"/>
              </a:rPr>
              <a:t>If the MBTA is proposing to remove the overhead wires, why is the project still talking about them as a conflict?</a:t>
            </a:r>
            <a:endParaRPr lang="en-US" sz="4000"/>
          </a:p>
        </p:txBody>
      </p:sp>
    </p:spTree>
    <p:extLst>
      <p:ext uri="{BB962C8B-B14F-4D97-AF65-F5344CB8AC3E}">
        <p14:creationId xmlns:p14="http://schemas.microsoft.com/office/powerpoint/2010/main" val="1703418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856460-B0F3-49AD-A200-F4D875CA9724}"/>
              </a:ext>
            </a:extLst>
          </p:cNvPr>
          <p:cNvSpPr>
            <a:spLocks noGrp="1"/>
          </p:cNvSpPr>
          <p:nvPr>
            <p:ph type="title"/>
          </p:nvPr>
        </p:nvSpPr>
        <p:spPr>
          <a:xfrm>
            <a:off x="825500" y="2798747"/>
            <a:ext cx="8674100" cy="756009"/>
          </a:xfrm>
        </p:spPr>
        <p:txBody>
          <a:bodyPr>
            <a:normAutofit fontScale="90000"/>
          </a:bodyPr>
          <a:lstStyle/>
          <a:p>
            <a:r>
              <a:rPr lang="en-US">
                <a:latin typeface="Avenir Next LT Pro"/>
              </a:rPr>
              <a:t>How does the City Council order regarding an economic analysis of bike lanes affect this project?</a:t>
            </a:r>
          </a:p>
        </p:txBody>
      </p:sp>
    </p:spTree>
    <p:extLst>
      <p:ext uri="{BB962C8B-B14F-4D97-AF65-F5344CB8AC3E}">
        <p14:creationId xmlns:p14="http://schemas.microsoft.com/office/powerpoint/2010/main" val="85666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856460-B0F3-49AD-A200-F4D875CA9724}"/>
              </a:ext>
            </a:extLst>
          </p:cNvPr>
          <p:cNvSpPr>
            <a:spLocks noGrp="1"/>
          </p:cNvSpPr>
          <p:nvPr>
            <p:ph type="title"/>
          </p:nvPr>
        </p:nvSpPr>
        <p:spPr>
          <a:xfrm>
            <a:off x="872153" y="1547625"/>
            <a:ext cx="8674100" cy="1246553"/>
          </a:xfrm>
        </p:spPr>
        <p:txBody>
          <a:bodyPr>
            <a:normAutofit fontScale="90000"/>
          </a:bodyPr>
          <a:lstStyle/>
          <a:p>
            <a:r>
              <a:rPr lang="en-US" sz="4000">
                <a:latin typeface="Avenir Next LT Pro"/>
              </a:rPr>
              <a:t>Why are the goals of the project limited to those listed on the project page?  What about business access, parking and street trees? </a:t>
            </a:r>
            <a:endParaRPr lang="en-US" sz="4000"/>
          </a:p>
        </p:txBody>
      </p:sp>
      <p:pic>
        <p:nvPicPr>
          <p:cNvPr id="3" name="Picture 2">
            <a:extLst>
              <a:ext uri="{FF2B5EF4-FFF2-40B4-BE49-F238E27FC236}">
                <a16:creationId xmlns:a16="http://schemas.microsoft.com/office/drawing/2014/main" id="{7A5AB3DC-165E-4A6D-995B-900AEDDCC248}"/>
              </a:ext>
            </a:extLst>
          </p:cNvPr>
          <p:cNvPicPr>
            <a:picLocks noChangeAspect="1"/>
          </p:cNvPicPr>
          <p:nvPr/>
        </p:nvPicPr>
        <p:blipFill>
          <a:blip r:embed="rId3"/>
          <a:stretch>
            <a:fillRect/>
          </a:stretch>
        </p:blipFill>
        <p:spPr>
          <a:xfrm>
            <a:off x="1046802" y="3354800"/>
            <a:ext cx="8324802" cy="2343094"/>
          </a:xfrm>
          <a:prstGeom prst="rect">
            <a:avLst/>
          </a:prstGeom>
        </p:spPr>
      </p:pic>
    </p:spTree>
    <p:extLst>
      <p:ext uri="{BB962C8B-B14F-4D97-AF65-F5344CB8AC3E}">
        <p14:creationId xmlns:p14="http://schemas.microsoft.com/office/powerpoint/2010/main" val="1992836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856460-B0F3-49AD-A200-F4D875CA9724}"/>
              </a:ext>
            </a:extLst>
          </p:cNvPr>
          <p:cNvSpPr>
            <a:spLocks noGrp="1"/>
          </p:cNvSpPr>
          <p:nvPr>
            <p:ph type="title"/>
          </p:nvPr>
        </p:nvSpPr>
        <p:spPr>
          <a:xfrm>
            <a:off x="825500" y="3050995"/>
            <a:ext cx="8674100" cy="756009"/>
          </a:xfrm>
        </p:spPr>
        <p:txBody>
          <a:bodyPr>
            <a:normAutofit fontScale="90000"/>
          </a:bodyPr>
          <a:lstStyle/>
          <a:p>
            <a:r>
              <a:rPr lang="en-US">
                <a:latin typeface="Avenir Next LT Pro"/>
              </a:rPr>
              <a:t>Why is a two-way bike lane on one side infeasible?  Wouldn't it allow more parking to be retained on Mass Ave?  </a:t>
            </a:r>
            <a:br>
              <a:rPr lang="en-US">
                <a:latin typeface="Avenir Next LT Pro"/>
              </a:rPr>
            </a:br>
            <a:br>
              <a:rPr lang="en-US">
                <a:latin typeface="Avenir Next LT Pro"/>
              </a:rPr>
            </a:br>
            <a:r>
              <a:rPr lang="en-US">
                <a:latin typeface="Avenir Next LT Pro"/>
              </a:rPr>
              <a:t>Parking on only one side requires drivers and passengers to cross the street more often.  Why is one more acceptable than the other?   </a:t>
            </a:r>
            <a:endParaRPr lang="en-US"/>
          </a:p>
        </p:txBody>
      </p:sp>
    </p:spTree>
    <p:extLst>
      <p:ext uri="{BB962C8B-B14F-4D97-AF65-F5344CB8AC3E}">
        <p14:creationId xmlns:p14="http://schemas.microsoft.com/office/powerpoint/2010/main" val="229376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856460-B0F3-49AD-A200-F4D875CA9724}"/>
              </a:ext>
            </a:extLst>
          </p:cNvPr>
          <p:cNvSpPr>
            <a:spLocks noGrp="1"/>
          </p:cNvSpPr>
          <p:nvPr>
            <p:ph type="title"/>
          </p:nvPr>
        </p:nvSpPr>
        <p:spPr>
          <a:xfrm>
            <a:off x="825500" y="3050995"/>
            <a:ext cx="8674100" cy="756009"/>
          </a:xfrm>
        </p:spPr>
        <p:txBody>
          <a:bodyPr>
            <a:normAutofit fontScale="90000"/>
          </a:bodyPr>
          <a:lstStyle/>
          <a:p>
            <a:br>
              <a:rPr lang="en-US">
                <a:latin typeface="Avenir Next LT Pro"/>
              </a:rPr>
            </a:br>
            <a:br>
              <a:rPr lang="en-US">
                <a:latin typeface="Avenir Next LT Pro"/>
              </a:rPr>
            </a:br>
            <a:r>
              <a:rPr lang="en-US">
                <a:latin typeface="Avenir Next LT Pro"/>
              </a:rPr>
              <a:t>Why isn't full build being proposed?</a:t>
            </a:r>
            <a:endParaRPr lang="en-US"/>
          </a:p>
          <a:p>
            <a:r>
              <a:rPr lang="en-US">
                <a:latin typeface="Avenir Next LT Pro"/>
              </a:rPr>
              <a:t>  </a:t>
            </a:r>
            <a:endParaRPr lang="en-US"/>
          </a:p>
          <a:p>
            <a:endParaRPr lang="en-US"/>
          </a:p>
          <a:p>
            <a:endParaRPr lang="en-US"/>
          </a:p>
        </p:txBody>
      </p:sp>
    </p:spTree>
    <p:extLst>
      <p:ext uri="{BB962C8B-B14F-4D97-AF65-F5344CB8AC3E}">
        <p14:creationId xmlns:p14="http://schemas.microsoft.com/office/powerpoint/2010/main" val="38691437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1|2.8|6.4|5.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BB6C4171F45BB4599271232EF15F483" ma:contentTypeVersion="15" ma:contentTypeDescription="Create a new document." ma:contentTypeScope="" ma:versionID="225effd3f93563fb2f25afbd4c1dbf69">
  <xsd:schema xmlns:xsd="http://www.w3.org/2001/XMLSchema" xmlns:xs="http://www.w3.org/2001/XMLSchema" xmlns:p="http://schemas.microsoft.com/office/2006/metadata/properties" xmlns:ns2="e2c68ffe-040d-4612-88d7-eacbb24a6921" xmlns:ns3="4cab8316-f87f-4c70-add4-baac5aa9e6ce" targetNamespace="http://schemas.microsoft.com/office/2006/metadata/properties" ma:root="true" ma:fieldsID="3513c490887cf6b2ec088ea512c33b5d" ns2:_="" ns3:_="">
    <xsd:import namespace="e2c68ffe-040d-4612-88d7-eacbb24a6921"/>
    <xsd:import namespace="4cab8316-f87f-4c70-add4-baac5aa9e6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c68ffe-040d-4612-88d7-eacbb24a69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1c046d-add4-4344-b167-063fb8b8fbe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ab8316-f87f-4c70-add4-baac5aa9e6c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061f9f7-5549-45f1-b9fb-d248fd0b1ac3}" ma:internalName="TaxCatchAll" ma:showField="CatchAllData" ma:web="4cab8316-f87f-4c70-add4-baac5aa9e6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c68ffe-040d-4612-88d7-eacbb24a6921">
      <Terms xmlns="http://schemas.microsoft.com/office/infopath/2007/PartnerControls"/>
    </lcf76f155ced4ddcb4097134ff3c332f>
    <TaxCatchAll xmlns="4cab8316-f87f-4c70-add4-baac5aa9e6ce" xsi:nil="true"/>
  </documentManagement>
</p:properties>
</file>

<file path=customXml/itemProps1.xml><?xml version="1.0" encoding="utf-8"?>
<ds:datastoreItem xmlns:ds="http://schemas.openxmlformats.org/officeDocument/2006/customXml" ds:itemID="{766C15C9-4CEA-4ACF-995E-F929EC9787FD}">
  <ds:schemaRefs>
    <ds:schemaRef ds:uri="http://schemas.microsoft.com/sharepoint/v3/contenttype/forms"/>
  </ds:schemaRefs>
</ds:datastoreItem>
</file>

<file path=customXml/itemProps2.xml><?xml version="1.0" encoding="utf-8"?>
<ds:datastoreItem xmlns:ds="http://schemas.openxmlformats.org/officeDocument/2006/customXml" ds:itemID="{23DAC43A-5734-4DD8-8435-A7CBE242E354}">
  <ds:schemaRefs>
    <ds:schemaRef ds:uri="4cab8316-f87f-4c70-add4-baac5aa9e6ce"/>
    <ds:schemaRef ds:uri="e2c68ffe-040d-4612-88d7-eacbb24a69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EE8F88-61CF-40EF-91FF-2F96C6F9FBF7}">
  <ds:schemaRefs>
    <ds:schemaRef ds:uri="4cab8316-f87f-4c70-add4-baac5aa9e6ce"/>
    <ds:schemaRef ds:uri="e2c68ffe-040d-4612-88d7-eacbb24a692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43</Slides>
  <Notes>32</Notes>
  <HiddenSlides>0</HiddenSlide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Custom Design</vt:lpstr>
      <vt:lpstr>1_Custom Design</vt:lpstr>
      <vt:lpstr>MASSAVE4  CYCLING SAFETY ORDINANCE PROJECT</vt:lpstr>
      <vt:lpstr>Welcome</vt:lpstr>
      <vt:lpstr>Virtual Meeting Instructions</vt:lpstr>
      <vt:lpstr>QUESTIONS SUBMITTED IN ADVANCE OF MEETING</vt:lpstr>
      <vt:lpstr>If the MBTA is proposing to remove the overhead wires, why is the project still talking about them as a conflict?</vt:lpstr>
      <vt:lpstr>How does the City Council order regarding an economic analysis of bike lanes affect this project?</vt:lpstr>
      <vt:lpstr>Why are the goals of the project limited to those listed on the project page?  What about business access, parking and street trees? </vt:lpstr>
      <vt:lpstr>Why is a two-way bike lane on one side infeasible?  Wouldn't it allow more parking to be retained on Mass Ave?    Parking on only one side requires drivers and passengers to cross the street more often.  Why is one more acceptable than the other?   </vt:lpstr>
      <vt:lpstr>  Why isn't full build being proposed?     </vt:lpstr>
      <vt:lpstr>MEETING CONCLUSION</vt:lpstr>
      <vt:lpstr>Next Steps</vt:lpstr>
      <vt:lpstr>Tell us what you think!</vt:lpstr>
      <vt:lpstr>MASSAVE4  CYCLING SAFETY ORDINANCE PROJECT</vt:lpstr>
      <vt:lpstr>Purpose of Video</vt:lpstr>
      <vt:lpstr>What drives our street design?</vt:lpstr>
      <vt:lpstr>Why Separated Bike Lanes?</vt:lpstr>
      <vt:lpstr>Project Background</vt:lpstr>
      <vt:lpstr>Study Area</vt:lpstr>
      <vt:lpstr>MBTA Overhead Wires</vt:lpstr>
      <vt:lpstr>MBTA Overhead Wire Status</vt:lpstr>
      <vt:lpstr>Design Opportunities</vt:lpstr>
      <vt:lpstr>Public Engagement Summary  November 2021</vt:lpstr>
      <vt:lpstr>Public Engagement: Overview</vt:lpstr>
      <vt:lpstr>Public Engagement: Common Themes</vt:lpstr>
      <vt:lpstr>Public Engagement Themes </vt:lpstr>
      <vt:lpstr>Option Feasibility Review</vt:lpstr>
      <vt:lpstr>Feasibility Considerations</vt:lpstr>
      <vt:lpstr>Infeasible Options</vt:lpstr>
      <vt:lpstr>Quick-Build Options Existing Median Maintained</vt:lpstr>
      <vt:lpstr>Partial Construction Options Existing Median Removed/Modified</vt:lpstr>
      <vt:lpstr>Full Construction Options Median Removed and Sidewalks Reconstructed</vt:lpstr>
      <vt:lpstr>Feasible Option Summary</vt:lpstr>
      <vt:lpstr>Possible Design Features</vt:lpstr>
      <vt:lpstr>Improvements for people biking</vt:lpstr>
      <vt:lpstr>Improvements for people walking</vt:lpstr>
      <vt:lpstr>Improvements for people taking the bus</vt:lpstr>
      <vt:lpstr>Curbside Use</vt:lpstr>
      <vt:lpstr>Utility and Signal Considerations</vt:lpstr>
      <vt:lpstr>Option Evaluation</vt:lpstr>
      <vt:lpstr>Quick Build Summary</vt:lpstr>
      <vt:lpstr>Partial Construction Summary</vt:lpstr>
      <vt:lpstr>Full Construction Summary</vt:lpstr>
      <vt:lpstr>DRAFT Recommendation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INMAN SQUARE INTERSECTION IMPROVEMENTS PROJECT</dc:title>
  <dc:creator>kwatkins</dc:creator>
  <cp:revision>2</cp:revision>
  <cp:lastPrinted>2021-10-07T14:54:13Z</cp:lastPrinted>
  <dcterms:created xsi:type="dcterms:W3CDTF">2010-11-24T19:30:49Z</dcterms:created>
  <dcterms:modified xsi:type="dcterms:W3CDTF">2022-03-04T14:45:27Z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0x010100FBB6C4171F45BB4599271232EF15F483</vt:lpwstr>
  </property>
  <property fmtid="{D5CDD505-2E9C-101B-9397-08002B2CF9AE}" pid="3" name="MediaServiceImageTags">
    <vt:lpwstr/>
  </property>
</Properties>
</file>