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4" r:id="rId2"/>
  </p:sldMasterIdLst>
  <p:notesMasterIdLst>
    <p:notesMasterId r:id="rId21"/>
  </p:notesMasterIdLst>
  <p:handoutMasterIdLst>
    <p:handoutMasterId r:id="rId22"/>
  </p:handoutMasterIdLst>
  <p:sldIdLst>
    <p:sldId id="283" r:id="rId3"/>
    <p:sldId id="256" r:id="rId4"/>
    <p:sldId id="272" r:id="rId5"/>
    <p:sldId id="259" r:id="rId6"/>
    <p:sldId id="260" r:id="rId7"/>
    <p:sldId id="300" r:id="rId8"/>
    <p:sldId id="270" r:id="rId9"/>
    <p:sldId id="276" r:id="rId10"/>
    <p:sldId id="296" r:id="rId11"/>
    <p:sldId id="282" r:id="rId12"/>
    <p:sldId id="433" r:id="rId13"/>
    <p:sldId id="287" r:id="rId14"/>
    <p:sldId id="288" r:id="rId15"/>
    <p:sldId id="297" r:id="rId16"/>
    <p:sldId id="326" r:id="rId17"/>
    <p:sldId id="435" r:id="rId18"/>
    <p:sldId id="332" r:id="rId19"/>
    <p:sldId id="281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830" autoAdjust="0"/>
  </p:normalViewPr>
  <p:slideViewPr>
    <p:cSldViewPr>
      <p:cViewPr varScale="1">
        <p:scale>
          <a:sx n="101" d="100"/>
          <a:sy n="101" d="100"/>
        </p:scale>
        <p:origin x="43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75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r">
              <a:defRPr sz="1200"/>
            </a:lvl1pPr>
          </a:lstStyle>
          <a:p>
            <a:pPr>
              <a:defRPr/>
            </a:pPr>
            <a:fld id="{E35BA426-9F63-4827-8433-1948A0F71F59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r">
              <a:defRPr sz="1200"/>
            </a:lvl1pPr>
          </a:lstStyle>
          <a:p>
            <a:pPr>
              <a:defRPr/>
            </a:pPr>
            <a:fld id="{A851B4B9-33C4-4F0E-8854-6D3E28764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5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7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0" y="4416426"/>
            <a:ext cx="5140324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7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B16B41-326D-4314-A8BB-6335EF6C6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04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16B41-326D-4314-A8BB-6335EF6C62C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Bike Plan lays out a vision for where we as a City want to be.</a:t>
            </a:r>
          </a:p>
          <a:p>
            <a:endParaRPr lang="en-US" dirty="0"/>
          </a:p>
          <a:p>
            <a:r>
              <a:rPr lang="en-US" dirty="0"/>
              <a:t>Goal is to enable people of all ages and abilities to bicycle safely and comfortably throughout the City.</a:t>
            </a:r>
          </a:p>
          <a:p>
            <a:endParaRPr lang="en-US" dirty="0"/>
          </a:p>
          <a:p>
            <a:r>
              <a:rPr lang="en-US" dirty="0"/>
              <a:t>Plan provides framework for developing a network of Complete Streets.</a:t>
            </a:r>
          </a:p>
          <a:p>
            <a:endParaRPr lang="en-US" dirty="0"/>
          </a:p>
          <a:p>
            <a:r>
              <a:rPr lang="en-US" dirty="0"/>
              <a:t>Plan is a guide, but doesn’t provide specific designs for individual streets.  Through the design process, we develop the design for individual streets.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2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doesn’t control the MBTA system, but we can make improvements in our projects to improve accessibly of bus stops and improve access to the bus system.</a:t>
            </a:r>
          </a:p>
          <a:p>
            <a:endParaRPr lang="en-US" dirty="0"/>
          </a:p>
          <a:p>
            <a:r>
              <a:rPr lang="en-US" dirty="0"/>
              <a:t>On some streets, there may not be transit facilities or considerations, but want to emphasize that we are committed to improving transit access and accessibility of transit.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35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trees – important element of our projects.</a:t>
            </a:r>
          </a:p>
          <a:p>
            <a:endParaRPr lang="en-US" dirty="0"/>
          </a:p>
          <a:p>
            <a:r>
              <a:rPr lang="en-US" dirty="0"/>
              <a:t>Protect existing trees during construction.</a:t>
            </a:r>
          </a:p>
          <a:p>
            <a:endParaRPr lang="en-US" dirty="0"/>
          </a:p>
          <a:p>
            <a:r>
              <a:rPr lang="en-US" dirty="0"/>
              <a:t>Provide new trees as part of construction projects.  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Need to ensure that new trees do not compromise accessibility of sidewalks.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Carefully evaluate location and planting details for trees to improve their success. 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Provide expanded zone of sand based structural soil at new trees and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contract provides watering for 2 years.</a:t>
            </a:r>
          </a:p>
          <a:p>
            <a:endParaRPr lang="en-US" dirty="0"/>
          </a:p>
          <a:p>
            <a:r>
              <a:rPr lang="en-US" dirty="0"/>
              <a:t>Review widths required and back of sidewalk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660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infrastructure is a part of our efforts to improve the water quality of </a:t>
            </a:r>
            <a:r>
              <a:rPr lang="en-US" dirty="0" err="1"/>
              <a:t>stormwater</a:t>
            </a:r>
            <a:r>
              <a:rPr lang="en-US" dirty="0"/>
              <a:t> before it is discharged to the Alewife Brook or Charles River.</a:t>
            </a:r>
          </a:p>
          <a:p>
            <a:endParaRPr lang="en-US" dirty="0"/>
          </a:p>
          <a:p>
            <a:r>
              <a:rPr lang="en-US" dirty="0"/>
              <a:t>Have successfully implemented green infrastructure on Western Avenue and the West Cambridge sewer separation project.  </a:t>
            </a:r>
          </a:p>
          <a:p>
            <a:endParaRPr lang="en-US" dirty="0"/>
          </a:p>
          <a:p>
            <a:r>
              <a:rPr lang="en-US" dirty="0"/>
              <a:t>Committed to incorporating it into smaller projects, as conditions and space allow.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4057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is disruptive – loud and frustrating.  We can’t make it magically go away, but we are committed to working with residents and businesses throughout the construction project.</a:t>
            </a:r>
          </a:p>
          <a:p>
            <a:endParaRPr lang="en-US" dirty="0"/>
          </a:p>
          <a:p>
            <a:r>
              <a:rPr lang="en-US" dirty="0"/>
              <a:t>Each project is assigned a project manager and community relations manager.  Manage contractor and coordinate with residents.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Work Hours – 7 to 4 mon to </a:t>
            </a:r>
            <a:r>
              <a:rPr lang="en-US" dirty="0" err="1"/>
              <a:t>fri</a:t>
            </a:r>
            <a:r>
              <a:rPr lang="en-US" dirty="0"/>
              <a:t> – typical.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00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– Background.  </a:t>
            </a:r>
          </a:p>
          <a:p>
            <a:r>
              <a:rPr lang="en-US" dirty="0"/>
              <a:t>City has a 5 year Sidewalk and Street Plan that identifies streets and sidewalks that will be reconstructed over the next 5 years.  </a:t>
            </a:r>
          </a:p>
          <a:p>
            <a:endParaRPr lang="en-US" dirty="0"/>
          </a:p>
          <a:p>
            <a:r>
              <a:rPr lang="en-US" dirty="0"/>
              <a:t>Here tonight to discuss XXXX street, which is in the 5 year Plan for 20XX. </a:t>
            </a:r>
          </a:p>
          <a:p>
            <a:endParaRPr lang="en-US" dirty="0"/>
          </a:p>
          <a:p>
            <a:r>
              <a:rPr lang="en-US" dirty="0"/>
              <a:t>The goal is to work with the community to develop a plan for your street.  </a:t>
            </a:r>
          </a:p>
          <a:p>
            <a:endParaRPr lang="en-US" dirty="0"/>
          </a:p>
          <a:p>
            <a:r>
              <a:rPr lang="en-US" dirty="0"/>
              <a:t>Before we begin the design process, I want to take a few minutes to review some background material and the city’s policies and plans that are part of the design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18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of construction expected for the next 5 years.  Your street XXX is scheduled for 20XX.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49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Council adopted a complete streets policy in 2016.  Goal of designing and operating streets to enable safe access for all users of all ages and 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113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81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City Council adopted a Vision Zero policy in 2016.  Vision Zero calls for the elimination of fatalities and serious injuries resulting from traffic crashes.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821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Complete Streets and Vision Zero, the city has several other policies and plans that form the basis of our approach to street reconstruction.  </a:t>
            </a:r>
          </a:p>
          <a:p>
            <a:endParaRPr lang="en-US" dirty="0"/>
          </a:p>
          <a:p>
            <a:r>
              <a:rPr lang="en-US" dirty="0"/>
              <a:t>Policies – Cambridge Growth Policy and Vehicle Trip Reduction Ordinance – emphasis on sustainable modes of transportation to promote livability, improve air quality and reduce gas emissions.</a:t>
            </a:r>
          </a:p>
          <a:p>
            <a:endParaRPr lang="en-US" dirty="0"/>
          </a:p>
          <a:p>
            <a:r>
              <a:rPr lang="en-US" dirty="0"/>
              <a:t>Pedestrian Plan, Bicycle Plan and Transit Plan – emphasis on how to improve comfort, safety and operation for sustainable modes of transportation. 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Goal is to provide a transportation system that is sustainable and efficient; moving people safely.</a:t>
            </a:r>
          </a:p>
          <a:p>
            <a:endParaRPr lang="en-US" dirty="0"/>
          </a:p>
          <a:p>
            <a:r>
              <a:rPr lang="en-US" dirty="0"/>
              <a:t>Climate Plan and commitment to urban forest (street trees) – important commitments for a changing environment,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slow down climate change by lowering greenhouse gas emissions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and reduce impacts of climate change (provide increased tree canopy to reduce impacts of increasing heat waves.</a:t>
            </a:r>
          </a:p>
          <a:p>
            <a:endParaRPr lang="en-US" dirty="0"/>
          </a:p>
          <a:p>
            <a:r>
              <a:rPr lang="en-US" dirty="0"/>
              <a:t>Use these policies and plans to provide basis for design process.  Then work with residents on detailed design options.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116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overall scope of work for streets in the 5 Year Plan.   We’ll focus a bit more on some of these, but want to emphasize the all of the things we consider as we begin a design process.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Accessibility – core mission of 5 Year Plan is to improve the accessibility of our streets and sidewalks. Vision Zero – safety.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Transit improvements – accessibility of bus stops and transit priority, as feasible.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Bike = vision of a network of connected bike facilities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Street trees and green infrastructure – improve </a:t>
            </a:r>
            <a:r>
              <a:rPr lang="en-US" dirty="0" err="1"/>
              <a:t>stormwater</a:t>
            </a:r>
            <a:r>
              <a:rPr lang="en-US" dirty="0"/>
              <a:t> quality and reduce urban heat island impacts of our streets.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Utilities – A significant portion of the work we do is coordinated with city and private infrastructure needs.  We are committed to maintaining and enhancing our infrastructure (sewer, drainage, water systems).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96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some examples / visuals of the scope of work and what that means.  Will highlight a few of these in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262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Accessibility, why is this important?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1 – it’s the law.   Both Federal and State regulations cover the construction of sidewalks and require newly constructed sidewalks to be accessible.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2 (and more importantly) – it’s the right thing to do.  We want our sidewalks to be as inviting and usable by people of all ages and abilities.  People using wheelchairs, walkers or pushing strollers.</a:t>
            </a:r>
          </a:p>
          <a:p>
            <a:endParaRPr lang="en-US" dirty="0"/>
          </a:p>
          <a:p>
            <a:r>
              <a:rPr lang="en-US" dirty="0"/>
              <a:t>Interesting context: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the population ages, the percentage of people with disabilities increases.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In 2016 12.8% of US population identified as having a disability.  For people over 65 year of age, 35.2%.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Accessible sidewalks are part of the efforts to allow people to age in place.</a:t>
            </a:r>
          </a:p>
          <a:p>
            <a:endParaRPr lang="en-US" dirty="0"/>
          </a:p>
          <a:p>
            <a:r>
              <a:rPr lang="en-US" dirty="0"/>
              <a:t>What is required to make a sidewalk accessible?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Typically think about condition of the sidewalk. Is it smooth?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Also, think about the cross-slope of the sidewalk.  How steep is it?  How steep is the sidewalk as it goes across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What is the width of the sidewalk?  What about at existing street trees and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we are reconstructing sidewalks, need to address these deficiencies.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87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238B-AC56-4406-916D-10CA01B02611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5757-7E34-49AC-92DA-3F304ADB7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9BF0-A879-4A75-A836-A2B9D452E51C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E837-6F7E-4147-94ED-BCDE0053D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2162-DD62-4769-894C-2A00AB0B62B8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ACC2-A052-4E3B-B29A-EFFA65ACA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4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48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04030"/>
          </a:xfrm>
        </p:spPr>
        <p:txBody>
          <a:bodyPr lIns="0" tIns="0" rIns="0" bIns="0"/>
          <a:lstStyle>
            <a:lvl1pPr>
              <a:defRPr sz="1326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99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533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7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77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DDC3-E2B8-4AC1-AB0A-E1945185CF01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2B0A-1452-44DD-AC81-D7089923B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C7D6-5B7D-4C3E-84DE-C2DBC4D6A137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15BC-24C6-49F2-B04C-27CEBFE51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089B-68D9-4A37-81C6-50789DFD115E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B8E-FD1F-4EA1-94E9-E27FCACC0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9C3-757C-41F4-90E1-4C46042D7242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BB66-03AA-4F07-8C1D-8E6D2373D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C600-03BC-4C69-BAF0-26624DBF37A0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0276-2221-4125-8DF5-22F3B4C7A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6A36-4233-4D89-ADC0-F87CD5A9657C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BA1F-F61D-4240-9271-4495E5A0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924-B8E8-4752-B9B6-CCE47BB41ACC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609E-3CE6-401F-9D1C-FB89A6CB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7F15-973C-4982-A341-1B7E426D149E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617B-E1DC-4AD9-ACF7-A2D83C3FA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E27FF-7448-4E40-9F20-918B7F2A3CE7}" type="datetimeFigureOut">
              <a:rPr lang="en-US"/>
              <a:pPr>
                <a:defRPr/>
              </a:pPr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2E010-1C99-4BC7-8005-FD3DA9D9A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1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ma.gov/theworks/constructionma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g"/><Relationship Id="rId21" Type="http://schemas.openxmlformats.org/officeDocument/2006/relationships/image" Target="../media/image40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Relationship Id="rId22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35DC7-5E0E-4CAB-9B4A-A23819D6B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862012"/>
            <a:ext cx="8639175" cy="513397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294C729-F255-4716-9BEF-8E757284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67F5C86-88CC-406B-99D7-616F7C9B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4800"/>
            <a:ext cx="8991600" cy="609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i="1" u="sng" dirty="0">
                <a:solidFill>
                  <a:srgbClr val="FFFF00"/>
                </a:solidFill>
              </a:rPr>
              <a:t>Webster Avenue</a:t>
            </a:r>
            <a:br>
              <a:rPr lang="en-US" sz="6600" i="1" u="sng" dirty="0">
                <a:solidFill>
                  <a:srgbClr val="FFFF00"/>
                </a:solidFill>
              </a:rPr>
            </a:br>
            <a:br>
              <a:rPr lang="en-US" sz="6600" i="1" u="sng" dirty="0">
                <a:solidFill>
                  <a:srgbClr val="FFFF00"/>
                </a:solidFill>
              </a:rPr>
            </a:br>
            <a:r>
              <a:rPr lang="en-US" i="1" u="sng" dirty="0">
                <a:solidFill>
                  <a:srgbClr val="FFFF00"/>
                </a:solidFill>
              </a:rPr>
              <a:t>Lincoln Street to Hampshire Street</a:t>
            </a:r>
          </a:p>
          <a:p>
            <a:br>
              <a:rPr lang="en-US" sz="6600" i="1" u="sng" dirty="0">
                <a:solidFill>
                  <a:srgbClr val="FFFF00"/>
                </a:solidFill>
              </a:rPr>
            </a:br>
            <a:r>
              <a:rPr lang="en-US" sz="7200" i="1" u="sng" dirty="0">
                <a:solidFill>
                  <a:srgbClr val="FFFF00"/>
                </a:solidFill>
              </a:rPr>
              <a:t>Reconstruction Project </a:t>
            </a:r>
          </a:p>
        </p:txBody>
      </p:sp>
    </p:spTree>
    <p:extLst>
      <p:ext uri="{BB962C8B-B14F-4D97-AF65-F5344CB8AC3E}">
        <p14:creationId xmlns:p14="http://schemas.microsoft.com/office/powerpoint/2010/main" val="51255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8831" y="214313"/>
            <a:ext cx="8296955" cy="6429375"/>
          </a:xfrm>
          <a:custGeom>
            <a:avLst/>
            <a:gdLst/>
            <a:ahLst/>
            <a:cxnLst/>
            <a:rect l="l" t="t" r="r" b="b"/>
            <a:pathLst>
              <a:path w="4503420" h="8001000">
                <a:moveTo>
                  <a:pt x="0" y="8001000"/>
                </a:moveTo>
                <a:lnTo>
                  <a:pt x="4503420" y="8001000"/>
                </a:lnTo>
                <a:lnTo>
                  <a:pt x="4503420" y="0"/>
                </a:lnTo>
                <a:lnTo>
                  <a:pt x="0" y="0"/>
                </a:lnTo>
                <a:lnTo>
                  <a:pt x="0" y="8001000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6501" y="4699057"/>
            <a:ext cx="1204705" cy="1554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452709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FFFFFF"/>
                </a:solidFill>
              </a:rPr>
              <a:t>DESIGN	</a:t>
            </a:r>
            <a:r>
              <a:rPr spc="-4" dirty="0"/>
              <a:t>BICYCLE</a:t>
            </a:r>
            <a:r>
              <a:rPr spc="-44" dirty="0"/>
              <a:t> </a:t>
            </a:r>
            <a:r>
              <a:rPr spc="-20" dirty="0"/>
              <a:t>FACILITIES</a:t>
            </a:r>
          </a:p>
        </p:txBody>
      </p:sp>
      <p:sp>
        <p:nvSpPr>
          <p:cNvPr id="8" name="object 8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4387" y="1219666"/>
            <a:ext cx="2992721" cy="335288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Bicycle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Facilities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50518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Improvements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bicycling will be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in all projects undertaken  in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and will be guided by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Plan.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lays out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vision for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where we as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want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be.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fundamental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guiding principle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this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plan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people of all ages  and abilities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comfortably throughout the </a:t>
            </a:r>
            <a:r>
              <a:rPr sz="1326" spc="-24" dirty="0">
                <a:solidFill>
                  <a:srgbClr val="FFFFFF"/>
                </a:solidFill>
                <a:latin typeface="Arial"/>
                <a:cs typeface="Arial"/>
              </a:rPr>
              <a:t>City.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framework 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developing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network of Complete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supporting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programs and  policies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will help meet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326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goal.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F065F-970E-4641-A7EE-7A5B6AB26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9429" r="9980" b="29098"/>
          <a:stretch/>
        </p:blipFill>
        <p:spPr>
          <a:xfrm>
            <a:off x="3830892" y="1416283"/>
            <a:ext cx="4862425" cy="34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8430" y="1180545"/>
            <a:ext cx="4540976" cy="267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4387" y="1032706"/>
            <a:ext cx="2518682" cy="3854206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A sustainable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efficient mode of 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transportation that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moves people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safely  compared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driving in private</a:t>
            </a:r>
            <a:r>
              <a:rPr lang="en-US" sz="1326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automobiles.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considerations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include: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453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Ensure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stops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accessible and provide amenities  when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appropriate.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734812" fontAlgn="auto">
              <a:spcBef>
                <a:spcPts val="12"/>
              </a:spcBef>
              <a:spcAft>
                <a:spcPts val="0"/>
              </a:spcAft>
            </a:pPr>
            <a:endParaRPr sz="124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Priority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performed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delay and  reliability assessment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we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explore options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transit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priority (e.g. dedicated lanes) in  roadway projects where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there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expected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benefits.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78432" y="4046224"/>
            <a:ext cx="4540975" cy="2207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0789" y="4382505"/>
            <a:ext cx="2286000" cy="17111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40’ </a:t>
            </a:r>
            <a:r>
              <a:rPr sz="1045" spc="-24" dirty="0">
                <a:solidFill>
                  <a:srgbClr val="231F20"/>
                </a:solidFill>
                <a:latin typeface="Arial"/>
                <a:cs typeface="Arial"/>
              </a:rPr>
              <a:t>MBTA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Bus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(10.5’ wide with</a:t>
            </a:r>
            <a:r>
              <a:rPr sz="1045" spc="-16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mirrors)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34710" y="5388588"/>
            <a:ext cx="364331" cy="0"/>
          </a:xfrm>
          <a:custGeom>
            <a:avLst/>
            <a:gdLst/>
            <a:ahLst/>
            <a:cxnLst/>
            <a:rect l="l" t="t" r="r" b="b"/>
            <a:pathLst>
              <a:path w="453389">
                <a:moveTo>
                  <a:pt x="0" y="0"/>
                </a:moveTo>
                <a:lnTo>
                  <a:pt x="4533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3203" y="536254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47304" y="4822948"/>
            <a:ext cx="382701" cy="506696"/>
          </a:xfrm>
          <a:custGeom>
            <a:avLst/>
            <a:gdLst/>
            <a:ahLst/>
            <a:cxnLst/>
            <a:rect l="l" t="t" r="r" b="b"/>
            <a:pathLst>
              <a:path w="476250" h="630554">
                <a:moveTo>
                  <a:pt x="475856" y="0"/>
                </a:moveTo>
                <a:lnTo>
                  <a:pt x="0" y="630161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3708" y="5301004"/>
            <a:ext cx="63906" cy="72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0126" y="4477720"/>
            <a:ext cx="1032782" cy="73050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8’</a:t>
            </a:r>
            <a:r>
              <a:rPr sz="1045" spc="-15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landing</a:t>
            </a:r>
            <a:r>
              <a:rPr sz="1045" spc="-1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pad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461809" marR="4082" defTabSz="734812" fontAlgn="auto">
              <a:spcBef>
                <a:spcPts val="595"/>
              </a:spcBef>
              <a:spcAft>
                <a:spcPts val="0"/>
              </a:spcAft>
            </a:pP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</a:t>
            </a:r>
            <a:r>
              <a:rPr sz="1045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4386" y="5037620"/>
            <a:ext cx="259726" cy="261767"/>
          </a:xfrm>
          <a:custGeom>
            <a:avLst/>
            <a:gdLst/>
            <a:ahLst/>
            <a:cxnLst/>
            <a:rect l="l" t="t" r="r" b="b"/>
            <a:pathLst>
              <a:path w="323215" h="325754">
                <a:moveTo>
                  <a:pt x="322605" y="0"/>
                </a:moveTo>
                <a:lnTo>
                  <a:pt x="0" y="325488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95148" y="5269606"/>
            <a:ext cx="68876" cy="69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9663" y="4617637"/>
            <a:ext cx="1195558" cy="84001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632755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 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 sign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90’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from  front</a:t>
            </a:r>
            <a:r>
              <a:rPr sz="1045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501611" defTabSz="734812" fontAlgn="auto">
              <a:spcBef>
                <a:spcPts val="233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10’</a:t>
            </a:r>
            <a:r>
              <a:rPr sz="1045" spc="-1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1153" y="5389160"/>
            <a:ext cx="1066970" cy="41798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257184" marR="4082" indent="-247489" defTabSz="734812" fontAlgn="auto">
              <a:lnSpc>
                <a:spcPct val="134000"/>
              </a:lnSpc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door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clear zone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5’x13’</a:t>
            </a:r>
            <a:r>
              <a:rPr sz="1045" spc="-10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Shelter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8530" y="5815746"/>
            <a:ext cx="603137" cy="33193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smaller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bench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8608" y="5912569"/>
            <a:ext cx="588849" cy="0"/>
          </a:xfrm>
          <a:custGeom>
            <a:avLst/>
            <a:gdLst/>
            <a:ahLst/>
            <a:cxnLst/>
            <a:rect l="l" t="t" r="r" b="b"/>
            <a:pathLst>
              <a:path w="732790">
                <a:moveTo>
                  <a:pt x="0" y="0"/>
                </a:moveTo>
                <a:lnTo>
                  <a:pt x="7327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61617" y="588652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67753" y="4822947"/>
            <a:ext cx="1929221" cy="1929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277636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727D86"/>
                </a:solidFill>
              </a:rPr>
              <a:t>DESIG</a:t>
            </a:r>
            <a:r>
              <a:rPr dirty="0">
                <a:solidFill>
                  <a:srgbClr val="727D86"/>
                </a:solidFill>
              </a:rPr>
              <a:t>N	</a:t>
            </a:r>
            <a:r>
              <a:rPr dirty="0"/>
              <a:t>TRANSIT</a:t>
            </a:r>
          </a:p>
        </p:txBody>
      </p:sp>
      <p:sp>
        <p:nvSpPr>
          <p:cNvPr id="22" name="object 22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07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1664" y="214322"/>
            <a:ext cx="3633504" cy="5462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1654" y="4994093"/>
            <a:ext cx="3633617" cy="1649696"/>
          </a:xfrm>
          <a:custGeom>
            <a:avLst/>
            <a:gdLst/>
            <a:ahLst/>
            <a:cxnLst/>
            <a:rect l="l" t="t" r="r" b="b"/>
            <a:pathLst>
              <a:path w="4521834" h="2052954">
                <a:moveTo>
                  <a:pt x="0" y="2052827"/>
                </a:moveTo>
                <a:lnTo>
                  <a:pt x="4521708" y="2052827"/>
                </a:lnTo>
                <a:lnTo>
                  <a:pt x="4521708" y="0"/>
                </a:lnTo>
                <a:lnTo>
                  <a:pt x="0" y="0"/>
                </a:lnTo>
                <a:lnTo>
                  <a:pt x="0" y="2052827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5122" y="694788"/>
            <a:ext cx="3661682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STREET</a:t>
            </a:r>
            <a:r>
              <a:rPr spc="-72" dirty="0"/>
              <a:t> </a:t>
            </a:r>
            <a:r>
              <a:rPr dirty="0"/>
              <a:t>TREES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709743" y="944802"/>
            <a:ext cx="3362594" cy="3076044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>
              <a:spcBef>
                <a:spcPts val="804"/>
              </a:spcBef>
            </a:pPr>
            <a:r>
              <a:rPr dirty="0"/>
              <a:t>Existing Street</a:t>
            </a:r>
            <a:r>
              <a:rPr spc="-4" dirty="0"/>
              <a:t> </a:t>
            </a:r>
            <a:r>
              <a:rPr spc="-20" dirty="0"/>
              <a:t>Trees</a:t>
            </a:r>
          </a:p>
          <a:p>
            <a:pPr marL="10206" marR="387307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Existing street trees </a:t>
            </a:r>
            <a:r>
              <a:rPr b="0" u="none" spc="-4" dirty="0"/>
              <a:t>will be protected during  </a:t>
            </a:r>
            <a:r>
              <a:rPr b="0" u="none" dirty="0">
                <a:latin typeface="Arial"/>
                <a:cs typeface="Arial"/>
              </a:rPr>
              <a:t>construction </a:t>
            </a:r>
            <a:r>
              <a:rPr b="0" u="none" spc="-4" dirty="0"/>
              <a:t>and </a:t>
            </a:r>
            <a:r>
              <a:rPr b="0" u="none" dirty="0">
                <a:latin typeface="Arial"/>
                <a:cs typeface="Arial"/>
              </a:rPr>
              <a:t>the sidewalks </a:t>
            </a:r>
            <a:r>
              <a:rPr b="0" u="none" spc="-4" dirty="0"/>
              <a:t>will be </a:t>
            </a:r>
            <a:r>
              <a:rPr b="0" u="none" dirty="0">
                <a:latin typeface="Arial"/>
                <a:cs typeface="Arial"/>
              </a:rPr>
              <a:t>carefully  </a:t>
            </a:r>
            <a:r>
              <a:rPr b="0" u="none" spc="-4" dirty="0"/>
              <a:t>evaluated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ensure adequate accessible routes  </a:t>
            </a:r>
            <a:r>
              <a:rPr b="0" u="none" dirty="0">
                <a:latin typeface="Arial"/>
                <a:cs typeface="Arial"/>
              </a:rPr>
              <a:t>through the</a:t>
            </a:r>
            <a:r>
              <a:rPr b="0" u="none" spc="-8" dirty="0"/>
              <a:t> </a:t>
            </a:r>
            <a:r>
              <a:rPr b="0" u="none" spc="-4" dirty="0"/>
              <a:t>neighborhood.</a:t>
            </a:r>
          </a:p>
          <a:p>
            <a:pPr marL="10206">
              <a:spcBef>
                <a:spcPts val="1085"/>
              </a:spcBef>
            </a:pPr>
            <a:r>
              <a:rPr spc="-4" dirty="0"/>
              <a:t>New </a:t>
            </a:r>
            <a:r>
              <a:rPr spc="-24" dirty="0"/>
              <a:t>Tree</a:t>
            </a:r>
            <a:r>
              <a:rPr spc="-8" dirty="0"/>
              <a:t> </a:t>
            </a:r>
            <a:r>
              <a:rPr dirty="0"/>
              <a:t>Plantings</a:t>
            </a:r>
          </a:p>
          <a:p>
            <a:pPr marL="10206" marR="4082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City </a:t>
            </a:r>
            <a:r>
              <a:rPr b="0" u="none" dirty="0">
                <a:latin typeface="Arial"/>
                <a:cs typeface="Arial"/>
              </a:rPr>
              <a:t>Arborist </a:t>
            </a:r>
            <a:r>
              <a:rPr b="0" u="none" spc="-4" dirty="0"/>
              <a:t>will review each </a:t>
            </a:r>
            <a:r>
              <a:rPr b="0" u="none" dirty="0">
                <a:latin typeface="Arial"/>
                <a:cs typeface="Arial"/>
              </a:rPr>
              <a:t>street </a:t>
            </a:r>
            <a:r>
              <a:rPr b="0" u="none" spc="-4" dirty="0"/>
              <a:t>and</a:t>
            </a:r>
            <a:r>
              <a:rPr b="0" u="none" spc="-133" dirty="0"/>
              <a:t> </a:t>
            </a:r>
            <a:r>
              <a:rPr b="0" u="none" dirty="0">
                <a:latin typeface="Arial"/>
                <a:cs typeface="Arial"/>
              </a:rPr>
              <a:t>sidewalk  </a:t>
            </a:r>
            <a:r>
              <a:rPr b="0" u="none" spc="-4" dirty="0"/>
              <a:t>project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determine </a:t>
            </a:r>
            <a:r>
              <a:rPr b="0" u="none" dirty="0">
                <a:latin typeface="Arial"/>
                <a:cs typeface="Arial"/>
              </a:rPr>
              <a:t>tree </a:t>
            </a:r>
            <a:r>
              <a:rPr b="0" u="none" spc="-4" dirty="0"/>
              <a:t>planting opportunities;  evaluating </a:t>
            </a: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location of overhead and underground  utilities, proximity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intersections, </a:t>
            </a:r>
            <a:r>
              <a:rPr b="0" u="none" dirty="0">
                <a:latin typeface="Arial"/>
                <a:cs typeface="Arial"/>
              </a:rPr>
              <a:t>site </a:t>
            </a:r>
            <a:r>
              <a:rPr b="0" u="none" spc="-4" dirty="0"/>
              <a:t>lines, building  </a:t>
            </a:r>
            <a:r>
              <a:rPr b="0" u="none" dirty="0">
                <a:latin typeface="Arial"/>
                <a:cs typeface="Arial"/>
              </a:rPr>
              <a:t>setbacks, </a:t>
            </a:r>
            <a:r>
              <a:rPr b="0" u="none" spc="-4" dirty="0"/>
              <a:t>locations of entrances,</a:t>
            </a:r>
            <a:r>
              <a:rPr b="0" u="none" spc="-16" dirty="0"/>
              <a:t> </a:t>
            </a:r>
            <a:r>
              <a:rPr b="0" u="none" spc="-4" dirty="0"/>
              <a:t>etc.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122" y="4020846"/>
            <a:ext cx="3918857" cy="132425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93909" marR="187784" indent="-183703" defTabSz="734812" fontAlgn="auto">
              <a:spcBef>
                <a:spcPts val="80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narrow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(less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8’ wide),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4’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retained  adjacent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wider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(8’ wide or greater),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½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overall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 retained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019" y="5286955"/>
            <a:ext cx="3650967" cy="804909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Back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 Sidewalk</a:t>
            </a:r>
            <a:r>
              <a:rPr sz="1326" b="1" u="heavy" spc="-8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spc="-20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Arborist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work with residents interested</a:t>
            </a:r>
            <a:r>
              <a:rPr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 back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tree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plantings.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1654" y="4995812"/>
            <a:ext cx="3633617" cy="1302738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99012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577133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382715" algn="l"/>
                <a:tab pos="383224" algn="l"/>
              </a:tabLs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Protect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existing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</a:t>
            </a:r>
            <a:r>
              <a:rPr sz="1326" spc="-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491916" indent="-183703" defTabSz="734812" fontAlgn="auto">
              <a:spcBef>
                <a:spcPts val="723"/>
              </a:spcBef>
              <a:spcAft>
                <a:spcPts val="0"/>
              </a:spcAft>
              <a:buFontTx/>
              <a:buChar char="•"/>
              <a:tabLst>
                <a:tab pos="382715" algn="l"/>
                <a:tab pos="383224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Increase 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number of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maintain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accessible</a:t>
            </a:r>
            <a:r>
              <a:rPr sz="1326" b="1" spc="-5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sidewalks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69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GREEN</a:t>
            </a:r>
            <a:r>
              <a:rPr spc="-72" dirty="0"/>
              <a:t> </a:t>
            </a:r>
            <a:r>
              <a:rPr dirty="0"/>
              <a:t>INFRASTRUCTURE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3910183" cy="51937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incorporating green infrastructure on  projects, as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5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allow.</a:t>
            </a: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Goals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discharges are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contributing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at least  55% of impairments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Massachusetts’ assessed  waters.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2194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Goal: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improve </a:t>
            </a:r>
            <a:r>
              <a:rPr lang="en-US" sz="1326" b="1" spc="-4" dirty="0">
                <a:solidFill>
                  <a:srgbClr val="FE4509"/>
                </a:solidFill>
                <a:latin typeface="Arial"/>
                <a:cs typeface="Arial"/>
              </a:rPr>
              <a:t>the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water quality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before discharging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outfalls at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Alewife</a:t>
            </a:r>
            <a:r>
              <a:rPr lang="en-US"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Brook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Charles</a:t>
            </a:r>
            <a:r>
              <a:rPr lang="en-US"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River.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Types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</a:t>
            </a:r>
            <a:r>
              <a:rPr sz="1326" b="1" u="heavy" spc="12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Porous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asphalt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Infiltrating catch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Rain gardens/bio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Siting</a:t>
            </a: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Evaluation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Soil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Groundwater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constraints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Maintenance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2141" y="1302530"/>
            <a:ext cx="3262449" cy="2439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2141" y="3884638"/>
            <a:ext cx="3262447" cy="2395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3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</a:t>
            </a:r>
            <a:r>
              <a:rPr lang="en-US" dirty="0">
                <a:solidFill>
                  <a:srgbClr val="727D86"/>
                </a:solidFill>
              </a:rPr>
              <a:t>	</a:t>
            </a:r>
            <a:r>
              <a:rPr lang="en-US" dirty="0"/>
              <a:t>Construction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4129823" cy="29075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committed to working with residents and businesses throughout the construction process.</a:t>
            </a: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Construction Coordination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Project Manager and Community Relations Manager assigned to every project.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Manage contractor and coordinate construction activities and community notifications.</a:t>
            </a: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Standard Work Hours: Mon – Fri 7 am – 4 pm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Maintain safe and effective traffic management plans to assist pedestrians, cyclists, drivers and buses travelling through project area.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F45D1-7C45-494F-BA74-2B88374A76E2}"/>
              </a:ext>
            </a:extLst>
          </p:cNvPr>
          <p:cNvSpPr>
            <a:spLocks noChangeAspect="1"/>
          </p:cNvSpPr>
          <p:nvPr/>
        </p:nvSpPr>
        <p:spPr>
          <a:xfrm>
            <a:off x="4195017" y="4408714"/>
            <a:ext cx="4551489" cy="1964875"/>
          </a:xfrm>
          <a:prstGeom prst="rect">
            <a:avLst/>
          </a:prstGeom>
          <a:blipFill>
            <a:blip r:embed="rId3" cstate="print"/>
            <a:stretch>
              <a:fillRect l="-27946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A63EC8F-0CAE-47E4-8082-C53CEA3BCF91}"/>
              </a:ext>
            </a:extLst>
          </p:cNvPr>
          <p:cNvSpPr/>
          <p:nvPr/>
        </p:nvSpPr>
        <p:spPr>
          <a:xfrm>
            <a:off x="5093151" y="854968"/>
            <a:ext cx="3653354" cy="3132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E736AA32-4EBB-4925-9435-3E49BBBFA1F2}"/>
              </a:ext>
            </a:extLst>
          </p:cNvPr>
          <p:cNvSpPr>
            <a:spLocks noChangeAspect="1"/>
          </p:cNvSpPr>
          <p:nvPr/>
        </p:nvSpPr>
        <p:spPr>
          <a:xfrm>
            <a:off x="852787" y="4408715"/>
            <a:ext cx="2984427" cy="1982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27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Construction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468563"/>
          </a:xfrm>
        </p:spPr>
        <p:txBody>
          <a:bodyPr/>
          <a:lstStyle/>
          <a:p>
            <a:r>
              <a:rPr lang="en-US" dirty="0"/>
              <a:t>Reconstruct/repave street</a:t>
            </a:r>
          </a:p>
          <a:p>
            <a:r>
              <a:rPr lang="en-US" dirty="0"/>
              <a:t>Reconstruct sidewalks and curb ramps</a:t>
            </a:r>
          </a:p>
          <a:p>
            <a:r>
              <a:rPr lang="en-US" dirty="0"/>
              <a:t>New crosswalks, pavement markings</a:t>
            </a:r>
          </a:p>
          <a:p>
            <a:r>
              <a:rPr lang="en-US" dirty="0"/>
              <a:t>Evaluation and updating utilities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598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Project Objectives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040" y="4716463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Meet access codes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Improve safety for all users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appearance of the neighborhood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green areas/new trees</a:t>
            </a:r>
          </a:p>
        </p:txBody>
      </p:sp>
    </p:spTree>
    <p:extLst>
      <p:ext uri="{BB962C8B-B14F-4D97-AF65-F5344CB8AC3E}">
        <p14:creationId xmlns:p14="http://schemas.microsoft.com/office/powerpoint/2010/main" val="348705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01D8BB-70B1-4689-B1BF-3F459070B790}"/>
              </a:ext>
            </a:extLst>
          </p:cNvPr>
          <p:cNvSpPr txBox="1">
            <a:spLocks/>
          </p:cNvSpPr>
          <p:nvPr/>
        </p:nvSpPr>
        <p:spPr bwMode="auto">
          <a:xfrm>
            <a:off x="152400" y="-762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/>
              <a:t>Webster Avenue Reconstruction Project</a:t>
            </a:r>
            <a:br>
              <a:rPr lang="en-US" sz="3200" dirty="0"/>
            </a:br>
            <a:r>
              <a:rPr lang="en-US" sz="3200" dirty="0"/>
              <a:t>(Hampshire Street to Lincoln Street)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31FC5-0AA2-417D-91C6-02FCCFD7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371600"/>
            <a:ext cx="83534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31" y="609600"/>
            <a:ext cx="8229600" cy="1143000"/>
          </a:xfrm>
        </p:spPr>
        <p:txBody>
          <a:bodyPr/>
          <a:lstStyle/>
          <a:p>
            <a:r>
              <a:rPr lang="en-US" b="1" u="sng" dirty="0"/>
              <a:t>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731" y="20574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Comments?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Questions?</a:t>
            </a:r>
          </a:p>
          <a:p>
            <a:pPr algn="ctr"/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Concerns?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Tell us what you think!</a:t>
            </a:r>
          </a:p>
        </p:txBody>
      </p:sp>
    </p:spTree>
    <p:extLst>
      <p:ext uri="{BB962C8B-B14F-4D97-AF65-F5344CB8AC3E}">
        <p14:creationId xmlns:p14="http://schemas.microsoft.com/office/powerpoint/2010/main" val="231345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E:\tc small\b1d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0"/>
            <a:ext cx="3092450" cy="4572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5" name="Picture 7" descr="E:\tc small\b1d1\02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3810000"/>
            <a:ext cx="3810000" cy="2574925"/>
          </a:xfrm>
          <a:noFill/>
          <a:ln w="38100">
            <a:solidFill>
              <a:srgbClr val="FFFF00"/>
            </a:solidFill>
          </a:ln>
        </p:spPr>
      </p:pic>
      <p:pic>
        <p:nvPicPr>
          <p:cNvPr id="59396" name="Picture 9" descr="E:\tc small\b2d1\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5138"/>
            <a:ext cx="4572000" cy="33448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7" name="Picture 5" descr="E:\tc small\b1d1\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71875"/>
            <a:ext cx="3962400" cy="2676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2755446" cy="6429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180" y="214313"/>
            <a:ext cx="2663598" cy="6429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9713" y="214313"/>
            <a:ext cx="2755446" cy="6429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9565" y="4663439"/>
            <a:ext cx="8265829" cy="1381805"/>
          </a:xfrm>
          <a:custGeom>
            <a:avLst/>
            <a:gdLst/>
            <a:ahLst/>
            <a:cxnLst/>
            <a:rect l="l" t="t" r="r" b="b"/>
            <a:pathLst>
              <a:path w="10286365" h="1719579">
                <a:moveTo>
                  <a:pt x="0" y="1719072"/>
                </a:moveTo>
                <a:lnTo>
                  <a:pt x="10286085" y="1719072"/>
                </a:lnTo>
                <a:lnTo>
                  <a:pt x="10286085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solidFill>
            <a:srgbClr val="3F4040">
              <a:alpha val="64999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4746" y="560505"/>
            <a:ext cx="1457462" cy="943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5053" y="4806323"/>
            <a:ext cx="4378098" cy="752303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sz="2411" b="1" spc="-36" dirty="0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sz="2411" b="1" spc="4" dirty="0">
                <a:solidFill>
                  <a:srgbClr val="FE4509"/>
                </a:solidFill>
                <a:latin typeface="Arial"/>
                <a:cs typeface="Arial"/>
              </a:rPr>
              <a:t>Sidewalk and</a:t>
            </a:r>
            <a:r>
              <a:rPr sz="2411" b="1" spc="4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spc="8" dirty="0">
                <a:solidFill>
                  <a:srgbClr val="FE4509"/>
                </a:solidFill>
                <a:latin typeface="Arial"/>
                <a:cs typeface="Arial"/>
              </a:rPr>
              <a:t>Street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442579" defTabSz="734812" fontAlgn="auto">
              <a:spcBef>
                <a:spcPts val="0"/>
              </a:spcBef>
              <a:spcAft>
                <a:spcPts val="0"/>
              </a:spcAft>
            </a:pP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Reconstruction</a:t>
            </a:r>
            <a:r>
              <a:rPr sz="2411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464" y="5577845"/>
            <a:ext cx="814897" cy="25761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607" b="1" spc="-4" dirty="0">
                <a:solidFill>
                  <a:srgbClr val="FFFFFF"/>
                </a:solidFill>
                <a:latin typeface="Arial"/>
                <a:cs typeface="Arial"/>
              </a:rPr>
              <a:t>5.1.2018</a:t>
            </a:r>
            <a:endParaRPr sz="160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3385" y="4719513"/>
            <a:ext cx="307777" cy="12828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391" defTabSz="734812" fontAlgn="auto">
              <a:lnSpc>
                <a:spcPts val="1370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24" dirty="0">
                <a:solidFill>
                  <a:srgbClr val="FFFFFF"/>
                </a:solidFill>
                <a:latin typeface="Arial"/>
                <a:cs typeface="Arial"/>
              </a:rPr>
              <a:t>City </a:t>
            </a:r>
            <a:r>
              <a:rPr sz="1205" b="1" spc="-16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5" b="1" spc="-18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5" b="1" spc="-32" dirty="0">
                <a:solidFill>
                  <a:srgbClr val="FFFFFF"/>
                </a:solidFill>
                <a:latin typeface="Arial"/>
                <a:cs typeface="Arial"/>
              </a:rPr>
              <a:t>Cambridge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lnSpc>
                <a:spcPts val="968"/>
              </a:lnSpc>
              <a:spcBef>
                <a:spcPts val="0"/>
              </a:spcBef>
              <a:spcAft>
                <a:spcPts val="0"/>
              </a:spcAft>
            </a:pPr>
            <a:r>
              <a:rPr sz="844" spc="-28" dirty="0">
                <a:solidFill>
                  <a:srgbClr val="FE4509"/>
                </a:solidFill>
                <a:latin typeface="Arial"/>
                <a:cs typeface="Arial"/>
              </a:rPr>
              <a:t>Department </a:t>
            </a:r>
            <a:r>
              <a:rPr sz="844" spc="-16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844" spc="-24" dirty="0">
                <a:solidFill>
                  <a:srgbClr val="FE4509"/>
                </a:solidFill>
                <a:latin typeface="Arial"/>
                <a:cs typeface="Arial"/>
              </a:rPr>
              <a:t>Public</a:t>
            </a:r>
            <a:r>
              <a:rPr sz="844" spc="-153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844" spc="-32" dirty="0">
                <a:solidFill>
                  <a:srgbClr val="FE4509"/>
                </a:solidFill>
                <a:latin typeface="Arial"/>
                <a:cs typeface="Arial"/>
              </a:rPr>
              <a:t>Works</a:t>
            </a:r>
            <a:endParaRPr sz="84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2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71431" y="339065"/>
            <a:ext cx="202066" cy="20817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286" spc="-4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28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5909579"/>
            <a:ext cx="5238409" cy="18342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125" b="1" dirty="0">
                <a:solidFill>
                  <a:srgbClr val="FE4509"/>
                </a:solidFill>
                <a:latin typeface="Arial"/>
                <a:cs typeface="Arial"/>
              </a:rPr>
              <a:t>Interactive </a:t>
            </a:r>
            <a:r>
              <a:rPr sz="1125" b="1" spc="-4" dirty="0">
                <a:solidFill>
                  <a:srgbClr val="FE4509"/>
                </a:solidFill>
                <a:latin typeface="Arial"/>
                <a:cs typeface="Arial"/>
              </a:rPr>
              <a:t>construction map:</a:t>
            </a:r>
            <a:r>
              <a:rPr sz="1125" b="1" spc="2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125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  <a:hlinkClick r:id="rId3"/>
              </a:rPr>
              <a:t>www.cambridgema.gov/theworks/constructionmap</a:t>
            </a:r>
            <a:endParaRPr sz="11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904" y="1739705"/>
            <a:ext cx="7245295" cy="3734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99B2C011-B7F5-46CA-A64C-9D7710C55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6819220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lang="en-US" dirty="0"/>
              <a:t>PLANNED CONSTRUCTION</a:t>
            </a:r>
            <a:endParaRPr dirty="0"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B9BFBF48-CD03-40B7-8227-82317EB546D1}"/>
              </a:ext>
            </a:extLst>
          </p:cNvPr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5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565" y="215047"/>
            <a:ext cx="8265604" cy="3053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9565" y="3174764"/>
            <a:ext cx="8265829" cy="3469311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3315117"/>
            <a:ext cx="5820114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  <a:tabLst>
                <a:tab pos="2612154" algn="l"/>
              </a:tabLs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INTRODUCTION	</a:t>
            </a:r>
            <a:r>
              <a:rPr sz="2411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2411" b="1" spc="-7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387" y="3837545"/>
            <a:ext cx="7449911" cy="23327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for everyone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designed and operated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safe  access for all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users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. Pedestrians,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bicyclists, motorists, and public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transportation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(transit) users of  all ages and abilities are able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move along and across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Street.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make it easy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cross the street,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shops,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work.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help buses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run 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time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make it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from train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stations.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13841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facilities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included, which provides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increased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 for 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pedestrians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cyclists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8098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design 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of 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our goal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communicate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projects with  neighborhoods,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 integrated design process, minimize disruption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community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life and  provide reasonable access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all users during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reconstruction.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3390627"/>
            <a:ext cx="0" cy="277586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6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0" y="3174774"/>
            <a:ext cx="8265594" cy="3468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4596493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dirty="0"/>
              <a:t>VISION</a:t>
            </a:r>
            <a:r>
              <a:rPr spc="-72" dirty="0"/>
              <a:t> </a:t>
            </a:r>
            <a:r>
              <a:rPr dirty="0"/>
              <a:t>ZERO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3204" y="1216076"/>
            <a:ext cx="7486650" cy="137555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March 21, 2016,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Cambridge City Council unanimously passed resolutions put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forth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Manager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formally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adopt Complete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policies,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showing that 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committed 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achieving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these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goals, assuring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safe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access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all</a:t>
            </a:r>
            <a:r>
              <a:rPr sz="1326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Vision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Zero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calls for the elimination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fatalities and serious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injuries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resulting from traffic  crashes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, and emphasizes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that they 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should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 prevented.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17th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city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U.S.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commit to a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Policy.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9193" y="2473452"/>
            <a:ext cx="1399032" cy="5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52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36751A4C-9C10-4F31-9D93-B89DCCE87DC9}"/>
              </a:ext>
            </a:extLst>
          </p:cNvPr>
          <p:cNvSpPr/>
          <p:nvPr/>
        </p:nvSpPr>
        <p:spPr>
          <a:xfrm>
            <a:off x="438831" y="214313"/>
            <a:ext cx="8266339" cy="6521223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0D9E344-7DCE-4707-908D-A217398197CD}"/>
              </a:ext>
            </a:extLst>
          </p:cNvPr>
          <p:cNvSpPr/>
          <p:nvPr/>
        </p:nvSpPr>
        <p:spPr>
          <a:xfrm>
            <a:off x="439565" y="1663524"/>
            <a:ext cx="8265604" cy="3602440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>
              <a:alpha val="71000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803504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lang="en-US" dirty="0"/>
              <a:t>GUIDING PLANS AND POLICIES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23204" y="1216075"/>
            <a:ext cx="7486650" cy="2143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In addition to Complete Streets and Vision Zero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D3504D-B96B-44FB-AB61-F7D0C45CD0B6}"/>
              </a:ext>
            </a:extLst>
          </p:cNvPr>
          <p:cNvSpPr txBox="1">
            <a:spLocks/>
          </p:cNvSpPr>
          <p:nvPr/>
        </p:nvSpPr>
        <p:spPr>
          <a:xfrm>
            <a:off x="4376533" y="5327197"/>
            <a:ext cx="4542950" cy="277805"/>
          </a:xfrm>
          <a:prstGeom prst="rect">
            <a:avLst/>
          </a:prstGeom>
        </p:spPr>
        <p:txBody>
          <a:bodyPr vert="horz" lIns="79045" tIns="39523" rIns="79045" bIns="3952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Cambridge Growth Policy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emphasizes sustainable modes of transportation such as walking, biking and using transit and low-emission vehicles, which promote livability and help to improve air quality and reduce greenhouse gas emissions (1993/2007).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CA7328F-6D48-4827-8E15-38BE23CDD06E}"/>
              </a:ext>
            </a:extLst>
          </p:cNvPr>
          <p:cNvSpPr txBox="1">
            <a:spLocks/>
          </p:cNvSpPr>
          <p:nvPr/>
        </p:nvSpPr>
        <p:spPr>
          <a:xfrm>
            <a:off x="438831" y="5463434"/>
            <a:ext cx="3459616" cy="1179232"/>
          </a:xfrm>
          <a:prstGeom prst="rect">
            <a:avLst/>
          </a:prstGeom>
        </p:spPr>
        <p:txBody>
          <a:bodyPr vert="horz" lIns="79045" tIns="39523" rIns="79045" bIns="3952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Vehicle Trip Reduction Ordinance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established programs to encourage alternatives to single-occupancy vehicle travel (1992).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F1417EBA-025C-4DE5-9AE9-CE10DDD34905}"/>
              </a:ext>
            </a:extLst>
          </p:cNvPr>
          <p:cNvSpPr/>
          <p:nvPr/>
        </p:nvSpPr>
        <p:spPr>
          <a:xfrm>
            <a:off x="468082" y="2154131"/>
            <a:ext cx="8251585" cy="9734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4812" fontAlgn="auto">
              <a:spcBef>
                <a:spcPts val="0"/>
              </a:spcBef>
              <a:spcAft>
                <a:spcPts val="0"/>
              </a:spcAft>
            </a:pPr>
            <a:endParaRPr lang="en-US" sz="1556">
              <a:solidFill>
                <a:srgbClr val="7D1D1D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AA005-26ED-4FF9-8006-D6BF23EC8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83" y="1866154"/>
            <a:ext cx="1285511" cy="1663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B9A7C-7AF5-49BE-86E0-087FA2DA2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58" y="1838125"/>
            <a:ext cx="1306784" cy="16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2D78F-CB08-42D4-B539-CEC8F5967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t="10001" r="29545" b="3939"/>
          <a:stretch/>
        </p:blipFill>
        <p:spPr>
          <a:xfrm>
            <a:off x="601511" y="1853785"/>
            <a:ext cx="1129464" cy="1653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F0757F-2B4B-4156-A311-1FC41851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303" y="1879253"/>
            <a:ext cx="1261749" cy="1636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8" name="Picture 4" descr="Image result for cambridge public works weeks">
            <a:extLst>
              <a:ext uri="{FF2B5EF4-FFF2-40B4-BE49-F238E27FC236}">
                <a16:creationId xmlns:a16="http://schemas.microsoft.com/office/drawing/2014/main" id="{7A84B44F-65C5-42C8-BDC4-42BC3C5C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6" y="1860234"/>
            <a:ext cx="1706508" cy="16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5370D-3C79-43F4-9948-C91790385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047" y="3625652"/>
            <a:ext cx="2768970" cy="1601388"/>
          </a:xfrm>
          <a:prstGeom prst="rect">
            <a:avLst/>
          </a:prstGeom>
          <a:ln>
            <a:solidFill>
              <a:srgbClr val="570D0D"/>
            </a:solidFill>
          </a:ln>
        </p:spPr>
      </p:pic>
    </p:spTree>
    <p:extLst>
      <p:ext uri="{BB962C8B-B14F-4D97-AF65-F5344CB8AC3E}">
        <p14:creationId xmlns:p14="http://schemas.microsoft.com/office/powerpoint/2010/main" val="10574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8266339" cy="6428354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909" y="194791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8733" y="2086077"/>
            <a:ext cx="645711" cy="866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29727" y="427808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4931739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dirty="0"/>
              <a:t>SCOPE OF</a:t>
            </a:r>
            <a:r>
              <a:rPr spc="-76" dirty="0"/>
              <a:t> </a:t>
            </a:r>
            <a:r>
              <a:rPr dirty="0"/>
              <a:t>WORK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4387" y="1148964"/>
            <a:ext cx="7338672" cy="62239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Our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approach emphasizes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designed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operated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for everyone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Pedestrians,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bicyclists,  motorists, 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 of all ages and abilities will be able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move along and across 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6700" y="4277190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56249" y="4211956"/>
            <a:ext cx="1249135" cy="1234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54709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54709" y="4277188"/>
            <a:ext cx="1102179" cy="110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66700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67988" y="2068219"/>
            <a:ext cx="875619" cy="87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74852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1901" y="3193872"/>
            <a:ext cx="1951775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Emphasis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on accessibility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pedestrian ramps,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sidewalks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universal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design.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16866" y="5536085"/>
            <a:ext cx="1687966" cy="3811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93382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Additional street trees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green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infrastructure.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83067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4515" y="3193382"/>
            <a:ext cx="200229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9695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improvements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accessibility of bus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stops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priority,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as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feasible.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68116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1167" y="5536085"/>
            <a:ext cx="228804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Network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bike facilities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</a:t>
            </a:r>
            <a:r>
              <a:rPr sz="1205" spc="-14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support 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people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all ages and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abilities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 bike safely throughout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205" spc="-9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8" dirty="0">
                <a:solidFill>
                  <a:srgbClr val="727D86"/>
                </a:solidFill>
                <a:latin typeface="Arial"/>
                <a:cs typeface="Arial"/>
              </a:rPr>
              <a:t>city.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6332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14862" y="5536085"/>
            <a:ext cx="2375297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Maintain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improve city  infrastructure,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coordinate with  private utilities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facilitate</a:t>
            </a:r>
            <a:r>
              <a:rPr sz="1205" spc="-12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upgrades.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9063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9797" y="3157740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6397" y="3193872"/>
            <a:ext cx="2011476" cy="75204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Zero calls for the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elimination of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fatalities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serious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injuries resulting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from  traffic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crashes.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9770" y="2051348"/>
            <a:ext cx="955221" cy="895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93223" y="4341155"/>
            <a:ext cx="1249125" cy="1037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25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109613" y="3609813"/>
            <a:ext cx="1154736" cy="320658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Raised</a:t>
            </a:r>
            <a:r>
              <a:rPr sz="1085" b="1" spc="-52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Crosswalks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85057" y="3970792"/>
            <a:ext cx="1695140" cy="980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85053" y="3970794"/>
            <a:ext cx="1695620" cy="980225"/>
          </a:xfrm>
          <a:custGeom>
            <a:avLst/>
            <a:gdLst/>
            <a:ahLst/>
            <a:cxnLst/>
            <a:rect l="l" t="t" r="r" b="b"/>
            <a:pathLst>
              <a:path w="2110104" h="1219835">
                <a:moveTo>
                  <a:pt x="0" y="1219762"/>
                </a:moveTo>
                <a:lnTo>
                  <a:pt x="2110060" y="1219762"/>
                </a:lnTo>
                <a:lnTo>
                  <a:pt x="2110060" y="0"/>
                </a:lnTo>
                <a:lnTo>
                  <a:pt x="0" y="0"/>
                </a:lnTo>
                <a:lnTo>
                  <a:pt x="0" y="1219762"/>
                </a:lnTo>
                <a:close/>
              </a:path>
            </a:pathLst>
          </a:custGeom>
          <a:ln w="11669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1235" y="3656304"/>
            <a:ext cx="1790887" cy="997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1235" y="3656309"/>
            <a:ext cx="1791040" cy="998084"/>
          </a:xfrm>
          <a:custGeom>
            <a:avLst/>
            <a:gdLst/>
            <a:ahLst/>
            <a:cxnLst/>
            <a:rect l="l" t="t" r="r" b="b"/>
            <a:pathLst>
              <a:path w="2228850" h="1242060">
                <a:moveTo>
                  <a:pt x="0" y="1241594"/>
                </a:moveTo>
                <a:lnTo>
                  <a:pt x="2228669" y="1241594"/>
                </a:lnTo>
                <a:lnTo>
                  <a:pt x="2228669" y="0"/>
                </a:lnTo>
                <a:lnTo>
                  <a:pt x="0" y="0"/>
                </a:lnTo>
                <a:lnTo>
                  <a:pt x="0" y="1241594"/>
                </a:lnTo>
                <a:close/>
              </a:path>
            </a:pathLst>
          </a:custGeom>
          <a:ln w="11668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7438" y="3651629"/>
            <a:ext cx="284750" cy="255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552" y="5052306"/>
            <a:ext cx="284751" cy="255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1245" y="5073562"/>
            <a:ext cx="946373" cy="11207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01235" y="5073543"/>
            <a:ext cx="946547" cy="1121058"/>
          </a:xfrm>
          <a:custGeom>
            <a:avLst/>
            <a:gdLst/>
            <a:ahLst/>
            <a:cxnLst/>
            <a:rect l="l" t="t" r="r" b="b"/>
            <a:pathLst>
              <a:path w="1177925" h="1395095">
                <a:moveTo>
                  <a:pt x="0" y="1394686"/>
                </a:moveTo>
                <a:lnTo>
                  <a:pt x="1177738" y="1394686"/>
                </a:lnTo>
                <a:lnTo>
                  <a:pt x="1177738" y="0"/>
                </a:lnTo>
                <a:lnTo>
                  <a:pt x="0" y="0"/>
                </a:lnTo>
                <a:lnTo>
                  <a:pt x="0" y="1394686"/>
                </a:lnTo>
                <a:close/>
              </a:path>
            </a:pathLst>
          </a:custGeom>
          <a:ln w="11689">
            <a:solidFill>
              <a:srgbClr val="1E8745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2471" y="4711978"/>
            <a:ext cx="2747792" cy="628435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Flexi</a:t>
            </a:r>
            <a:r>
              <a:rPr sz="1085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Pave</a:t>
            </a:r>
            <a:endParaRPr sz="1085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lnSpc>
                <a:spcPts val="952"/>
              </a:lnSpc>
              <a:spcBef>
                <a:spcPts val="0"/>
              </a:spcBef>
              <a:spcAft>
                <a:spcPts val="0"/>
              </a:spcAft>
            </a:pP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[at</a:t>
            </a:r>
            <a:r>
              <a:rPr sz="884" b="1" spc="-36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trees]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143551" defTabSz="734812" fontAlgn="auto">
              <a:lnSpc>
                <a:spcPts val="1193"/>
              </a:lnSpc>
              <a:spcBef>
                <a:spcPts val="204"/>
              </a:spcBef>
              <a:spcAft>
                <a:spcPts val="0"/>
              </a:spcAft>
            </a:pPr>
            <a:r>
              <a:rPr sz="1085" b="1" spc="8" dirty="0">
                <a:solidFill>
                  <a:srgbClr val="231F20"/>
                </a:solidFill>
                <a:latin typeface="Myriad Pro"/>
                <a:cs typeface="Myriad Pro"/>
              </a:rPr>
              <a:t>Curb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Extensions </a:t>
            </a:r>
            <a:r>
              <a:rPr sz="1085" b="1" spc="6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085" b="1" spc="-16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4" dirty="0">
                <a:solidFill>
                  <a:srgbClr val="231F20"/>
                </a:solidFill>
                <a:latin typeface="Myriad Pro"/>
                <a:cs typeface="Myriad Pro"/>
              </a:rPr>
              <a:t>Ramps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6530" y="4757303"/>
            <a:ext cx="284750" cy="255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48443" y="5371263"/>
            <a:ext cx="1304499" cy="823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8443" y="5371262"/>
            <a:ext cx="1307306" cy="823062"/>
          </a:xfrm>
          <a:custGeom>
            <a:avLst/>
            <a:gdLst/>
            <a:ahLst/>
            <a:cxnLst/>
            <a:rect l="l" t="t" r="r" b="b"/>
            <a:pathLst>
              <a:path w="1626870" h="1024254">
                <a:moveTo>
                  <a:pt x="0" y="1024192"/>
                </a:moveTo>
                <a:lnTo>
                  <a:pt x="1626547" y="1024192"/>
                </a:lnTo>
                <a:lnTo>
                  <a:pt x="1626547" y="0"/>
                </a:lnTo>
                <a:lnTo>
                  <a:pt x="0" y="0"/>
                </a:lnTo>
                <a:lnTo>
                  <a:pt x="0" y="1024192"/>
                </a:lnTo>
                <a:close/>
              </a:path>
            </a:pathLst>
          </a:custGeom>
          <a:ln w="11671">
            <a:solidFill>
              <a:srgbClr val="00DC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77106" y="5223826"/>
            <a:ext cx="1008741" cy="898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06500" y="4262257"/>
            <a:ext cx="925789" cy="14229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06502" y="4262253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74760" y="4274165"/>
            <a:ext cx="822831" cy="11073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53445" y="4026415"/>
            <a:ext cx="870394" cy="11768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53394" y="4027941"/>
            <a:ext cx="865925" cy="1181270"/>
          </a:xfrm>
          <a:custGeom>
            <a:avLst/>
            <a:gdLst/>
            <a:ahLst/>
            <a:cxnLst/>
            <a:rect l="l" t="t" r="r" b="b"/>
            <a:pathLst>
              <a:path w="1077595" h="1470025">
                <a:moveTo>
                  <a:pt x="0" y="1469780"/>
                </a:moveTo>
                <a:lnTo>
                  <a:pt x="1077249" y="1469780"/>
                </a:lnTo>
                <a:lnTo>
                  <a:pt x="1077249" y="0"/>
                </a:lnTo>
                <a:lnTo>
                  <a:pt x="0" y="0"/>
                </a:lnTo>
                <a:lnTo>
                  <a:pt x="0" y="1469780"/>
                </a:lnTo>
                <a:close/>
              </a:path>
            </a:pathLst>
          </a:custGeom>
          <a:ln w="12658">
            <a:solidFill>
              <a:srgbClr val="7A7C7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9485" y="3623637"/>
            <a:ext cx="1066460" cy="372469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lnSpc>
                <a:spcPts val="1374"/>
              </a:lnSpc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88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Sidewalks</a:t>
            </a:r>
            <a:endParaRPr sz="1005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62854" y="3670143"/>
            <a:ext cx="321081" cy="2930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21666" y="3652107"/>
            <a:ext cx="1886460" cy="146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734812" fontAlgn="auto">
              <a:lnSpc>
                <a:spcPts val="1386"/>
              </a:lnSpc>
              <a:spcBef>
                <a:spcPts val="0"/>
              </a:spcBef>
              <a:spcAft>
                <a:spcPts val="0"/>
              </a:spcAft>
            </a:pPr>
            <a:r>
              <a:rPr sz="1165" b="1" spc="-8" dirty="0">
                <a:solidFill>
                  <a:srgbClr val="231F20"/>
                </a:solidFill>
                <a:latin typeface="Myriad Pro"/>
                <a:cs typeface="Myriad Pro"/>
              </a:rPr>
              <a:t>TOOLBOX </a:t>
            </a:r>
            <a:r>
              <a:rPr sz="1165" b="1" dirty="0">
                <a:solidFill>
                  <a:srgbClr val="231F20"/>
                </a:solidFill>
                <a:latin typeface="Myriad Pro"/>
                <a:cs typeface="Myriad Pro"/>
              </a:rPr>
              <a:t>DESIGN</a:t>
            </a:r>
            <a:r>
              <a:rPr sz="1165" b="1" spc="-133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65" b="1" spc="-36" dirty="0">
                <a:solidFill>
                  <a:srgbClr val="231F20"/>
                </a:solidFill>
                <a:latin typeface="Myriad Pro"/>
                <a:cs typeface="Myriad Pro"/>
              </a:rPr>
              <a:t>ELEMENTS</a:t>
            </a:r>
            <a:endParaRPr sz="1165">
              <a:solidFill>
                <a:prstClr val="black"/>
              </a:solidFill>
              <a:latin typeface="Myriad Pro"/>
              <a:cs typeface="Myriad Pro"/>
            </a:endParaRPr>
          </a:p>
          <a:p>
            <a:pPr marL="342912" defTabSz="734812" fontAlgn="auto">
              <a:spcBef>
                <a:spcPts val="0"/>
              </a:spcBef>
              <a:spcAft>
                <a:spcPts val="0"/>
              </a:spcAft>
            </a:pPr>
            <a:r>
              <a:rPr sz="683" b="1" spc="12" dirty="0">
                <a:solidFill>
                  <a:srgbClr val="7A7C7E"/>
                </a:solidFill>
                <a:latin typeface="Myriad Pro"/>
                <a:cs typeface="Myriad Pro"/>
              </a:rPr>
              <a:t>STREET </a:t>
            </a:r>
            <a:r>
              <a:rPr sz="683" b="1" spc="28" dirty="0">
                <a:solidFill>
                  <a:srgbClr val="7A7C7E"/>
                </a:solidFill>
                <a:latin typeface="Myriad Pro"/>
                <a:cs typeface="Myriad Pro"/>
              </a:rPr>
              <a:t>&amp;</a:t>
            </a:r>
            <a:r>
              <a:rPr sz="683" b="1" spc="-108" dirty="0">
                <a:solidFill>
                  <a:srgbClr val="7A7C7E"/>
                </a:solidFill>
                <a:latin typeface="Myriad Pro"/>
                <a:cs typeface="Myriad Pro"/>
              </a:rPr>
              <a:t> </a:t>
            </a:r>
            <a:r>
              <a:rPr sz="683" b="1" spc="4" dirty="0">
                <a:solidFill>
                  <a:srgbClr val="7A7C7E"/>
                </a:solidFill>
                <a:latin typeface="Myriad Pro"/>
                <a:cs typeface="Myriad Pro"/>
              </a:rPr>
              <a:t>SIDEWALK RECONSTRUCTION</a:t>
            </a:r>
            <a:endParaRPr sz="683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81822" marR="27045" defTabSz="734812" fontAlgn="auto">
              <a:lnSpc>
                <a:spcPct val="68000"/>
              </a:lnSpc>
              <a:spcBef>
                <a:spcPts val="751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  </a:t>
            </a:r>
            <a:r>
              <a:rPr sz="1246" b="1" spc="20" dirty="0">
                <a:solidFill>
                  <a:srgbClr val="231F20"/>
                </a:solidFill>
                <a:latin typeface="Myriad Pro"/>
                <a:cs typeface="Myriad Pro"/>
              </a:rPr>
              <a:t>Pla</a:t>
            </a:r>
            <a:r>
              <a:rPr sz="1246" b="1" spc="16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18535" y="4258042"/>
            <a:ext cx="321081" cy="2930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3454" y="5450522"/>
            <a:ext cx="1093289" cy="72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53451" y="5446505"/>
            <a:ext cx="1093504" cy="731724"/>
          </a:xfrm>
          <a:custGeom>
            <a:avLst/>
            <a:gdLst/>
            <a:ahLst/>
            <a:cxnLst/>
            <a:rect l="l" t="t" r="r" b="b"/>
            <a:pathLst>
              <a:path w="1360804" h="910590">
                <a:moveTo>
                  <a:pt x="0" y="910537"/>
                </a:moveTo>
                <a:lnTo>
                  <a:pt x="1360542" y="910537"/>
                </a:lnTo>
                <a:lnTo>
                  <a:pt x="1360542" y="0"/>
                </a:lnTo>
                <a:lnTo>
                  <a:pt x="0" y="0"/>
                </a:lnTo>
                <a:lnTo>
                  <a:pt x="0" y="910537"/>
                </a:lnTo>
                <a:close/>
              </a:path>
            </a:pathLst>
          </a:custGeom>
          <a:ln w="12101">
            <a:solidFill>
              <a:srgbClr val="F68A1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18876" y="5837622"/>
            <a:ext cx="744296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95346" y="6020477"/>
            <a:ext cx="1675963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lang="en-US" sz="1246" b="1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onstruction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31196" y="5884125"/>
            <a:ext cx="321078" cy="2930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067165" y="4625955"/>
            <a:ext cx="1196939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67164" y="4625954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8274" y="3959507"/>
            <a:ext cx="206419" cy="188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819254" y="3963102"/>
            <a:ext cx="206421" cy="1884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90083" y="3965591"/>
            <a:ext cx="192574" cy="1883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64538" y="3963102"/>
            <a:ext cx="206413" cy="1883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33542" y="3960617"/>
            <a:ext cx="206415" cy="1901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03026" y="3962964"/>
            <a:ext cx="206422" cy="1884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9079" y="3593102"/>
            <a:ext cx="7520328" cy="2652883"/>
          </a:xfrm>
          <a:custGeom>
            <a:avLst/>
            <a:gdLst/>
            <a:ahLst/>
            <a:cxnLst/>
            <a:rect l="l" t="t" r="r" b="b"/>
            <a:pathLst>
              <a:path w="9358630" h="3301365">
                <a:moveTo>
                  <a:pt x="0" y="3300971"/>
                </a:moveTo>
                <a:lnTo>
                  <a:pt x="9358630" y="3300971"/>
                </a:lnTo>
                <a:lnTo>
                  <a:pt x="9358630" y="0"/>
                </a:lnTo>
                <a:lnTo>
                  <a:pt x="0" y="0"/>
                </a:lnTo>
                <a:lnTo>
                  <a:pt x="0" y="3300971"/>
                </a:lnTo>
                <a:close/>
              </a:path>
            </a:pathLst>
          </a:custGeom>
          <a:ln w="12700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92868" y="3642690"/>
            <a:ext cx="2021681" cy="2095160"/>
          </a:xfrm>
          <a:custGeom>
            <a:avLst/>
            <a:gdLst/>
            <a:ahLst/>
            <a:cxnLst/>
            <a:rect l="l" t="t" r="r" b="b"/>
            <a:pathLst>
              <a:path w="2515870" h="2607309">
                <a:moveTo>
                  <a:pt x="0" y="2606700"/>
                </a:moveTo>
                <a:lnTo>
                  <a:pt x="2515514" y="2606700"/>
                </a:lnTo>
                <a:lnTo>
                  <a:pt x="2515514" y="0"/>
                </a:lnTo>
                <a:lnTo>
                  <a:pt x="0" y="0"/>
                </a:lnTo>
                <a:lnTo>
                  <a:pt x="0" y="260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4674" y="3622177"/>
            <a:ext cx="7484609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4078" y="0"/>
                </a:lnTo>
              </a:path>
            </a:pathLst>
          </a:custGeom>
          <a:ln w="510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85659" y="4193167"/>
            <a:ext cx="415358" cy="1146572"/>
          </a:xfrm>
          <a:custGeom>
            <a:avLst/>
            <a:gdLst/>
            <a:ahLst/>
            <a:cxnLst/>
            <a:rect l="l" t="t" r="r" b="b"/>
            <a:pathLst>
              <a:path w="516890" h="1426845">
                <a:moveTo>
                  <a:pt x="0" y="1426476"/>
                </a:moveTo>
                <a:lnTo>
                  <a:pt x="516635" y="1426476"/>
                </a:lnTo>
                <a:lnTo>
                  <a:pt x="516635" y="0"/>
                </a:lnTo>
                <a:lnTo>
                  <a:pt x="0" y="0"/>
                </a:lnTo>
                <a:lnTo>
                  <a:pt x="0" y="1426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60054" y="5486399"/>
            <a:ext cx="1337412" cy="734786"/>
          </a:xfrm>
          <a:custGeom>
            <a:avLst/>
            <a:gdLst/>
            <a:ahLst/>
            <a:cxnLst/>
            <a:rect l="l" t="t" r="r" b="b"/>
            <a:pathLst>
              <a:path w="1664334" h="914400">
                <a:moveTo>
                  <a:pt x="0" y="914399"/>
                </a:moveTo>
                <a:lnTo>
                  <a:pt x="1664207" y="914399"/>
                </a:lnTo>
                <a:lnTo>
                  <a:pt x="1664207" y="0"/>
                </a:lnTo>
                <a:lnTo>
                  <a:pt x="0" y="0"/>
                </a:lnTo>
                <a:lnTo>
                  <a:pt x="0" y="914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04785" y="3910540"/>
            <a:ext cx="925779" cy="1422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04788" y="3910537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75349" y="4293887"/>
            <a:ext cx="1100648" cy="1258831"/>
          </a:xfrm>
          <a:custGeom>
            <a:avLst/>
            <a:gdLst/>
            <a:ahLst/>
            <a:cxnLst/>
            <a:rect l="l" t="t" r="r" b="b"/>
            <a:pathLst>
              <a:path w="1369695" h="1566545">
                <a:moveTo>
                  <a:pt x="0" y="1565948"/>
                </a:moveTo>
                <a:lnTo>
                  <a:pt x="1369210" y="1565948"/>
                </a:lnTo>
                <a:lnTo>
                  <a:pt x="1369210" y="0"/>
                </a:lnTo>
                <a:lnTo>
                  <a:pt x="0" y="0"/>
                </a:lnTo>
                <a:lnTo>
                  <a:pt x="0" y="1565948"/>
                </a:lnTo>
                <a:close/>
              </a:path>
            </a:pathLst>
          </a:custGeom>
          <a:ln w="132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8497" y="3638497"/>
            <a:ext cx="655694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14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02013" y="3988880"/>
            <a:ext cx="680697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Plantings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16813" y="3906325"/>
            <a:ext cx="321088" cy="2930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65454" y="4274238"/>
            <a:ext cx="1196955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65450" y="4274238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085659" y="5339443"/>
            <a:ext cx="955221" cy="536802"/>
          </a:xfrm>
          <a:custGeom>
            <a:avLst/>
            <a:gdLst/>
            <a:ahLst/>
            <a:cxnLst/>
            <a:rect l="l" t="t" r="r" b="b"/>
            <a:pathLst>
              <a:path w="1188720" h="668020">
                <a:moveTo>
                  <a:pt x="0" y="667511"/>
                </a:moveTo>
                <a:lnTo>
                  <a:pt x="1188720" y="667511"/>
                </a:lnTo>
                <a:lnTo>
                  <a:pt x="1188720" y="0"/>
                </a:lnTo>
                <a:lnTo>
                  <a:pt x="0" y="0"/>
                </a:lnTo>
                <a:lnTo>
                  <a:pt x="0" y="667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99079" y="1046824"/>
            <a:ext cx="7510633" cy="234902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29613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funded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locally and 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state. These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managed by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Department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Public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Works.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Construction generally includes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surface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enhancements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such</a:t>
            </a:r>
            <a:r>
              <a:rPr sz="1326" spc="-3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as: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7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Paving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pedestrian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ramps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Traffic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calming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management and green infrastructure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lnSpc>
                <a:spcPts val="1507"/>
              </a:lnSpc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Bike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R="4082" algn="r" defTabSz="734812" fontAlgn="auto">
              <a:lnSpc>
                <a:spcPts val="1362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16" dirty="0">
                <a:solidFill>
                  <a:srgbClr val="231F20"/>
                </a:solidFill>
                <a:latin typeface="Arial"/>
                <a:cs typeface="Arial"/>
              </a:rPr>
              <a:t>Toolbox </a:t>
            </a:r>
            <a:r>
              <a:rPr sz="1205" b="1" spc="-4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205" b="1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231F20"/>
                </a:solidFill>
                <a:latin typeface="Arial"/>
                <a:cs typeface="Arial"/>
              </a:rPr>
              <a:t>Elements</a:t>
            </a:r>
            <a:endParaRPr sz="12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FADA8541-02DE-4807-AE8E-31B5DBE45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50"/>
            <a:ext cx="7539718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006955" algn="l"/>
              </a:tabLst>
            </a:pPr>
            <a:r>
              <a:rPr spc="-56" dirty="0">
                <a:solidFill>
                  <a:srgbClr val="727D86"/>
                </a:solidFill>
              </a:rPr>
              <a:t>PROGRAMS	</a:t>
            </a:r>
            <a:r>
              <a:rPr lang="en-US" spc="-48" dirty="0"/>
              <a:t>STREET &amp; SIDEWALK</a:t>
            </a:r>
            <a:endParaRPr spc="-96" dirty="0"/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D9752C98-BCF3-463D-AF18-2EB719288D72}"/>
              </a:ext>
            </a:extLst>
          </p:cNvPr>
          <p:cNvSpPr/>
          <p:nvPr/>
        </p:nvSpPr>
        <p:spPr>
          <a:xfrm>
            <a:off x="2698133" y="741725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80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0511" y="655029"/>
            <a:ext cx="119402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</a:pPr>
            <a:r>
              <a:rPr spc="-4" dirty="0">
                <a:solidFill>
                  <a:srgbClr val="727D86"/>
                </a:solidFill>
              </a:rPr>
              <a:t>DESIGN</a:t>
            </a:r>
          </a:p>
        </p:txBody>
      </p:sp>
      <p:sp>
        <p:nvSpPr>
          <p:cNvPr id="6" name="object 6"/>
          <p:cNvSpPr/>
          <p:nvPr/>
        </p:nvSpPr>
        <p:spPr>
          <a:xfrm>
            <a:off x="5721532" y="4750146"/>
            <a:ext cx="3043763" cy="1836964"/>
          </a:xfrm>
          <a:prstGeom prst="rect">
            <a:avLst/>
          </a:prstGeom>
          <a:blipFill>
            <a:blip r:embed="rId3" cstate="print"/>
            <a:stretch>
              <a:fillRect t="-6667" b="-12287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9509" y="655029"/>
            <a:ext cx="6486277" cy="407013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2411" b="1" dirty="0">
                <a:solidFill>
                  <a:srgbClr val="FE4509"/>
                </a:solidFill>
                <a:latin typeface="Arial"/>
                <a:cs typeface="Arial"/>
              </a:rPr>
              <a:t>SIDEWALKS AND ACCESSIBILITY</a:t>
            </a:r>
            <a:endParaRPr lang="en-US"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8435" marR="198501" algn="just" defTabSz="734812" fontAlgn="auto">
              <a:spcBef>
                <a:spcPts val="141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City is committed to accessibility in all of our construction projects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All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and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ramps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meet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ADA /</a:t>
            </a:r>
            <a:r>
              <a:rPr sz="1326" spc="-27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AAB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requirements.</a:t>
            </a:r>
            <a:endParaRPr lang="en-US" sz="1326" spc="-4" dirty="0">
              <a:solidFill>
                <a:srgbClr val="727D86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 widths vary by the type of street.  Typically 5’ sidewalk is required, but wider sidewalks are required on busier commercial streets and arterials.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4’ min is required at new driveways and street trees.  3’ min is allowable at existing street trees.  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will include a minimum 3’ of sidewalk or accessible routes around existing trees.</a:t>
            </a:r>
            <a:endParaRPr lang="en-US" sz="1326" spc="-4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best design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crossings,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particularly on narrow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 streets,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may be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modified raised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crosswalk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980" y="72809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5870BEE-B5D4-42F7-A830-BA58D2AC8157}"/>
              </a:ext>
            </a:extLst>
          </p:cNvPr>
          <p:cNvSpPr/>
          <p:nvPr/>
        </p:nvSpPr>
        <p:spPr>
          <a:xfrm>
            <a:off x="851491" y="4531179"/>
            <a:ext cx="2510518" cy="2055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205F552-AE6E-49EA-A1E7-BE2CCFC83846}"/>
              </a:ext>
            </a:extLst>
          </p:cNvPr>
          <p:cNvSpPr/>
          <p:nvPr/>
        </p:nvSpPr>
        <p:spPr>
          <a:xfrm>
            <a:off x="851491" y="994610"/>
            <a:ext cx="3030990" cy="3442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EFCCA60-BDDC-4A2B-A873-47CEE96EF82E}"/>
              </a:ext>
            </a:extLst>
          </p:cNvPr>
          <p:cNvSpPr txBox="1"/>
          <p:nvPr/>
        </p:nvSpPr>
        <p:spPr>
          <a:xfrm>
            <a:off x="939783" y="4051753"/>
            <a:ext cx="2384482" cy="2578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Photo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Credit: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Christian Phillips Photography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Klopfer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Martin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r>
              <a:rPr sz="804" i="1" spc="-6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69222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11511</TotalTime>
  <Words>2300</Words>
  <Application>Microsoft Office PowerPoint</Application>
  <PresentationFormat>On-screen Show (4:3)</PresentationFormat>
  <Paragraphs>228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Narrow</vt:lpstr>
      <vt:lpstr>Calibri</vt:lpstr>
      <vt:lpstr>Century Gothic</vt:lpstr>
      <vt:lpstr>Myriad Pro</vt:lpstr>
      <vt:lpstr>Times New Roman</vt:lpstr>
      <vt:lpstr>Custom Design</vt:lpstr>
      <vt:lpstr>Office Theme</vt:lpstr>
      <vt:lpstr>PowerPoint Presentation</vt:lpstr>
      <vt:lpstr>PowerPoint Presentation</vt:lpstr>
      <vt:lpstr>5 YEAR PLAN PLANNED CONSTRUCTION</vt:lpstr>
      <vt:lpstr>PowerPoint Presentation</vt:lpstr>
      <vt:lpstr>INTRODUCTION VISION ZERO</vt:lpstr>
      <vt:lpstr>INTRODUCTION GUIDING PLANS AND POLICIES</vt:lpstr>
      <vt:lpstr>5 YEAR PLAN SCOPE OF WORK</vt:lpstr>
      <vt:lpstr>PROGRAMS STREET &amp; SIDEWALK</vt:lpstr>
      <vt:lpstr>DESIGN</vt:lpstr>
      <vt:lpstr>DESIGN BICYCLE FACILITIES</vt:lpstr>
      <vt:lpstr>DESIGN TRANSIT</vt:lpstr>
      <vt:lpstr>SCOPE STREET TREES</vt:lpstr>
      <vt:lpstr>SCOPE GREEN INFRASTRUCTURE</vt:lpstr>
      <vt:lpstr>SCOPE Construction</vt:lpstr>
      <vt:lpstr>Construction Project Scope</vt:lpstr>
      <vt:lpstr>PowerPoint Presentation</vt:lpstr>
      <vt:lpstr>Discussion</vt:lpstr>
      <vt:lpstr>PowerPoint Presentation</vt:lpstr>
    </vt:vector>
  </TitlesOfParts>
  <Company>City of Cambridge,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SIDE WALK?</dc:title>
  <dc:creator>laptop</dc:creator>
  <cp:lastModifiedBy>Avendano, Juan</cp:lastModifiedBy>
  <cp:revision>222</cp:revision>
  <cp:lastPrinted>2018-09-25T17:46:38Z</cp:lastPrinted>
  <dcterms:created xsi:type="dcterms:W3CDTF">2005-04-11T22:38:09Z</dcterms:created>
  <dcterms:modified xsi:type="dcterms:W3CDTF">2019-04-22T21:41:53Z</dcterms:modified>
</cp:coreProperties>
</file>