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2" r:id="rId1"/>
  </p:sldMasterIdLst>
  <p:notesMasterIdLst>
    <p:notesMasterId r:id="rId24"/>
  </p:notesMasterIdLst>
  <p:handoutMasterIdLst>
    <p:handoutMasterId r:id="rId25"/>
  </p:handoutMasterIdLst>
  <p:sldIdLst>
    <p:sldId id="393" r:id="rId2"/>
    <p:sldId id="394" r:id="rId3"/>
    <p:sldId id="416" r:id="rId4"/>
    <p:sldId id="419" r:id="rId5"/>
    <p:sldId id="423" r:id="rId6"/>
    <p:sldId id="420" r:id="rId7"/>
    <p:sldId id="396" r:id="rId8"/>
    <p:sldId id="397" r:id="rId9"/>
    <p:sldId id="398" r:id="rId10"/>
    <p:sldId id="399" r:id="rId11"/>
    <p:sldId id="400" r:id="rId12"/>
    <p:sldId id="426" r:id="rId13"/>
    <p:sldId id="395" r:id="rId14"/>
    <p:sldId id="402" r:id="rId15"/>
    <p:sldId id="406" r:id="rId16"/>
    <p:sldId id="409" r:id="rId17"/>
    <p:sldId id="408" r:id="rId18"/>
    <p:sldId id="405" r:id="rId19"/>
    <p:sldId id="407" r:id="rId20"/>
    <p:sldId id="412" r:id="rId21"/>
    <p:sldId id="414" r:id="rId22"/>
    <p:sldId id="41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DR Canada" initials="HDR Can" lastIdx="4" clrIdx="0">
    <p:extLst>
      <p:ext uri="{19B8F6BF-5375-455C-9EA6-DF929625EA0E}">
        <p15:presenceInfo xmlns:p15="http://schemas.microsoft.com/office/powerpoint/2012/main" userId="HDR Canada" providerId="None"/>
      </p:ext>
    </p:extLst>
  </p:cmAuthor>
  <p:cmAuthor id="2" name="Ralph, Janine" initials="RJ" lastIdx="1" clrIdx="1">
    <p:extLst>
      <p:ext uri="{19B8F6BF-5375-455C-9EA6-DF929625EA0E}">
        <p15:presenceInfo xmlns:p15="http://schemas.microsoft.com/office/powerpoint/2012/main" userId="S-1-5-21-1078081533-573735546-1417001333-485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8099" autoAdjust="0"/>
  </p:normalViewPr>
  <p:slideViewPr>
    <p:cSldViewPr snapToGrid="0">
      <p:cViewPr varScale="1">
        <p:scale>
          <a:sx n="81" d="100"/>
          <a:sy n="81" d="100"/>
        </p:scale>
        <p:origin x="43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76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C\DPW\Divisions\SolidWaste\Sanitation\Tracking\Cost%20and%20ton%20analyses\Tonnag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noopy\users\rfuentes\Desktop\Tras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alph\AppData\Local\Microsoft\Windows\INetCache\Content.Outlook\0ZK6Z8NL\Copy%20of%2020171102%20GHG%20Modeled%20by%20Emission%20Source%20J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ALPH\Documents\cambridge\Audit%20and%20Report%20Completion\Copy%20of%20Cambridge%20Trash%20Audit%20-%20Compiled%20data%20Nov%209%20Confirmed%20Units%20plus%20Analysis%20For%20Review%20JR%20analysis%20CR%20Nov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90441585528"/>
          <c:y val="0.11806339754617901"/>
          <c:w val="0.58821334368396905"/>
          <c:h val="0.8130071779117610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8C-4CFA-982C-0185AAAF9C11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8C-4CFA-982C-0185AAAF9C1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58C-4CFA-982C-0185AAAF9C1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58C-4CFA-982C-0185AAAF9C11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58C-4CFA-982C-0185AAAF9C11}"/>
              </c:ext>
            </c:extLst>
          </c:dPt>
          <c:dLbls>
            <c:dLbl>
              <c:idx val="0"/>
              <c:layout>
                <c:manualLayout>
                  <c:x val="-2.03570068718609E-2"/>
                  <c:y val="-0.10813894088676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58C-4CFA-982C-0185AAAF9C11}"/>
                </c:ext>
                <c:ext xmlns:c15="http://schemas.microsoft.com/office/drawing/2012/chart" uri="{CE6537A1-D6FC-4f65-9D91-7224C49458BB}">
                  <c15:layout>
                    <c:manualLayout>
                      <c:w val="0.31242961107134337"/>
                      <c:h val="0.218672417329049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16396374713381"/>
                  <c:y val="-4.304574937604759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58C-4CFA-982C-0185AAAF9C11}"/>
                </c:ext>
                <c:ext xmlns:c15="http://schemas.microsoft.com/office/drawing/2012/chart" uri="{CE6537A1-D6FC-4f65-9D91-7224C49458BB}">
                  <c15:layout>
                    <c:manualLayout>
                      <c:w val="0.25329146975260414"/>
                      <c:h val="0.1447052193790081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4.0063159132505202E-2"/>
                  <c:y val="4.2596950600039003E-3"/>
                </c:manualLayout>
              </c:layout>
              <c:tx>
                <c:rich>
                  <a:bodyPr/>
                  <a:lstStyle/>
                  <a:p>
                    <a:fld id="{1CF8BE7A-6A79-4999-858F-D078F3179DA4}" type="CATEGORYNAME">
                      <a:rPr lang="en-US" smtClean="0"/>
                      <a:pPr/>
                      <a:t>[CATEGORY NAME]</a:t>
                    </a:fld>
                    <a:r>
                      <a:rPr lang="en-US" dirty="0"/>
                      <a:t>**</a:t>
                    </a:r>
                    <a:r>
                      <a:rPr lang="en-US" baseline="0" dirty="0"/>
                      <a:t>, </a:t>
                    </a:r>
                    <a:fld id="{2918105F-1C58-407F-A864-C1414B852306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58C-4CFA-982C-0185AAAF9C11}"/>
                </c:ext>
                <c:ext xmlns:c15="http://schemas.microsoft.com/office/drawing/2012/chart" uri="{CE6537A1-D6FC-4f65-9D91-7224C49458BB}">
                  <c15:layout>
                    <c:manualLayout>
                      <c:w val="0.247147712079369"/>
                      <c:h val="0.1899767254027251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6332389040889E-2"/>
                  <c:y val="2.8221733145202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58C-4CFA-982C-0185AAAF9C11}"/>
                </c:ext>
                <c:ext xmlns:c15="http://schemas.microsoft.com/office/drawing/2012/chart" uri="{CE6537A1-D6FC-4f65-9D91-7224C49458BB}">
                  <c15:layout>
                    <c:manualLayout>
                      <c:w val="0.28246486683624517"/>
                      <c:h val="0.1367321274759524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'Thru Dec 2015'!$V$27:$V$31</c:f>
              <c:strCache>
                <c:ptCount val="5"/>
                <c:pt idx="0">
                  <c:v>Compostables</c:v>
                </c:pt>
                <c:pt idx="1">
                  <c:v>Recycling</c:v>
                </c:pt>
                <c:pt idx="2">
                  <c:v>Other </c:v>
                </c:pt>
                <c:pt idx="3">
                  <c:v>(electronics, textiles, scrap metal)</c:v>
                </c:pt>
                <c:pt idx="4">
                  <c:v>“Trash”</c:v>
                </c:pt>
              </c:strCache>
            </c:strRef>
          </c:cat>
          <c:val>
            <c:numRef>
              <c:f>'Thru Dec 2015'!$W$27:$W$31</c:f>
              <c:numCache>
                <c:formatCode>0%</c:formatCode>
                <c:ptCount val="5"/>
                <c:pt idx="0">
                  <c:v>0.41</c:v>
                </c:pt>
                <c:pt idx="1">
                  <c:v>0.16</c:v>
                </c:pt>
                <c:pt idx="2">
                  <c:v>0.13</c:v>
                </c:pt>
                <c:pt idx="4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58C-4CFA-982C-0185AAAF9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lt1"/>
    </a:solidFill>
    <a:ln w="28575" cap="flat" cmpd="sng" algn="ctr">
      <a:noFill/>
      <a:prstDash val="solid"/>
      <a:miter lim="800000"/>
    </a:ln>
    <a:effectLst/>
  </c:spPr>
  <c:txPr>
    <a:bodyPr/>
    <a:lstStyle/>
    <a:p>
      <a:pPr>
        <a:defRPr sz="32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/>
              <a:t>Satisfaction</a:t>
            </a:r>
            <a:r>
              <a:rPr lang="en-US" sz="2400" baseline="0" dirty="0" smtClean="0"/>
              <a:t> with </a:t>
            </a:r>
            <a:r>
              <a:rPr lang="en-US" sz="2400" dirty="0" smtClean="0"/>
              <a:t>Trash Collection Service</a:t>
            </a:r>
            <a:endParaRPr lang="en-US" sz="2400" dirty="0"/>
          </a:p>
        </c:rich>
      </c:tx>
      <c:layout>
        <c:manualLayout>
          <c:xMode val="edge"/>
          <c:yMode val="edge"/>
          <c:x val="0.1254245606733064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Garbage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FA50DF93-A29D-475E-B3D2-5E6320E72748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90F-42E3-8EF2-5DEA8867129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E5FE8A3-F811-468C-AE87-18B29E62A7C7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90F-42E3-8EF2-5DEA8867129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E168883-D2E6-4721-9D98-57180E7ED34D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90F-42E3-8EF2-5DEA8867129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285ED0B7-2B88-4219-95A7-2A95ABBC479A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90F-42E3-8EF2-5DEA8867129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FD4DB12A-0CE6-4E80-9583-E0EA73FDEA54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90F-42E3-8EF2-5DEA8867129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4E5784E0-3CD0-4448-A658-2E6E3FDC7C9E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90F-42E3-8EF2-5DEA8867129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EFB0F804-CA29-4EA2-A781-9760F0657066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90F-42E3-8EF2-5DEA8867129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22593490-8661-40CA-A86E-372681919C33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90F-42E3-8EF2-5DEA8867129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523B6C7D-9833-4C41-B445-EC8DC39F4ED7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90F-42E3-8EF2-5DEA8867129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Sheet2!$A$4:$A$12</c:f>
              <c:numCache>
                <c:formatCode>General</c:formatCode>
                <c:ptCount val="9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</c:numCache>
            </c:numRef>
          </c:cat>
          <c:val>
            <c:numRef>
              <c:f>Sheet2!$B$4:$B$12</c:f>
              <c:numCache>
                <c:formatCode>General</c:formatCode>
                <c:ptCount val="9"/>
                <c:pt idx="0">
                  <c:v>88</c:v>
                </c:pt>
                <c:pt idx="1">
                  <c:v>86</c:v>
                </c:pt>
                <c:pt idx="2">
                  <c:v>85</c:v>
                </c:pt>
                <c:pt idx="3">
                  <c:v>80</c:v>
                </c:pt>
                <c:pt idx="4">
                  <c:v>86</c:v>
                </c:pt>
                <c:pt idx="5">
                  <c:v>86</c:v>
                </c:pt>
                <c:pt idx="6">
                  <c:v>79</c:v>
                </c:pt>
                <c:pt idx="7">
                  <c:v>86</c:v>
                </c:pt>
                <c:pt idx="8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90F-42E3-8EF2-5DEA886712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0160864"/>
        <c:axId val="282293304"/>
      </c:barChart>
      <c:catAx>
        <c:axId val="12016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293304"/>
        <c:crosses val="autoZero"/>
        <c:auto val="1"/>
        <c:lblAlgn val="ctr"/>
        <c:lblOffset val="100"/>
        <c:noMultiLvlLbl val="0"/>
      </c:catAx>
      <c:valAx>
        <c:axId val="282293304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0160864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cat>
            <c:strRef>
              <c:f>'[Copy of 20171102 GHG Modeled by Emission Source JR.xlsx]CX_RPT___GHG_by_Emission_Source'!$J$44:$AB$44</c:f>
              <c:strCache>
                <c:ptCount val="1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</c:strCache>
            </c:strRef>
          </c:cat>
          <c:val>
            <c:numRef>
              <c:f>'[Copy of 20171102 GHG Modeled by Emission Source JR.xlsx]CX_RPT___GHG_by_Emission_Source'!$J$45:$AB$45</c:f>
              <c:numCache>
                <c:formatCode>#,##0_);\(#,##0\)</c:formatCode>
                <c:ptCount val="19"/>
                <c:pt idx="0">
                  <c:v>12753.22842266573</c:v>
                </c:pt>
                <c:pt idx="1">
                  <c:v>10731.11366039174</c:v>
                </c:pt>
                <c:pt idx="2">
                  <c:v>10613.813379404881</c:v>
                </c:pt>
                <c:pt idx="3">
                  <c:v>10615.28805293068</c:v>
                </c:pt>
                <c:pt idx="4">
                  <c:v>10654.02649305022</c:v>
                </c:pt>
                <c:pt idx="5">
                  <c:v>8984.8312532986602</c:v>
                </c:pt>
                <c:pt idx="6">
                  <c:v>7594.8596691212178</c:v>
                </c:pt>
                <c:pt idx="7">
                  <c:v>7491.0224202272202</c:v>
                </c:pt>
                <c:pt idx="8">
                  <c:v>5360.4465180634334</c:v>
                </c:pt>
                <c:pt idx="9">
                  <c:v>5063.9150706375158</c:v>
                </c:pt>
                <c:pt idx="10">
                  <c:v>4977.2911108065109</c:v>
                </c:pt>
                <c:pt idx="11">
                  <c:v>4879.1257988164534</c:v>
                </c:pt>
                <c:pt idx="12">
                  <c:v>4779.8800172913689</c:v>
                </c:pt>
                <c:pt idx="13">
                  <c:v>4679.5454539906405</c:v>
                </c:pt>
                <c:pt idx="14">
                  <c:v>4578.1137407527349</c:v>
                </c:pt>
                <c:pt idx="15">
                  <c:v>4475.5764531447176</c:v>
                </c:pt>
                <c:pt idx="16">
                  <c:v>4371.9251101096897</c:v>
                </c:pt>
                <c:pt idx="17">
                  <c:v>4267.1511736121347</c:v>
                </c:pt>
                <c:pt idx="18">
                  <c:v>4518.3954779370924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809896"/>
        <c:axId val="206295112"/>
      </c:lineChart>
      <c:catAx>
        <c:axId val="273809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95112"/>
        <c:crosses val="autoZero"/>
        <c:auto val="1"/>
        <c:lblAlgn val="ctr"/>
        <c:lblOffset val="100"/>
        <c:noMultiLvlLbl val="0"/>
      </c:catAx>
      <c:valAx>
        <c:axId val="206295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GHG Emissions (MTCO2e)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809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setout of trash/household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graph!$B$138</c:f>
              <c:strCache>
                <c:ptCount val="1"/>
                <c:pt idx="0">
                  <c:v>Average lbs of trash/household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graph!$A$139:$A$144</c:f>
              <c:strCache>
                <c:ptCount val="6"/>
                <c:pt idx="0">
                  <c:v>Monday </c:v>
                </c:pt>
                <c:pt idx="1">
                  <c:v>Tuesday </c:v>
                </c:pt>
                <c:pt idx="2">
                  <c:v>Wednesday</c:v>
                </c:pt>
                <c:pt idx="3">
                  <c:v>Thursday </c:v>
                </c:pt>
                <c:pt idx="4">
                  <c:v>Friday</c:v>
                </c:pt>
                <c:pt idx="5">
                  <c:v>Average</c:v>
                </c:pt>
              </c:strCache>
            </c:strRef>
          </c:cat>
          <c:val>
            <c:numRef>
              <c:f>graph!$B$139:$B$144</c:f>
              <c:numCache>
                <c:formatCode>0.00</c:formatCode>
                <c:ptCount val="6"/>
                <c:pt idx="0">
                  <c:v>9.3264238410596061</c:v>
                </c:pt>
                <c:pt idx="1">
                  <c:v>11.0130534351145</c:v>
                </c:pt>
                <c:pt idx="2">
                  <c:v>13.65517730496453</c:v>
                </c:pt>
                <c:pt idx="3">
                  <c:v>18.305466666666661</c:v>
                </c:pt>
                <c:pt idx="4">
                  <c:v>11.69346820809249</c:v>
                </c:pt>
                <c:pt idx="5">
                  <c:v>12.285884718498661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508688"/>
        <c:axId val="539509080"/>
      </c:barChart>
      <c:catAx>
        <c:axId val="53950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509080"/>
        <c:crosses val="autoZero"/>
        <c:auto val="1"/>
        <c:lblAlgn val="ctr"/>
        <c:lblOffset val="100"/>
        <c:noMultiLvlLbl val="0"/>
      </c:catAx>
      <c:valAx>
        <c:axId val="539509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Pounds per household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50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869E53-4563-44A2-A861-E99A5CA17EE8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17BB8AC-1B05-4444-BBCC-7F0E094B4A49}">
      <dgm:prSet custT="1"/>
      <dgm:spPr/>
      <dgm:t>
        <a:bodyPr/>
        <a:lstStyle/>
        <a:p>
          <a:r>
            <a:rPr lang="en-US" sz="3200" dirty="0"/>
            <a:t>Expand</a:t>
          </a:r>
        </a:p>
      </dgm:t>
    </dgm:pt>
    <dgm:pt modelId="{3B021887-6997-4C1C-AC61-92B6728FAD29}" type="parTrans" cxnId="{A870D06F-339C-4146-ADCE-03F896E0A888}">
      <dgm:prSet/>
      <dgm:spPr/>
      <dgm:t>
        <a:bodyPr/>
        <a:lstStyle/>
        <a:p>
          <a:endParaRPr lang="en-US" sz="2800"/>
        </a:p>
      </dgm:t>
    </dgm:pt>
    <dgm:pt modelId="{83E7FBC5-885F-4DAD-9E6E-E5BF0152535D}" type="sibTrans" cxnId="{A870D06F-339C-4146-ADCE-03F896E0A888}">
      <dgm:prSet/>
      <dgm:spPr/>
      <dgm:t>
        <a:bodyPr/>
        <a:lstStyle/>
        <a:p>
          <a:endParaRPr lang="en-US" sz="2800"/>
        </a:p>
      </dgm:t>
    </dgm:pt>
    <dgm:pt modelId="{E55E15D6-0182-41AB-8847-059B15B5D6BB}">
      <dgm:prSet custT="1"/>
      <dgm:spPr/>
      <dgm:t>
        <a:bodyPr/>
        <a:lstStyle/>
        <a:p>
          <a:r>
            <a:rPr lang="en-US" sz="2400" dirty="0"/>
            <a:t>Curbside </a:t>
          </a:r>
          <a:r>
            <a:rPr lang="en-US" sz="2400" dirty="0" smtClean="0"/>
            <a:t>Organics</a:t>
          </a:r>
          <a:endParaRPr lang="en-US" sz="2400" dirty="0"/>
        </a:p>
      </dgm:t>
    </dgm:pt>
    <dgm:pt modelId="{666BD2D8-825F-4449-BB72-0A7098AC32B4}" type="parTrans" cxnId="{F75717E5-17F8-437A-B4C3-6B5D3D64681E}">
      <dgm:prSet/>
      <dgm:spPr/>
      <dgm:t>
        <a:bodyPr/>
        <a:lstStyle/>
        <a:p>
          <a:endParaRPr lang="en-US" sz="2800"/>
        </a:p>
      </dgm:t>
    </dgm:pt>
    <dgm:pt modelId="{F0082261-4F24-40E4-B21F-9F436759B8FA}" type="sibTrans" cxnId="{F75717E5-17F8-437A-B4C3-6B5D3D64681E}">
      <dgm:prSet/>
      <dgm:spPr/>
      <dgm:t>
        <a:bodyPr/>
        <a:lstStyle/>
        <a:p>
          <a:endParaRPr lang="en-US" sz="2800"/>
        </a:p>
      </dgm:t>
    </dgm:pt>
    <dgm:pt modelId="{03C9B43D-6C83-4046-8F7F-18DD9B3FADAE}">
      <dgm:prSet custT="1"/>
      <dgm:spPr/>
      <dgm:t>
        <a:bodyPr/>
        <a:lstStyle/>
        <a:p>
          <a:r>
            <a:rPr lang="en-US" sz="3200" dirty="0"/>
            <a:t>Evaluate</a:t>
          </a:r>
        </a:p>
      </dgm:t>
    </dgm:pt>
    <dgm:pt modelId="{3FF1B2FC-6DCB-470C-881E-FE76D3ADD315}" type="parTrans" cxnId="{6543408A-F474-401A-BE5E-008D3F80B405}">
      <dgm:prSet/>
      <dgm:spPr/>
      <dgm:t>
        <a:bodyPr/>
        <a:lstStyle/>
        <a:p>
          <a:endParaRPr lang="en-US" sz="2800"/>
        </a:p>
      </dgm:t>
    </dgm:pt>
    <dgm:pt modelId="{7733A8AE-9BEF-4E99-A800-E015C809EE63}" type="sibTrans" cxnId="{6543408A-F474-401A-BE5E-008D3F80B405}">
      <dgm:prSet/>
      <dgm:spPr/>
      <dgm:t>
        <a:bodyPr/>
        <a:lstStyle/>
        <a:p>
          <a:endParaRPr lang="en-US" sz="2800"/>
        </a:p>
      </dgm:t>
    </dgm:pt>
    <dgm:pt modelId="{59A7FB1F-4B8D-4573-B157-B5DB19BAFC56}">
      <dgm:prSet custT="1"/>
      <dgm:spPr/>
      <dgm:t>
        <a:bodyPr/>
        <a:lstStyle/>
        <a:p>
          <a:r>
            <a:rPr lang="en-US" sz="2400" dirty="0" smtClean="0"/>
            <a:t>Trash </a:t>
          </a:r>
          <a:r>
            <a:rPr lang="en-US" sz="2400" dirty="0"/>
            <a:t>disposal and collection </a:t>
          </a:r>
          <a:r>
            <a:rPr lang="en-US" sz="2400" dirty="0" smtClean="0"/>
            <a:t>processes</a:t>
          </a:r>
          <a:endParaRPr lang="en-US" sz="2400" dirty="0"/>
        </a:p>
      </dgm:t>
    </dgm:pt>
    <dgm:pt modelId="{165972EC-7933-4843-8846-B51C330C4EE6}" type="parTrans" cxnId="{579FBD6A-65DB-4D20-9D08-C63FA4891C24}">
      <dgm:prSet/>
      <dgm:spPr/>
      <dgm:t>
        <a:bodyPr/>
        <a:lstStyle/>
        <a:p>
          <a:endParaRPr lang="en-US" sz="2800"/>
        </a:p>
      </dgm:t>
    </dgm:pt>
    <dgm:pt modelId="{05E1B127-A2E8-434D-A880-A9A4EAEAD6F0}" type="sibTrans" cxnId="{579FBD6A-65DB-4D20-9D08-C63FA4891C24}">
      <dgm:prSet/>
      <dgm:spPr/>
      <dgm:t>
        <a:bodyPr/>
        <a:lstStyle/>
        <a:p>
          <a:endParaRPr lang="en-US" sz="2800"/>
        </a:p>
      </dgm:t>
    </dgm:pt>
    <dgm:pt modelId="{4B26C0F8-B190-45E4-81AE-DF9D968A148E}">
      <dgm:prSet custT="1"/>
      <dgm:spPr/>
      <dgm:t>
        <a:bodyPr/>
        <a:lstStyle/>
        <a:p>
          <a:r>
            <a:rPr lang="en-US" sz="3200" dirty="0" smtClean="0"/>
            <a:t>Expand</a:t>
          </a:r>
          <a:endParaRPr lang="en-US" sz="3200" dirty="0"/>
        </a:p>
      </dgm:t>
    </dgm:pt>
    <dgm:pt modelId="{D48FD5CF-22FB-43FF-BC00-CB3B6178CA3B}" type="parTrans" cxnId="{8970383B-DCEC-49BB-A1AF-17E814E5956C}">
      <dgm:prSet/>
      <dgm:spPr/>
      <dgm:t>
        <a:bodyPr/>
        <a:lstStyle/>
        <a:p>
          <a:endParaRPr lang="en-US" sz="2800"/>
        </a:p>
      </dgm:t>
    </dgm:pt>
    <dgm:pt modelId="{C262E524-8B87-42C1-BF9D-2F39F82E78B0}" type="sibTrans" cxnId="{8970383B-DCEC-49BB-A1AF-17E814E5956C}">
      <dgm:prSet/>
      <dgm:spPr/>
      <dgm:t>
        <a:bodyPr/>
        <a:lstStyle/>
        <a:p>
          <a:endParaRPr lang="en-US" sz="2800"/>
        </a:p>
      </dgm:t>
    </dgm:pt>
    <dgm:pt modelId="{5FB39FA7-2AFF-4D32-8371-85EE33397D69}">
      <dgm:prSet custT="1"/>
      <dgm:spPr/>
      <dgm:t>
        <a:bodyPr/>
        <a:lstStyle/>
        <a:p>
          <a:r>
            <a:rPr lang="en-US" sz="2400" dirty="0"/>
            <a:t>Waste reduction and diversion </a:t>
          </a:r>
          <a:r>
            <a:rPr lang="en-US" sz="2400" dirty="0" smtClean="0"/>
            <a:t>programs</a:t>
          </a:r>
          <a:endParaRPr lang="en-US" sz="2400" dirty="0"/>
        </a:p>
      </dgm:t>
    </dgm:pt>
    <dgm:pt modelId="{9D131E7F-297F-4F2A-A397-C91859C166A9}" type="parTrans" cxnId="{0AFD4386-11C3-44FB-8E18-89E9CC4ECB7E}">
      <dgm:prSet/>
      <dgm:spPr/>
      <dgm:t>
        <a:bodyPr/>
        <a:lstStyle/>
        <a:p>
          <a:endParaRPr lang="en-US" sz="2800"/>
        </a:p>
      </dgm:t>
    </dgm:pt>
    <dgm:pt modelId="{3B7E21BD-77DB-4D5A-9398-60A1CFBCB798}" type="sibTrans" cxnId="{0AFD4386-11C3-44FB-8E18-89E9CC4ECB7E}">
      <dgm:prSet/>
      <dgm:spPr/>
      <dgm:t>
        <a:bodyPr/>
        <a:lstStyle/>
        <a:p>
          <a:endParaRPr lang="en-US" sz="2800"/>
        </a:p>
      </dgm:t>
    </dgm:pt>
    <dgm:pt modelId="{7533C12F-E80C-400B-B12B-7F15967E93BC}">
      <dgm:prSet custT="1"/>
      <dgm:spPr/>
      <dgm:t>
        <a:bodyPr/>
        <a:lstStyle/>
        <a:p>
          <a:r>
            <a:rPr lang="en-US" sz="3200" dirty="0"/>
            <a:t>Evaluate</a:t>
          </a:r>
        </a:p>
      </dgm:t>
    </dgm:pt>
    <dgm:pt modelId="{DEE3FBC4-FE51-48DC-8706-CEB954EFD44A}" type="parTrans" cxnId="{88B73054-44A0-455D-8C53-2EC779011B38}">
      <dgm:prSet/>
      <dgm:spPr/>
      <dgm:t>
        <a:bodyPr/>
        <a:lstStyle/>
        <a:p>
          <a:endParaRPr lang="en-US" sz="2800"/>
        </a:p>
      </dgm:t>
    </dgm:pt>
    <dgm:pt modelId="{4D0DC050-15BA-45CF-9BFE-6541534AF5BC}" type="sibTrans" cxnId="{88B73054-44A0-455D-8C53-2EC779011B38}">
      <dgm:prSet/>
      <dgm:spPr/>
      <dgm:t>
        <a:bodyPr/>
        <a:lstStyle/>
        <a:p>
          <a:endParaRPr lang="en-US" sz="2800"/>
        </a:p>
      </dgm:t>
    </dgm:pt>
    <dgm:pt modelId="{A4983996-A8CF-49BA-8CA0-5B622B347660}">
      <dgm:prSet custT="1"/>
      <dgm:spPr/>
      <dgm:t>
        <a:bodyPr/>
        <a:lstStyle/>
        <a:p>
          <a:r>
            <a:rPr lang="en-US" sz="2400" dirty="0"/>
            <a:t>Existing City </a:t>
          </a:r>
          <a:r>
            <a:rPr lang="en-US" sz="2400" dirty="0" smtClean="0"/>
            <a:t>policies</a:t>
          </a:r>
          <a:endParaRPr lang="en-US" sz="2400" dirty="0"/>
        </a:p>
      </dgm:t>
    </dgm:pt>
    <dgm:pt modelId="{603C1457-71D9-4C6F-9468-C9E3DE996EAA}" type="parTrans" cxnId="{92E09866-7016-41B2-A7F5-F0D22CC68234}">
      <dgm:prSet/>
      <dgm:spPr/>
      <dgm:t>
        <a:bodyPr/>
        <a:lstStyle/>
        <a:p>
          <a:endParaRPr lang="en-US" sz="2800"/>
        </a:p>
      </dgm:t>
    </dgm:pt>
    <dgm:pt modelId="{63CBAC0A-C3DE-41B0-A60E-86A61839694B}" type="sibTrans" cxnId="{92E09866-7016-41B2-A7F5-F0D22CC68234}">
      <dgm:prSet/>
      <dgm:spPr/>
      <dgm:t>
        <a:bodyPr/>
        <a:lstStyle/>
        <a:p>
          <a:endParaRPr lang="en-US" sz="2800"/>
        </a:p>
      </dgm:t>
    </dgm:pt>
    <dgm:pt modelId="{7E455011-A719-4129-BB8F-AC56774A8536}" type="pres">
      <dgm:prSet presAssocID="{F1869E53-4563-44A2-A861-E99A5CA17E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7E44D1-3AC4-44B4-91BE-0CAD39631812}" type="pres">
      <dgm:prSet presAssocID="{7533C12F-E80C-400B-B12B-7F15967E93BC}" presName="boxAndChildren" presStyleCnt="0"/>
      <dgm:spPr/>
    </dgm:pt>
    <dgm:pt modelId="{FC463DC7-6ADF-4F62-8A3D-1BAE152122E6}" type="pres">
      <dgm:prSet presAssocID="{7533C12F-E80C-400B-B12B-7F15967E93BC}" presName="parentTextBox" presStyleLbl="alignNode1" presStyleIdx="0" presStyleCnt="4" custScaleX="117428"/>
      <dgm:spPr/>
      <dgm:t>
        <a:bodyPr/>
        <a:lstStyle/>
        <a:p>
          <a:endParaRPr lang="en-US"/>
        </a:p>
      </dgm:t>
    </dgm:pt>
    <dgm:pt modelId="{78E18486-5298-48B9-ADB4-BAE739E593F9}" type="pres">
      <dgm:prSet presAssocID="{7533C12F-E80C-400B-B12B-7F15967E93BC}" presName="descendantBox" presStyleLbl="bgAccFollowNode1" presStyleIdx="0" presStyleCnt="4"/>
      <dgm:spPr/>
      <dgm:t>
        <a:bodyPr/>
        <a:lstStyle/>
        <a:p>
          <a:endParaRPr lang="en-US"/>
        </a:p>
      </dgm:t>
    </dgm:pt>
    <dgm:pt modelId="{FD3A07EA-84F2-40DA-9735-C1989C3159D4}" type="pres">
      <dgm:prSet presAssocID="{C262E524-8B87-42C1-BF9D-2F39F82E78B0}" presName="sp" presStyleCnt="0"/>
      <dgm:spPr/>
    </dgm:pt>
    <dgm:pt modelId="{B5CF5BC9-C1B1-4D05-AEB9-50C3ADC60D10}" type="pres">
      <dgm:prSet presAssocID="{4B26C0F8-B190-45E4-81AE-DF9D968A148E}" presName="arrowAndChildren" presStyleCnt="0"/>
      <dgm:spPr/>
    </dgm:pt>
    <dgm:pt modelId="{A6BECE8A-E693-47AC-ADDD-BDC64C9A8248}" type="pres">
      <dgm:prSet presAssocID="{4B26C0F8-B190-45E4-81AE-DF9D968A148E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AF8FD3AD-9B7D-4B47-AC5A-A7C9CE32651C}" type="pres">
      <dgm:prSet presAssocID="{4B26C0F8-B190-45E4-81AE-DF9D968A148E}" presName="arrow" presStyleLbl="alignNode1" presStyleIdx="1" presStyleCnt="4" custScaleX="122478"/>
      <dgm:spPr/>
      <dgm:t>
        <a:bodyPr/>
        <a:lstStyle/>
        <a:p>
          <a:endParaRPr lang="en-US"/>
        </a:p>
      </dgm:t>
    </dgm:pt>
    <dgm:pt modelId="{179079F2-5B80-46B0-8F92-8236C5F7F6E3}" type="pres">
      <dgm:prSet presAssocID="{4B26C0F8-B190-45E4-81AE-DF9D968A148E}" presName="descendantArrow" presStyleLbl="bgAccFollowNode1" presStyleIdx="1" presStyleCnt="4"/>
      <dgm:spPr/>
      <dgm:t>
        <a:bodyPr/>
        <a:lstStyle/>
        <a:p>
          <a:endParaRPr lang="en-US"/>
        </a:p>
      </dgm:t>
    </dgm:pt>
    <dgm:pt modelId="{97B08F02-42A9-4CC4-A002-6E81B19FB2B4}" type="pres">
      <dgm:prSet presAssocID="{7733A8AE-9BEF-4E99-A800-E015C809EE63}" presName="sp" presStyleCnt="0"/>
      <dgm:spPr/>
    </dgm:pt>
    <dgm:pt modelId="{F6CC9716-A80C-405D-820D-AC9B0E0215F9}" type="pres">
      <dgm:prSet presAssocID="{03C9B43D-6C83-4046-8F7F-18DD9B3FADAE}" presName="arrowAndChildren" presStyleCnt="0"/>
      <dgm:spPr/>
    </dgm:pt>
    <dgm:pt modelId="{C6645232-1A63-4734-AFFE-888C98F349BF}" type="pres">
      <dgm:prSet presAssocID="{03C9B43D-6C83-4046-8F7F-18DD9B3FADAE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FC7E6C24-B050-47C2-9E4B-7DA4B4BFE918}" type="pres">
      <dgm:prSet presAssocID="{03C9B43D-6C83-4046-8F7F-18DD9B3FADAE}" presName="arrow" presStyleLbl="alignNode1" presStyleIdx="2" presStyleCnt="4" custScaleX="108825"/>
      <dgm:spPr/>
      <dgm:t>
        <a:bodyPr/>
        <a:lstStyle/>
        <a:p>
          <a:endParaRPr lang="en-US"/>
        </a:p>
      </dgm:t>
    </dgm:pt>
    <dgm:pt modelId="{FA79543C-0695-47BC-8DD7-55DE632D1F52}" type="pres">
      <dgm:prSet presAssocID="{03C9B43D-6C83-4046-8F7F-18DD9B3FADAE}" presName="descendantArrow" presStyleLbl="bgAccFollowNode1" presStyleIdx="2" presStyleCnt="4"/>
      <dgm:spPr/>
      <dgm:t>
        <a:bodyPr/>
        <a:lstStyle/>
        <a:p>
          <a:endParaRPr lang="en-US"/>
        </a:p>
      </dgm:t>
    </dgm:pt>
    <dgm:pt modelId="{0078FAEB-3678-4FEF-B4B6-DC9D6BB3772A}" type="pres">
      <dgm:prSet presAssocID="{83E7FBC5-885F-4DAD-9E6E-E5BF0152535D}" presName="sp" presStyleCnt="0"/>
      <dgm:spPr/>
    </dgm:pt>
    <dgm:pt modelId="{36044E7A-C43E-4BF4-8643-078D53EF8FA7}" type="pres">
      <dgm:prSet presAssocID="{C17BB8AC-1B05-4444-BBCC-7F0E094B4A49}" presName="arrowAndChildren" presStyleCnt="0"/>
      <dgm:spPr/>
    </dgm:pt>
    <dgm:pt modelId="{534648A2-AFE5-4878-84A3-2B8119FAE5D2}" type="pres">
      <dgm:prSet presAssocID="{C17BB8AC-1B05-4444-BBCC-7F0E094B4A49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D008803B-A2A9-4F81-9F78-C204843C16AF}" type="pres">
      <dgm:prSet presAssocID="{C17BB8AC-1B05-4444-BBCC-7F0E094B4A49}" presName="arrow" presStyleLbl="alignNode1" presStyleIdx="3" presStyleCnt="4"/>
      <dgm:spPr/>
      <dgm:t>
        <a:bodyPr/>
        <a:lstStyle/>
        <a:p>
          <a:endParaRPr lang="en-US"/>
        </a:p>
      </dgm:t>
    </dgm:pt>
    <dgm:pt modelId="{C25F5EFA-60F6-49B9-B3C5-5397F720F15C}" type="pres">
      <dgm:prSet presAssocID="{C17BB8AC-1B05-4444-BBCC-7F0E094B4A49}" presName="descendantArrow" presStyleLbl="bgAccFollowNode1" presStyleIdx="3" presStyleCnt="4"/>
      <dgm:spPr/>
      <dgm:t>
        <a:bodyPr/>
        <a:lstStyle/>
        <a:p>
          <a:endParaRPr lang="en-US"/>
        </a:p>
      </dgm:t>
    </dgm:pt>
  </dgm:ptLst>
  <dgm:cxnLst>
    <dgm:cxn modelId="{F875071A-9AFD-41FF-9F7A-98707C66B4D9}" type="presOf" srcId="{C17BB8AC-1B05-4444-BBCC-7F0E094B4A49}" destId="{534648A2-AFE5-4878-84A3-2B8119FAE5D2}" srcOrd="0" destOrd="0" presId="urn:microsoft.com/office/officeart/2016/7/layout/VerticalDownArrowProcess"/>
    <dgm:cxn modelId="{DA454F51-5281-4F60-91C6-073D0DA72E77}" type="presOf" srcId="{59A7FB1F-4B8D-4573-B157-B5DB19BAFC56}" destId="{FA79543C-0695-47BC-8DD7-55DE632D1F52}" srcOrd="0" destOrd="0" presId="urn:microsoft.com/office/officeart/2016/7/layout/VerticalDownArrowProcess"/>
    <dgm:cxn modelId="{A870D06F-339C-4146-ADCE-03F896E0A888}" srcId="{F1869E53-4563-44A2-A861-E99A5CA17EE8}" destId="{C17BB8AC-1B05-4444-BBCC-7F0E094B4A49}" srcOrd="0" destOrd="0" parTransId="{3B021887-6997-4C1C-AC61-92B6728FAD29}" sibTransId="{83E7FBC5-885F-4DAD-9E6E-E5BF0152535D}"/>
    <dgm:cxn modelId="{6034E451-1876-425C-BD16-CD7C9DEC0007}" type="presOf" srcId="{5FB39FA7-2AFF-4D32-8371-85EE33397D69}" destId="{179079F2-5B80-46B0-8F92-8236C5F7F6E3}" srcOrd="0" destOrd="0" presId="urn:microsoft.com/office/officeart/2016/7/layout/VerticalDownArrowProcess"/>
    <dgm:cxn modelId="{579FBD6A-65DB-4D20-9D08-C63FA4891C24}" srcId="{03C9B43D-6C83-4046-8F7F-18DD9B3FADAE}" destId="{59A7FB1F-4B8D-4573-B157-B5DB19BAFC56}" srcOrd="0" destOrd="0" parTransId="{165972EC-7933-4843-8846-B51C330C4EE6}" sibTransId="{05E1B127-A2E8-434D-A880-A9A4EAEAD6F0}"/>
    <dgm:cxn modelId="{AF0C5AD3-CEBD-4652-B5FD-36AA0DD49F06}" type="presOf" srcId="{E55E15D6-0182-41AB-8847-059B15B5D6BB}" destId="{C25F5EFA-60F6-49B9-B3C5-5397F720F15C}" srcOrd="0" destOrd="0" presId="urn:microsoft.com/office/officeart/2016/7/layout/VerticalDownArrowProcess"/>
    <dgm:cxn modelId="{8BEEF089-29D3-4749-B258-F5C91BD7DF00}" type="presOf" srcId="{03C9B43D-6C83-4046-8F7F-18DD9B3FADAE}" destId="{FC7E6C24-B050-47C2-9E4B-7DA4B4BFE918}" srcOrd="1" destOrd="0" presId="urn:microsoft.com/office/officeart/2016/7/layout/VerticalDownArrowProcess"/>
    <dgm:cxn modelId="{28FCA3FF-F773-4B03-BEFD-2506E940AFCA}" type="presOf" srcId="{C17BB8AC-1B05-4444-BBCC-7F0E094B4A49}" destId="{D008803B-A2A9-4F81-9F78-C204843C16AF}" srcOrd="1" destOrd="0" presId="urn:microsoft.com/office/officeart/2016/7/layout/VerticalDownArrowProcess"/>
    <dgm:cxn modelId="{F75717E5-17F8-437A-B4C3-6B5D3D64681E}" srcId="{C17BB8AC-1B05-4444-BBCC-7F0E094B4A49}" destId="{E55E15D6-0182-41AB-8847-059B15B5D6BB}" srcOrd="0" destOrd="0" parTransId="{666BD2D8-825F-4449-BB72-0A7098AC32B4}" sibTransId="{F0082261-4F24-40E4-B21F-9F436759B8FA}"/>
    <dgm:cxn modelId="{88B73054-44A0-455D-8C53-2EC779011B38}" srcId="{F1869E53-4563-44A2-A861-E99A5CA17EE8}" destId="{7533C12F-E80C-400B-B12B-7F15967E93BC}" srcOrd="3" destOrd="0" parTransId="{DEE3FBC4-FE51-48DC-8706-CEB954EFD44A}" sibTransId="{4D0DC050-15BA-45CF-9BFE-6541534AF5BC}"/>
    <dgm:cxn modelId="{22ED628D-1C7C-4D4E-B295-F14DF09CC466}" type="presOf" srcId="{F1869E53-4563-44A2-A861-E99A5CA17EE8}" destId="{7E455011-A719-4129-BB8F-AC56774A8536}" srcOrd="0" destOrd="0" presId="urn:microsoft.com/office/officeart/2016/7/layout/VerticalDownArrowProcess"/>
    <dgm:cxn modelId="{C70FD4FF-47E6-43C2-AAC4-3C78225C394A}" type="presOf" srcId="{4B26C0F8-B190-45E4-81AE-DF9D968A148E}" destId="{AF8FD3AD-9B7D-4B47-AC5A-A7C9CE32651C}" srcOrd="1" destOrd="0" presId="urn:microsoft.com/office/officeart/2016/7/layout/VerticalDownArrowProcess"/>
    <dgm:cxn modelId="{7EF10A30-78E6-4844-A654-D49B006FE431}" type="presOf" srcId="{A4983996-A8CF-49BA-8CA0-5B622B347660}" destId="{78E18486-5298-48B9-ADB4-BAE739E593F9}" srcOrd="0" destOrd="0" presId="urn:microsoft.com/office/officeart/2016/7/layout/VerticalDownArrowProcess"/>
    <dgm:cxn modelId="{7C176333-D99C-4B83-92CE-BF277AD32454}" type="presOf" srcId="{03C9B43D-6C83-4046-8F7F-18DD9B3FADAE}" destId="{C6645232-1A63-4734-AFFE-888C98F349BF}" srcOrd="0" destOrd="0" presId="urn:microsoft.com/office/officeart/2016/7/layout/VerticalDownArrowProcess"/>
    <dgm:cxn modelId="{06921156-EDD0-44FB-B6C8-0E62E66DF6AA}" type="presOf" srcId="{4B26C0F8-B190-45E4-81AE-DF9D968A148E}" destId="{A6BECE8A-E693-47AC-ADDD-BDC64C9A8248}" srcOrd="0" destOrd="0" presId="urn:microsoft.com/office/officeart/2016/7/layout/VerticalDownArrowProcess"/>
    <dgm:cxn modelId="{0AFD4386-11C3-44FB-8E18-89E9CC4ECB7E}" srcId="{4B26C0F8-B190-45E4-81AE-DF9D968A148E}" destId="{5FB39FA7-2AFF-4D32-8371-85EE33397D69}" srcOrd="0" destOrd="0" parTransId="{9D131E7F-297F-4F2A-A397-C91859C166A9}" sibTransId="{3B7E21BD-77DB-4D5A-9398-60A1CFBCB798}"/>
    <dgm:cxn modelId="{6543408A-F474-401A-BE5E-008D3F80B405}" srcId="{F1869E53-4563-44A2-A861-E99A5CA17EE8}" destId="{03C9B43D-6C83-4046-8F7F-18DD9B3FADAE}" srcOrd="1" destOrd="0" parTransId="{3FF1B2FC-6DCB-470C-881E-FE76D3ADD315}" sibTransId="{7733A8AE-9BEF-4E99-A800-E015C809EE63}"/>
    <dgm:cxn modelId="{8970383B-DCEC-49BB-A1AF-17E814E5956C}" srcId="{F1869E53-4563-44A2-A861-E99A5CA17EE8}" destId="{4B26C0F8-B190-45E4-81AE-DF9D968A148E}" srcOrd="2" destOrd="0" parTransId="{D48FD5CF-22FB-43FF-BC00-CB3B6178CA3B}" sibTransId="{C262E524-8B87-42C1-BF9D-2F39F82E78B0}"/>
    <dgm:cxn modelId="{58101671-6AE3-45A3-B0C3-1E8C90065C9F}" type="presOf" srcId="{7533C12F-E80C-400B-B12B-7F15967E93BC}" destId="{FC463DC7-6ADF-4F62-8A3D-1BAE152122E6}" srcOrd="0" destOrd="0" presId="urn:microsoft.com/office/officeart/2016/7/layout/VerticalDownArrowProcess"/>
    <dgm:cxn modelId="{92E09866-7016-41B2-A7F5-F0D22CC68234}" srcId="{7533C12F-E80C-400B-B12B-7F15967E93BC}" destId="{A4983996-A8CF-49BA-8CA0-5B622B347660}" srcOrd="0" destOrd="0" parTransId="{603C1457-71D9-4C6F-9468-C9E3DE996EAA}" sibTransId="{63CBAC0A-C3DE-41B0-A60E-86A61839694B}"/>
    <dgm:cxn modelId="{9ADF394F-BF71-4E58-9617-B6EC49EB917C}" type="presParOf" srcId="{7E455011-A719-4129-BB8F-AC56774A8536}" destId="{CC7E44D1-3AC4-44B4-91BE-0CAD39631812}" srcOrd="0" destOrd="0" presId="urn:microsoft.com/office/officeart/2016/7/layout/VerticalDownArrowProcess"/>
    <dgm:cxn modelId="{A2ABC154-4886-44D6-B581-3E68D32364F7}" type="presParOf" srcId="{CC7E44D1-3AC4-44B4-91BE-0CAD39631812}" destId="{FC463DC7-6ADF-4F62-8A3D-1BAE152122E6}" srcOrd="0" destOrd="0" presId="urn:microsoft.com/office/officeart/2016/7/layout/VerticalDownArrowProcess"/>
    <dgm:cxn modelId="{064AC370-4792-489E-A197-8B08B84D1C1E}" type="presParOf" srcId="{CC7E44D1-3AC4-44B4-91BE-0CAD39631812}" destId="{78E18486-5298-48B9-ADB4-BAE739E593F9}" srcOrd="1" destOrd="0" presId="urn:microsoft.com/office/officeart/2016/7/layout/VerticalDownArrowProcess"/>
    <dgm:cxn modelId="{BDD10C31-9C01-4986-9AFA-9C1C11493C6C}" type="presParOf" srcId="{7E455011-A719-4129-BB8F-AC56774A8536}" destId="{FD3A07EA-84F2-40DA-9735-C1989C3159D4}" srcOrd="1" destOrd="0" presId="urn:microsoft.com/office/officeart/2016/7/layout/VerticalDownArrowProcess"/>
    <dgm:cxn modelId="{72A4AB3F-70A9-4962-9198-B5DEA0DBB43C}" type="presParOf" srcId="{7E455011-A719-4129-BB8F-AC56774A8536}" destId="{B5CF5BC9-C1B1-4D05-AEB9-50C3ADC60D10}" srcOrd="2" destOrd="0" presId="urn:microsoft.com/office/officeart/2016/7/layout/VerticalDownArrowProcess"/>
    <dgm:cxn modelId="{3959AC0E-4015-4AE2-9EE0-D87E6F4AB888}" type="presParOf" srcId="{B5CF5BC9-C1B1-4D05-AEB9-50C3ADC60D10}" destId="{A6BECE8A-E693-47AC-ADDD-BDC64C9A8248}" srcOrd="0" destOrd="0" presId="urn:microsoft.com/office/officeart/2016/7/layout/VerticalDownArrowProcess"/>
    <dgm:cxn modelId="{D95AE593-4D10-4B33-8400-6F69391AAC34}" type="presParOf" srcId="{B5CF5BC9-C1B1-4D05-AEB9-50C3ADC60D10}" destId="{AF8FD3AD-9B7D-4B47-AC5A-A7C9CE32651C}" srcOrd="1" destOrd="0" presId="urn:microsoft.com/office/officeart/2016/7/layout/VerticalDownArrowProcess"/>
    <dgm:cxn modelId="{1595EE11-3492-4E4D-8326-98D831C111CF}" type="presParOf" srcId="{B5CF5BC9-C1B1-4D05-AEB9-50C3ADC60D10}" destId="{179079F2-5B80-46B0-8F92-8236C5F7F6E3}" srcOrd="2" destOrd="0" presId="urn:microsoft.com/office/officeart/2016/7/layout/VerticalDownArrowProcess"/>
    <dgm:cxn modelId="{24D5EFBC-3643-470A-AE27-7C6CF199816A}" type="presParOf" srcId="{7E455011-A719-4129-BB8F-AC56774A8536}" destId="{97B08F02-42A9-4CC4-A002-6E81B19FB2B4}" srcOrd="3" destOrd="0" presId="urn:microsoft.com/office/officeart/2016/7/layout/VerticalDownArrowProcess"/>
    <dgm:cxn modelId="{A3F2E073-E66F-4C64-B481-221490DCB26D}" type="presParOf" srcId="{7E455011-A719-4129-BB8F-AC56774A8536}" destId="{F6CC9716-A80C-405D-820D-AC9B0E0215F9}" srcOrd="4" destOrd="0" presId="urn:microsoft.com/office/officeart/2016/7/layout/VerticalDownArrowProcess"/>
    <dgm:cxn modelId="{CC4A18A6-30DD-430C-8D3B-C9A2DAB481CF}" type="presParOf" srcId="{F6CC9716-A80C-405D-820D-AC9B0E0215F9}" destId="{C6645232-1A63-4734-AFFE-888C98F349BF}" srcOrd="0" destOrd="0" presId="urn:microsoft.com/office/officeart/2016/7/layout/VerticalDownArrowProcess"/>
    <dgm:cxn modelId="{C95A2999-CA1D-4C34-9D5C-0018EE9D3E34}" type="presParOf" srcId="{F6CC9716-A80C-405D-820D-AC9B0E0215F9}" destId="{FC7E6C24-B050-47C2-9E4B-7DA4B4BFE918}" srcOrd="1" destOrd="0" presId="urn:microsoft.com/office/officeart/2016/7/layout/VerticalDownArrowProcess"/>
    <dgm:cxn modelId="{57DF0E80-97E8-4F40-BF51-E2041F784864}" type="presParOf" srcId="{F6CC9716-A80C-405D-820D-AC9B0E0215F9}" destId="{FA79543C-0695-47BC-8DD7-55DE632D1F52}" srcOrd="2" destOrd="0" presId="urn:microsoft.com/office/officeart/2016/7/layout/VerticalDownArrowProcess"/>
    <dgm:cxn modelId="{66A5E83C-CDE5-48D1-88E0-5A901633BC25}" type="presParOf" srcId="{7E455011-A719-4129-BB8F-AC56774A8536}" destId="{0078FAEB-3678-4FEF-B4B6-DC9D6BB3772A}" srcOrd="5" destOrd="0" presId="urn:microsoft.com/office/officeart/2016/7/layout/VerticalDownArrowProcess"/>
    <dgm:cxn modelId="{820646B4-ECE6-4607-878B-A18129664DF6}" type="presParOf" srcId="{7E455011-A719-4129-BB8F-AC56774A8536}" destId="{36044E7A-C43E-4BF4-8643-078D53EF8FA7}" srcOrd="6" destOrd="0" presId="urn:microsoft.com/office/officeart/2016/7/layout/VerticalDownArrowProcess"/>
    <dgm:cxn modelId="{DF77EAF6-2C70-4C2D-89E2-111ED5458379}" type="presParOf" srcId="{36044E7A-C43E-4BF4-8643-078D53EF8FA7}" destId="{534648A2-AFE5-4878-84A3-2B8119FAE5D2}" srcOrd="0" destOrd="0" presId="urn:microsoft.com/office/officeart/2016/7/layout/VerticalDownArrowProcess"/>
    <dgm:cxn modelId="{4D3D605B-3E02-450C-B14E-7F7A31D2B748}" type="presParOf" srcId="{36044E7A-C43E-4BF4-8643-078D53EF8FA7}" destId="{D008803B-A2A9-4F81-9F78-C204843C16AF}" srcOrd="1" destOrd="0" presId="urn:microsoft.com/office/officeart/2016/7/layout/VerticalDownArrowProcess"/>
    <dgm:cxn modelId="{054349CA-56DA-4E98-915A-4483FB9BB484}" type="presParOf" srcId="{36044E7A-C43E-4BF4-8643-078D53EF8FA7}" destId="{C25F5EFA-60F6-49B9-B3C5-5397F720F15C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F174A0-2A16-460B-BD4E-31342CBAF353}" type="doc">
      <dgm:prSet loTypeId="urn:microsoft.com/office/officeart/2005/8/layout/chevron2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ECE285C-3BDE-4219-A13B-39E2CF7DF7BD}">
      <dgm:prSet custT="1"/>
      <dgm:spPr>
        <a:solidFill>
          <a:schemeClr val="tx2"/>
        </a:solidFill>
      </dgm:spPr>
      <dgm:t>
        <a:bodyPr/>
        <a:lstStyle/>
        <a:p>
          <a:r>
            <a:rPr lang="en-US" sz="2800" dirty="0"/>
            <a:t>April 2014</a:t>
          </a:r>
          <a:r>
            <a:rPr lang="en-US" sz="2800" dirty="0" smtClean="0"/>
            <a:t>:</a:t>
          </a:r>
          <a:endParaRPr lang="en-US" sz="2800" dirty="0"/>
        </a:p>
      </dgm:t>
    </dgm:pt>
    <dgm:pt modelId="{81ECC750-B1DD-4ABE-B9A6-D971E9868F2F}" type="parTrans" cxnId="{4F3F87A1-531B-4917-B99F-FC95C138C967}">
      <dgm:prSet/>
      <dgm:spPr/>
      <dgm:t>
        <a:bodyPr/>
        <a:lstStyle/>
        <a:p>
          <a:endParaRPr lang="en-US" sz="1800"/>
        </a:p>
      </dgm:t>
    </dgm:pt>
    <dgm:pt modelId="{BD48CBA6-6087-4263-B10E-30F52BE600DA}" type="sibTrans" cxnId="{4F3F87A1-531B-4917-B99F-FC95C138C967}">
      <dgm:prSet/>
      <dgm:spPr/>
      <dgm:t>
        <a:bodyPr/>
        <a:lstStyle/>
        <a:p>
          <a:endParaRPr lang="en-US" sz="1800"/>
        </a:p>
      </dgm:t>
    </dgm:pt>
    <dgm:pt modelId="{80ECEA7F-5E70-464A-B2CF-6E11D880BDE9}">
      <dgm:prSet custT="1"/>
      <dgm:spPr/>
      <dgm:t>
        <a:bodyPr/>
        <a:lstStyle/>
        <a:p>
          <a:r>
            <a:rPr lang="en-US" sz="2800" dirty="0"/>
            <a:t>Oct 2015</a:t>
          </a:r>
          <a:r>
            <a:rPr lang="en-US" sz="2800" dirty="0" smtClean="0"/>
            <a:t>:</a:t>
          </a:r>
          <a:endParaRPr lang="en-US" sz="2800" dirty="0"/>
        </a:p>
      </dgm:t>
    </dgm:pt>
    <dgm:pt modelId="{234764BE-4E93-47FA-8721-3428C858A8EB}" type="parTrans" cxnId="{E133957F-C7AE-41A9-A006-80217862B22C}">
      <dgm:prSet/>
      <dgm:spPr/>
      <dgm:t>
        <a:bodyPr/>
        <a:lstStyle/>
        <a:p>
          <a:endParaRPr lang="en-US" sz="1800"/>
        </a:p>
      </dgm:t>
    </dgm:pt>
    <dgm:pt modelId="{2BEECEAE-F730-4D10-8605-64708BC2FD87}" type="sibTrans" cxnId="{E133957F-C7AE-41A9-A006-80217862B22C}">
      <dgm:prSet/>
      <dgm:spPr/>
      <dgm:t>
        <a:bodyPr/>
        <a:lstStyle/>
        <a:p>
          <a:endParaRPr lang="en-US" sz="1800"/>
        </a:p>
      </dgm:t>
    </dgm:pt>
    <dgm:pt modelId="{8CCC2D6E-89C4-47D3-9928-AE78D7F1DBE1}">
      <dgm:prSet custT="1"/>
      <dgm:spPr/>
      <dgm:t>
        <a:bodyPr/>
        <a:lstStyle/>
        <a:p>
          <a:r>
            <a:rPr lang="en-US" sz="2800" dirty="0"/>
            <a:t>April 2018</a:t>
          </a:r>
          <a:r>
            <a:rPr lang="en-US" sz="2800" dirty="0" smtClean="0"/>
            <a:t>:</a:t>
          </a:r>
          <a:endParaRPr lang="en-US" sz="2800" dirty="0"/>
        </a:p>
      </dgm:t>
    </dgm:pt>
    <dgm:pt modelId="{DA86641A-0F97-4408-8010-A6FD37ED0FB8}" type="parTrans" cxnId="{F3C71E73-27A2-4F56-92E4-497181A84AA1}">
      <dgm:prSet/>
      <dgm:spPr/>
      <dgm:t>
        <a:bodyPr/>
        <a:lstStyle/>
        <a:p>
          <a:endParaRPr lang="en-US" sz="1800"/>
        </a:p>
      </dgm:t>
    </dgm:pt>
    <dgm:pt modelId="{806D18E7-37D1-436F-A377-A9E63753958C}" type="sibTrans" cxnId="{F3C71E73-27A2-4F56-92E4-497181A84AA1}">
      <dgm:prSet/>
      <dgm:spPr/>
      <dgm:t>
        <a:bodyPr/>
        <a:lstStyle/>
        <a:p>
          <a:endParaRPr lang="en-US" sz="1800"/>
        </a:p>
      </dgm:t>
    </dgm:pt>
    <dgm:pt modelId="{BF802331-398D-4D72-BB93-FE68B38C3C72}">
      <dgm:prSet/>
      <dgm:spPr/>
      <dgm:t>
        <a:bodyPr/>
        <a:lstStyle/>
        <a:p>
          <a:r>
            <a:rPr lang="en-US" dirty="0" smtClean="0"/>
            <a:t>600 HH</a:t>
          </a:r>
          <a:endParaRPr lang="en-US" dirty="0"/>
        </a:p>
      </dgm:t>
    </dgm:pt>
    <dgm:pt modelId="{B335CEF5-3E28-4E17-B440-3FE54D63F5EF}" type="parTrans" cxnId="{AF6E5BF0-585B-491C-9C84-9F2DC1C19B9F}">
      <dgm:prSet/>
      <dgm:spPr/>
      <dgm:t>
        <a:bodyPr/>
        <a:lstStyle/>
        <a:p>
          <a:endParaRPr lang="en-US"/>
        </a:p>
      </dgm:t>
    </dgm:pt>
    <dgm:pt modelId="{98B29005-3180-4795-923E-04A6975C985D}" type="sibTrans" cxnId="{AF6E5BF0-585B-491C-9C84-9F2DC1C19B9F}">
      <dgm:prSet/>
      <dgm:spPr/>
      <dgm:t>
        <a:bodyPr/>
        <a:lstStyle/>
        <a:p>
          <a:endParaRPr lang="en-US"/>
        </a:p>
      </dgm:t>
    </dgm:pt>
    <dgm:pt modelId="{5A87200D-8A75-4331-9504-DC51255A87CF}">
      <dgm:prSet/>
      <dgm:spPr/>
      <dgm:t>
        <a:bodyPr/>
        <a:lstStyle/>
        <a:p>
          <a:r>
            <a:rPr lang="en-US" dirty="0" smtClean="0"/>
            <a:t>6 tons/month </a:t>
          </a:r>
          <a:endParaRPr lang="en-US" dirty="0"/>
        </a:p>
      </dgm:t>
    </dgm:pt>
    <dgm:pt modelId="{A144A21B-0CA0-452F-B4C6-BD5DDED31093}" type="parTrans" cxnId="{29CDBE8D-8526-483B-9F1B-283221CA34F0}">
      <dgm:prSet/>
      <dgm:spPr/>
      <dgm:t>
        <a:bodyPr/>
        <a:lstStyle/>
        <a:p>
          <a:endParaRPr lang="en-US"/>
        </a:p>
      </dgm:t>
    </dgm:pt>
    <dgm:pt modelId="{418838D0-010F-4E26-9AA2-5BABB9A10C4E}" type="sibTrans" cxnId="{29CDBE8D-8526-483B-9F1B-283221CA34F0}">
      <dgm:prSet/>
      <dgm:spPr/>
      <dgm:t>
        <a:bodyPr/>
        <a:lstStyle/>
        <a:p>
          <a:endParaRPr lang="en-US"/>
        </a:p>
      </dgm:t>
    </dgm:pt>
    <dgm:pt modelId="{A6FC830E-F29D-452F-AA8A-A9003D155C37}">
      <dgm:prSet/>
      <dgm:spPr/>
      <dgm:t>
        <a:bodyPr/>
        <a:lstStyle/>
        <a:p>
          <a:r>
            <a:rPr lang="en-US" smtClean="0"/>
            <a:t>5,200 HH  </a:t>
          </a:r>
          <a:endParaRPr lang="en-US"/>
        </a:p>
      </dgm:t>
    </dgm:pt>
    <dgm:pt modelId="{66950795-594E-4FC3-B1FE-597A31ECAE5A}" type="parTrans" cxnId="{F0318E9F-0451-414A-A415-9E5F93484F61}">
      <dgm:prSet/>
      <dgm:spPr/>
      <dgm:t>
        <a:bodyPr/>
        <a:lstStyle/>
        <a:p>
          <a:endParaRPr lang="en-US"/>
        </a:p>
      </dgm:t>
    </dgm:pt>
    <dgm:pt modelId="{51D55D1F-83FB-4A79-8E3C-C5BAD5E061D7}" type="sibTrans" cxnId="{F0318E9F-0451-414A-A415-9E5F93484F61}">
      <dgm:prSet/>
      <dgm:spPr/>
      <dgm:t>
        <a:bodyPr/>
        <a:lstStyle/>
        <a:p>
          <a:endParaRPr lang="en-US"/>
        </a:p>
      </dgm:t>
    </dgm:pt>
    <dgm:pt modelId="{1CA1BC45-8413-48E4-8DEE-03156C4C969C}">
      <dgm:prSet/>
      <dgm:spPr/>
      <dgm:t>
        <a:bodyPr/>
        <a:lstStyle/>
        <a:p>
          <a:r>
            <a:rPr lang="en-US" dirty="0" smtClean="0"/>
            <a:t>30 tons/month</a:t>
          </a:r>
          <a:endParaRPr lang="en-US" dirty="0"/>
        </a:p>
      </dgm:t>
    </dgm:pt>
    <dgm:pt modelId="{AB55D9EB-3EFA-4EDE-B1E4-152C7315997E}" type="parTrans" cxnId="{237A6E7C-8D43-4BF6-94ED-E4A5F83B0A82}">
      <dgm:prSet/>
      <dgm:spPr/>
      <dgm:t>
        <a:bodyPr/>
        <a:lstStyle/>
        <a:p>
          <a:endParaRPr lang="en-US"/>
        </a:p>
      </dgm:t>
    </dgm:pt>
    <dgm:pt modelId="{A9111950-C67E-473E-B721-15F1B5097F04}" type="sibTrans" cxnId="{237A6E7C-8D43-4BF6-94ED-E4A5F83B0A82}">
      <dgm:prSet/>
      <dgm:spPr/>
      <dgm:t>
        <a:bodyPr/>
        <a:lstStyle/>
        <a:p>
          <a:endParaRPr lang="en-US"/>
        </a:p>
      </dgm:t>
    </dgm:pt>
    <dgm:pt modelId="{619105B0-6B05-4B67-BFAE-1CA79C6E253E}">
      <dgm:prSet/>
      <dgm:spPr/>
      <dgm:t>
        <a:bodyPr/>
        <a:lstStyle/>
        <a:p>
          <a:r>
            <a:rPr lang="en-US" smtClean="0"/>
            <a:t>25,000 HH</a:t>
          </a:r>
          <a:endParaRPr lang="en-US"/>
        </a:p>
      </dgm:t>
    </dgm:pt>
    <dgm:pt modelId="{6C082170-D3D0-47ED-A051-46FEA42B11AA}" type="parTrans" cxnId="{11689F64-7EC2-450E-BA57-7D7C9BC9F7B8}">
      <dgm:prSet/>
      <dgm:spPr/>
      <dgm:t>
        <a:bodyPr/>
        <a:lstStyle/>
        <a:p>
          <a:endParaRPr lang="en-US"/>
        </a:p>
      </dgm:t>
    </dgm:pt>
    <dgm:pt modelId="{D0BCE411-B6EA-4F5E-9044-98F151C95924}" type="sibTrans" cxnId="{11689F64-7EC2-450E-BA57-7D7C9BC9F7B8}">
      <dgm:prSet/>
      <dgm:spPr/>
      <dgm:t>
        <a:bodyPr/>
        <a:lstStyle/>
        <a:p>
          <a:endParaRPr lang="en-US"/>
        </a:p>
      </dgm:t>
    </dgm:pt>
    <dgm:pt modelId="{0CE8B291-1EA1-42CC-AEE2-3238E2A044E1}">
      <dgm:prSet/>
      <dgm:spPr/>
      <dgm:t>
        <a:bodyPr/>
        <a:lstStyle/>
        <a:p>
          <a:r>
            <a:rPr lang="en-US" dirty="0" smtClean="0"/>
            <a:t>140 tons/month</a:t>
          </a:r>
          <a:endParaRPr lang="en-US" dirty="0"/>
        </a:p>
      </dgm:t>
    </dgm:pt>
    <dgm:pt modelId="{F13945DC-9DCA-42DB-BEC8-8930A8073008}" type="parTrans" cxnId="{E58409A3-A2B7-4B9F-AB8A-1FDD8707B421}">
      <dgm:prSet/>
      <dgm:spPr/>
      <dgm:t>
        <a:bodyPr/>
        <a:lstStyle/>
        <a:p>
          <a:endParaRPr lang="en-US"/>
        </a:p>
      </dgm:t>
    </dgm:pt>
    <dgm:pt modelId="{3ECD7372-0580-42C5-A519-1EE7C0E8F158}" type="sibTrans" cxnId="{E58409A3-A2B7-4B9F-AB8A-1FDD8707B421}">
      <dgm:prSet/>
      <dgm:spPr/>
      <dgm:t>
        <a:bodyPr/>
        <a:lstStyle/>
        <a:p>
          <a:endParaRPr lang="en-US"/>
        </a:p>
      </dgm:t>
    </dgm:pt>
    <dgm:pt modelId="{C5C0C417-0D83-400A-BC37-C22637CAFE90}" type="pres">
      <dgm:prSet presAssocID="{46F174A0-2A16-460B-BD4E-31342CBAF35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3BD71F-69A2-4445-887D-FCD5AE951AAA}" type="pres">
      <dgm:prSet presAssocID="{7ECE285C-3BDE-4219-A13B-39E2CF7DF7BD}" presName="composite" presStyleCnt="0"/>
      <dgm:spPr/>
    </dgm:pt>
    <dgm:pt modelId="{58A58489-981B-4EDE-BF7A-0B57BE558709}" type="pres">
      <dgm:prSet presAssocID="{7ECE285C-3BDE-4219-A13B-39E2CF7DF7B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D63D6-240B-4A7E-A9C8-88A486DEA004}" type="pres">
      <dgm:prSet presAssocID="{7ECE285C-3BDE-4219-A13B-39E2CF7DF7B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4DE86-2322-4960-9CDE-E4C1701A5F81}" type="pres">
      <dgm:prSet presAssocID="{BD48CBA6-6087-4263-B10E-30F52BE600DA}" presName="sp" presStyleCnt="0"/>
      <dgm:spPr/>
    </dgm:pt>
    <dgm:pt modelId="{69142237-8785-435C-9797-DA55E0020F48}" type="pres">
      <dgm:prSet presAssocID="{80ECEA7F-5E70-464A-B2CF-6E11D880BDE9}" presName="composite" presStyleCnt="0"/>
      <dgm:spPr/>
    </dgm:pt>
    <dgm:pt modelId="{5B653CCC-5F30-4FAA-9281-CD4DDD4CA9F4}" type="pres">
      <dgm:prSet presAssocID="{80ECEA7F-5E70-464A-B2CF-6E11D880BDE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54562-E744-4F2A-96CE-9DBC033FA594}" type="pres">
      <dgm:prSet presAssocID="{80ECEA7F-5E70-464A-B2CF-6E11D880BDE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76F2B-BB9B-4509-BB35-803370B2631F}" type="pres">
      <dgm:prSet presAssocID="{2BEECEAE-F730-4D10-8605-64708BC2FD87}" presName="sp" presStyleCnt="0"/>
      <dgm:spPr/>
    </dgm:pt>
    <dgm:pt modelId="{193BCF95-6E47-4F21-8859-C9ABB8093B70}" type="pres">
      <dgm:prSet presAssocID="{8CCC2D6E-89C4-47D3-9928-AE78D7F1DBE1}" presName="composite" presStyleCnt="0"/>
      <dgm:spPr/>
    </dgm:pt>
    <dgm:pt modelId="{E7B9A92D-6DBC-4D91-B54A-0D739C3AC01E}" type="pres">
      <dgm:prSet presAssocID="{8CCC2D6E-89C4-47D3-9928-AE78D7F1DBE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515E6-A0F8-428C-A64A-E92151E9F68F}" type="pres">
      <dgm:prSet presAssocID="{8CCC2D6E-89C4-47D3-9928-AE78D7F1DBE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75C31A-E599-47B5-B668-521A48E38920}" type="presOf" srcId="{7ECE285C-3BDE-4219-A13B-39E2CF7DF7BD}" destId="{58A58489-981B-4EDE-BF7A-0B57BE558709}" srcOrd="0" destOrd="0" presId="urn:microsoft.com/office/officeart/2005/8/layout/chevron2"/>
    <dgm:cxn modelId="{F0318E9F-0451-414A-A415-9E5F93484F61}" srcId="{80ECEA7F-5E70-464A-B2CF-6E11D880BDE9}" destId="{A6FC830E-F29D-452F-AA8A-A9003D155C37}" srcOrd="0" destOrd="0" parTransId="{66950795-594E-4FC3-B1FE-597A31ECAE5A}" sibTransId="{51D55D1F-83FB-4A79-8E3C-C5BAD5E061D7}"/>
    <dgm:cxn modelId="{AF6E5BF0-585B-491C-9C84-9F2DC1C19B9F}" srcId="{7ECE285C-3BDE-4219-A13B-39E2CF7DF7BD}" destId="{BF802331-398D-4D72-BB93-FE68B38C3C72}" srcOrd="0" destOrd="0" parTransId="{B335CEF5-3E28-4E17-B440-3FE54D63F5EF}" sibTransId="{98B29005-3180-4795-923E-04A6975C985D}"/>
    <dgm:cxn modelId="{E58409A3-A2B7-4B9F-AB8A-1FDD8707B421}" srcId="{8CCC2D6E-89C4-47D3-9928-AE78D7F1DBE1}" destId="{0CE8B291-1EA1-42CC-AEE2-3238E2A044E1}" srcOrd="1" destOrd="0" parTransId="{F13945DC-9DCA-42DB-BEC8-8930A8073008}" sibTransId="{3ECD7372-0580-42C5-A519-1EE7C0E8F158}"/>
    <dgm:cxn modelId="{1944B420-AAB9-44E3-B2E7-31973AFCF625}" type="presOf" srcId="{80ECEA7F-5E70-464A-B2CF-6E11D880BDE9}" destId="{5B653CCC-5F30-4FAA-9281-CD4DDD4CA9F4}" srcOrd="0" destOrd="0" presId="urn:microsoft.com/office/officeart/2005/8/layout/chevron2"/>
    <dgm:cxn modelId="{23DB573C-70ED-4210-B036-832A8C2ADD7A}" type="presOf" srcId="{1CA1BC45-8413-48E4-8DEE-03156C4C969C}" destId="{84D54562-E744-4F2A-96CE-9DBC033FA594}" srcOrd="0" destOrd="1" presId="urn:microsoft.com/office/officeart/2005/8/layout/chevron2"/>
    <dgm:cxn modelId="{7578C3AA-C2BF-427C-9BD8-96A916BD8618}" type="presOf" srcId="{619105B0-6B05-4B67-BFAE-1CA79C6E253E}" destId="{20B515E6-A0F8-428C-A64A-E92151E9F68F}" srcOrd="0" destOrd="0" presId="urn:microsoft.com/office/officeart/2005/8/layout/chevron2"/>
    <dgm:cxn modelId="{5E2B608F-3A1B-4782-8FA3-FE45E0CF1891}" type="presOf" srcId="{A6FC830E-F29D-452F-AA8A-A9003D155C37}" destId="{84D54562-E744-4F2A-96CE-9DBC033FA594}" srcOrd="0" destOrd="0" presId="urn:microsoft.com/office/officeart/2005/8/layout/chevron2"/>
    <dgm:cxn modelId="{11689F64-7EC2-450E-BA57-7D7C9BC9F7B8}" srcId="{8CCC2D6E-89C4-47D3-9928-AE78D7F1DBE1}" destId="{619105B0-6B05-4B67-BFAE-1CA79C6E253E}" srcOrd="0" destOrd="0" parTransId="{6C082170-D3D0-47ED-A051-46FEA42B11AA}" sibTransId="{D0BCE411-B6EA-4F5E-9044-98F151C95924}"/>
    <dgm:cxn modelId="{DD87CAC1-2E13-4BED-BCD4-AD3D032827D3}" type="presOf" srcId="{46F174A0-2A16-460B-BD4E-31342CBAF353}" destId="{C5C0C417-0D83-400A-BC37-C22637CAFE90}" srcOrd="0" destOrd="0" presId="urn:microsoft.com/office/officeart/2005/8/layout/chevron2"/>
    <dgm:cxn modelId="{F3C71E73-27A2-4F56-92E4-497181A84AA1}" srcId="{46F174A0-2A16-460B-BD4E-31342CBAF353}" destId="{8CCC2D6E-89C4-47D3-9928-AE78D7F1DBE1}" srcOrd="2" destOrd="0" parTransId="{DA86641A-0F97-4408-8010-A6FD37ED0FB8}" sibTransId="{806D18E7-37D1-436F-A377-A9E63753958C}"/>
    <dgm:cxn modelId="{9CFB9A69-81A3-4E08-9AD3-19FDE53C40AC}" type="presOf" srcId="{0CE8B291-1EA1-42CC-AEE2-3238E2A044E1}" destId="{20B515E6-A0F8-428C-A64A-E92151E9F68F}" srcOrd="0" destOrd="1" presId="urn:microsoft.com/office/officeart/2005/8/layout/chevron2"/>
    <dgm:cxn modelId="{237A6E7C-8D43-4BF6-94ED-E4A5F83B0A82}" srcId="{80ECEA7F-5E70-464A-B2CF-6E11D880BDE9}" destId="{1CA1BC45-8413-48E4-8DEE-03156C4C969C}" srcOrd="1" destOrd="0" parTransId="{AB55D9EB-3EFA-4EDE-B1E4-152C7315997E}" sibTransId="{A9111950-C67E-473E-B721-15F1B5097F04}"/>
    <dgm:cxn modelId="{4F3F87A1-531B-4917-B99F-FC95C138C967}" srcId="{46F174A0-2A16-460B-BD4E-31342CBAF353}" destId="{7ECE285C-3BDE-4219-A13B-39E2CF7DF7BD}" srcOrd="0" destOrd="0" parTransId="{81ECC750-B1DD-4ABE-B9A6-D971E9868F2F}" sibTransId="{BD48CBA6-6087-4263-B10E-30F52BE600DA}"/>
    <dgm:cxn modelId="{E404FABF-0E04-4DBC-B188-FF2F973B44AC}" type="presOf" srcId="{5A87200D-8A75-4331-9504-DC51255A87CF}" destId="{87FD63D6-240B-4A7E-A9C8-88A486DEA004}" srcOrd="0" destOrd="1" presId="urn:microsoft.com/office/officeart/2005/8/layout/chevron2"/>
    <dgm:cxn modelId="{FA4ABEE3-00D1-48CE-8133-6E772DA555DE}" type="presOf" srcId="{8CCC2D6E-89C4-47D3-9928-AE78D7F1DBE1}" destId="{E7B9A92D-6DBC-4D91-B54A-0D739C3AC01E}" srcOrd="0" destOrd="0" presId="urn:microsoft.com/office/officeart/2005/8/layout/chevron2"/>
    <dgm:cxn modelId="{F487B503-A9F2-4158-8438-EE29A429B7B3}" type="presOf" srcId="{BF802331-398D-4D72-BB93-FE68B38C3C72}" destId="{87FD63D6-240B-4A7E-A9C8-88A486DEA004}" srcOrd="0" destOrd="0" presId="urn:microsoft.com/office/officeart/2005/8/layout/chevron2"/>
    <dgm:cxn modelId="{29CDBE8D-8526-483B-9F1B-283221CA34F0}" srcId="{7ECE285C-3BDE-4219-A13B-39E2CF7DF7BD}" destId="{5A87200D-8A75-4331-9504-DC51255A87CF}" srcOrd="1" destOrd="0" parTransId="{A144A21B-0CA0-452F-B4C6-BD5DDED31093}" sibTransId="{418838D0-010F-4E26-9AA2-5BABB9A10C4E}"/>
    <dgm:cxn modelId="{E133957F-C7AE-41A9-A006-80217862B22C}" srcId="{46F174A0-2A16-460B-BD4E-31342CBAF353}" destId="{80ECEA7F-5E70-464A-B2CF-6E11D880BDE9}" srcOrd="1" destOrd="0" parTransId="{234764BE-4E93-47FA-8721-3428C858A8EB}" sibTransId="{2BEECEAE-F730-4D10-8605-64708BC2FD87}"/>
    <dgm:cxn modelId="{17A2F95A-5E30-4748-B9C8-84AA55A8A5A7}" type="presParOf" srcId="{C5C0C417-0D83-400A-BC37-C22637CAFE90}" destId="{8F3BD71F-69A2-4445-887D-FCD5AE951AAA}" srcOrd="0" destOrd="0" presId="urn:microsoft.com/office/officeart/2005/8/layout/chevron2"/>
    <dgm:cxn modelId="{86932631-A1F1-4D4A-B701-79339CDF275E}" type="presParOf" srcId="{8F3BD71F-69A2-4445-887D-FCD5AE951AAA}" destId="{58A58489-981B-4EDE-BF7A-0B57BE558709}" srcOrd="0" destOrd="0" presId="urn:microsoft.com/office/officeart/2005/8/layout/chevron2"/>
    <dgm:cxn modelId="{57A1F2DE-DC01-492B-9B72-8435DA7D7964}" type="presParOf" srcId="{8F3BD71F-69A2-4445-887D-FCD5AE951AAA}" destId="{87FD63D6-240B-4A7E-A9C8-88A486DEA004}" srcOrd="1" destOrd="0" presId="urn:microsoft.com/office/officeart/2005/8/layout/chevron2"/>
    <dgm:cxn modelId="{51AAB77E-97FC-4611-AE61-501D46A11C13}" type="presParOf" srcId="{C5C0C417-0D83-400A-BC37-C22637CAFE90}" destId="{1554DE86-2322-4960-9CDE-E4C1701A5F81}" srcOrd="1" destOrd="0" presId="urn:microsoft.com/office/officeart/2005/8/layout/chevron2"/>
    <dgm:cxn modelId="{D0327619-2C60-4C3C-8F9C-99D7C363DFBF}" type="presParOf" srcId="{C5C0C417-0D83-400A-BC37-C22637CAFE90}" destId="{69142237-8785-435C-9797-DA55E0020F48}" srcOrd="2" destOrd="0" presId="urn:microsoft.com/office/officeart/2005/8/layout/chevron2"/>
    <dgm:cxn modelId="{9E9F9F2A-74BC-4FD0-9FEC-6C154DD8FE51}" type="presParOf" srcId="{69142237-8785-435C-9797-DA55E0020F48}" destId="{5B653CCC-5F30-4FAA-9281-CD4DDD4CA9F4}" srcOrd="0" destOrd="0" presId="urn:microsoft.com/office/officeart/2005/8/layout/chevron2"/>
    <dgm:cxn modelId="{F359CB10-8B66-4531-AE27-FA19AEC22283}" type="presParOf" srcId="{69142237-8785-435C-9797-DA55E0020F48}" destId="{84D54562-E744-4F2A-96CE-9DBC033FA594}" srcOrd="1" destOrd="0" presId="urn:microsoft.com/office/officeart/2005/8/layout/chevron2"/>
    <dgm:cxn modelId="{4B635285-87C8-4602-831A-C72A4551D8CB}" type="presParOf" srcId="{C5C0C417-0D83-400A-BC37-C22637CAFE90}" destId="{CFF76F2B-BB9B-4509-BB35-803370B2631F}" srcOrd="3" destOrd="0" presId="urn:microsoft.com/office/officeart/2005/8/layout/chevron2"/>
    <dgm:cxn modelId="{990E9FC4-205C-4BD6-BB19-63371101B668}" type="presParOf" srcId="{C5C0C417-0D83-400A-BC37-C22637CAFE90}" destId="{193BCF95-6E47-4F21-8859-C9ABB8093B70}" srcOrd="4" destOrd="0" presId="urn:microsoft.com/office/officeart/2005/8/layout/chevron2"/>
    <dgm:cxn modelId="{8475F025-6FC8-4679-BE47-87172062F1C8}" type="presParOf" srcId="{193BCF95-6E47-4F21-8859-C9ABB8093B70}" destId="{E7B9A92D-6DBC-4D91-B54A-0D739C3AC01E}" srcOrd="0" destOrd="0" presId="urn:microsoft.com/office/officeart/2005/8/layout/chevron2"/>
    <dgm:cxn modelId="{9EECD998-E0AF-4897-8B98-68291AF36931}" type="presParOf" srcId="{193BCF95-6E47-4F21-8859-C9ABB8093B70}" destId="{20B515E6-A0F8-428C-A64A-E92151E9F68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63DC7-6ADF-4F62-8A3D-1BAE152122E6}">
      <dsp:nvSpPr>
        <dsp:cNvPr id="0" name=""/>
        <dsp:cNvSpPr/>
      </dsp:nvSpPr>
      <dsp:spPr>
        <a:xfrm>
          <a:off x="-69294" y="3014680"/>
          <a:ext cx="1867589" cy="6595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110" tIns="227584" rIns="113110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Evaluate</a:t>
          </a:r>
        </a:p>
      </dsp:txBody>
      <dsp:txXfrm>
        <a:off x="-69294" y="3014680"/>
        <a:ext cx="1867589" cy="659538"/>
      </dsp:txXfrm>
    </dsp:sp>
    <dsp:sp modelId="{78E18486-5298-48B9-ADB4-BAE739E593F9}">
      <dsp:nvSpPr>
        <dsp:cNvPr id="0" name=""/>
        <dsp:cNvSpPr/>
      </dsp:nvSpPr>
      <dsp:spPr>
        <a:xfrm>
          <a:off x="1659706" y="3014680"/>
          <a:ext cx="4771236" cy="65953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83" tIns="304800" rIns="96783" bIns="30480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Existing City </a:t>
          </a:r>
          <a:r>
            <a:rPr lang="en-US" sz="2400" kern="1200" dirty="0" smtClean="0"/>
            <a:t>policies</a:t>
          </a:r>
          <a:endParaRPr lang="en-US" sz="2400" kern="1200" dirty="0"/>
        </a:p>
      </dsp:txBody>
      <dsp:txXfrm>
        <a:off x="1659706" y="3014680"/>
        <a:ext cx="4771236" cy="659538"/>
      </dsp:txXfrm>
    </dsp:sp>
    <dsp:sp modelId="{AF8FD3AD-9B7D-4B47-AC5A-A7C9CE32651C}">
      <dsp:nvSpPr>
        <dsp:cNvPr id="0" name=""/>
        <dsp:cNvSpPr/>
      </dsp:nvSpPr>
      <dsp:spPr>
        <a:xfrm rot="10800000">
          <a:off x="-89373" y="2010203"/>
          <a:ext cx="1947904" cy="101436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110" tIns="227584" rIns="113110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Expand</a:t>
          </a:r>
          <a:endParaRPr lang="en-US" sz="3200" kern="1200" dirty="0"/>
        </a:p>
      </dsp:txBody>
      <dsp:txXfrm rot="-10800000">
        <a:off x="-89373" y="2010203"/>
        <a:ext cx="1947904" cy="659340"/>
      </dsp:txXfrm>
    </dsp:sp>
    <dsp:sp modelId="{179079F2-5B80-46B0-8F92-8236C5F7F6E3}">
      <dsp:nvSpPr>
        <dsp:cNvPr id="0" name=""/>
        <dsp:cNvSpPr/>
      </dsp:nvSpPr>
      <dsp:spPr>
        <a:xfrm>
          <a:off x="1679785" y="2010203"/>
          <a:ext cx="4771236" cy="65934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83" tIns="304800" rIns="96783" bIns="30480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Waste reduction and diversion </a:t>
          </a:r>
          <a:r>
            <a:rPr lang="en-US" sz="2400" kern="1200" dirty="0" smtClean="0"/>
            <a:t>programs</a:t>
          </a:r>
          <a:endParaRPr lang="en-US" sz="2400" kern="1200" dirty="0"/>
        </a:p>
      </dsp:txBody>
      <dsp:txXfrm>
        <a:off x="1679785" y="2010203"/>
        <a:ext cx="4771236" cy="659340"/>
      </dsp:txXfrm>
    </dsp:sp>
    <dsp:sp modelId="{FC7E6C24-B050-47C2-9E4B-7DA4B4BFE918}">
      <dsp:nvSpPr>
        <dsp:cNvPr id="0" name=""/>
        <dsp:cNvSpPr/>
      </dsp:nvSpPr>
      <dsp:spPr>
        <a:xfrm rot="10800000">
          <a:off x="-35088" y="1005726"/>
          <a:ext cx="1730765" cy="101436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110" tIns="227584" rIns="113110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Evaluate</a:t>
          </a:r>
        </a:p>
      </dsp:txBody>
      <dsp:txXfrm rot="-10800000">
        <a:off x="-35088" y="1005726"/>
        <a:ext cx="1730765" cy="659340"/>
      </dsp:txXfrm>
    </dsp:sp>
    <dsp:sp modelId="{FA79543C-0695-47BC-8DD7-55DE632D1F52}">
      <dsp:nvSpPr>
        <dsp:cNvPr id="0" name=""/>
        <dsp:cNvSpPr/>
      </dsp:nvSpPr>
      <dsp:spPr>
        <a:xfrm>
          <a:off x="1625500" y="1005726"/>
          <a:ext cx="4771236" cy="65934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83" tIns="304800" rIns="96783" bIns="30480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Trash </a:t>
          </a:r>
          <a:r>
            <a:rPr lang="en-US" sz="2400" kern="1200" dirty="0"/>
            <a:t>disposal and collection </a:t>
          </a:r>
          <a:r>
            <a:rPr lang="en-US" sz="2400" kern="1200" dirty="0" smtClean="0"/>
            <a:t>processes</a:t>
          </a:r>
          <a:endParaRPr lang="en-US" sz="2400" kern="1200" dirty="0"/>
        </a:p>
      </dsp:txBody>
      <dsp:txXfrm>
        <a:off x="1625500" y="1005726"/>
        <a:ext cx="4771236" cy="659340"/>
      </dsp:txXfrm>
    </dsp:sp>
    <dsp:sp modelId="{D008803B-A2A9-4F81-9F78-C204843C16AF}">
      <dsp:nvSpPr>
        <dsp:cNvPr id="0" name=""/>
        <dsp:cNvSpPr/>
      </dsp:nvSpPr>
      <dsp:spPr>
        <a:xfrm rot="10800000">
          <a:off x="0" y="1249"/>
          <a:ext cx="1590412" cy="101436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110" tIns="227584" rIns="113110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Expand</a:t>
          </a:r>
        </a:p>
      </dsp:txBody>
      <dsp:txXfrm rot="-10800000">
        <a:off x="0" y="1249"/>
        <a:ext cx="1590412" cy="659340"/>
      </dsp:txXfrm>
    </dsp:sp>
    <dsp:sp modelId="{C25F5EFA-60F6-49B9-B3C5-5397F720F15C}">
      <dsp:nvSpPr>
        <dsp:cNvPr id="0" name=""/>
        <dsp:cNvSpPr/>
      </dsp:nvSpPr>
      <dsp:spPr>
        <a:xfrm>
          <a:off x="1590411" y="1249"/>
          <a:ext cx="4771236" cy="65934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83" tIns="304800" rIns="96783" bIns="30480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Curbside </a:t>
          </a:r>
          <a:r>
            <a:rPr lang="en-US" sz="2400" kern="1200" dirty="0" smtClean="0"/>
            <a:t>Organics</a:t>
          </a:r>
          <a:endParaRPr lang="en-US" sz="2400" kern="1200" dirty="0"/>
        </a:p>
      </dsp:txBody>
      <dsp:txXfrm>
        <a:off x="1590411" y="1249"/>
        <a:ext cx="4771236" cy="659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58489-981B-4EDE-BF7A-0B57BE558709}">
      <dsp:nvSpPr>
        <dsp:cNvPr id="0" name=""/>
        <dsp:cNvSpPr/>
      </dsp:nvSpPr>
      <dsp:spPr>
        <a:xfrm rot="5400000">
          <a:off x="-278653" y="281383"/>
          <a:ext cx="1857689" cy="1300382"/>
        </a:xfrm>
        <a:prstGeom prst="chevron">
          <a:avLst/>
        </a:prstGeom>
        <a:solidFill>
          <a:schemeClr val="tx2"/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April 2014</a:t>
          </a:r>
          <a:r>
            <a:rPr lang="en-US" sz="2800" kern="1200" dirty="0" smtClean="0"/>
            <a:t>:</a:t>
          </a:r>
          <a:endParaRPr lang="en-US" sz="2800" kern="1200" dirty="0"/>
        </a:p>
      </dsp:txBody>
      <dsp:txXfrm rot="-5400000">
        <a:off x="1" y="652920"/>
        <a:ext cx="1300382" cy="557307"/>
      </dsp:txXfrm>
    </dsp:sp>
    <dsp:sp modelId="{87FD63D6-240B-4A7E-A9C8-88A486DEA004}">
      <dsp:nvSpPr>
        <dsp:cNvPr id="0" name=""/>
        <dsp:cNvSpPr/>
      </dsp:nvSpPr>
      <dsp:spPr>
        <a:xfrm rot="5400000">
          <a:off x="2985267" y="-1682154"/>
          <a:ext cx="1208133" cy="457790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600 HH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6 tons/month </a:t>
          </a:r>
          <a:endParaRPr lang="en-US" sz="3400" kern="1200" dirty="0"/>
        </a:p>
      </dsp:txBody>
      <dsp:txXfrm rot="-5400000">
        <a:off x="1300383" y="61706"/>
        <a:ext cx="4518926" cy="1090181"/>
      </dsp:txXfrm>
    </dsp:sp>
    <dsp:sp modelId="{5B653CCC-5F30-4FAA-9281-CD4DDD4CA9F4}">
      <dsp:nvSpPr>
        <dsp:cNvPr id="0" name=""/>
        <dsp:cNvSpPr/>
      </dsp:nvSpPr>
      <dsp:spPr>
        <a:xfrm rot="5400000">
          <a:off x="-278653" y="1947535"/>
          <a:ext cx="1857689" cy="1300382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Oct 2015</a:t>
          </a:r>
          <a:r>
            <a:rPr lang="en-US" sz="2800" kern="1200" dirty="0" smtClean="0"/>
            <a:t>:</a:t>
          </a:r>
          <a:endParaRPr lang="en-US" sz="2800" kern="1200" dirty="0"/>
        </a:p>
      </dsp:txBody>
      <dsp:txXfrm rot="-5400000">
        <a:off x="1" y="2319072"/>
        <a:ext cx="1300382" cy="557307"/>
      </dsp:txXfrm>
    </dsp:sp>
    <dsp:sp modelId="{84D54562-E744-4F2A-96CE-9DBC033FA594}">
      <dsp:nvSpPr>
        <dsp:cNvPr id="0" name=""/>
        <dsp:cNvSpPr/>
      </dsp:nvSpPr>
      <dsp:spPr>
        <a:xfrm rot="5400000">
          <a:off x="2985584" y="-16319"/>
          <a:ext cx="1207498" cy="457790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smtClean="0"/>
            <a:t>5,200 HH  </a:t>
          </a:r>
          <a:endParaRPr lang="en-US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30 tons/month</a:t>
          </a:r>
          <a:endParaRPr lang="en-US" sz="3400" kern="1200" dirty="0"/>
        </a:p>
      </dsp:txBody>
      <dsp:txXfrm rot="-5400000">
        <a:off x="1300383" y="1727828"/>
        <a:ext cx="4518957" cy="1089608"/>
      </dsp:txXfrm>
    </dsp:sp>
    <dsp:sp modelId="{E7B9A92D-6DBC-4D91-B54A-0D739C3AC01E}">
      <dsp:nvSpPr>
        <dsp:cNvPr id="0" name=""/>
        <dsp:cNvSpPr/>
      </dsp:nvSpPr>
      <dsp:spPr>
        <a:xfrm rot="5400000">
          <a:off x="-278653" y="3613687"/>
          <a:ext cx="1857689" cy="1300382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April 2018</a:t>
          </a:r>
          <a:r>
            <a:rPr lang="en-US" sz="2800" kern="1200" dirty="0" smtClean="0"/>
            <a:t>:</a:t>
          </a:r>
          <a:endParaRPr lang="en-US" sz="2800" kern="1200" dirty="0"/>
        </a:p>
      </dsp:txBody>
      <dsp:txXfrm rot="-5400000">
        <a:off x="1" y="3985224"/>
        <a:ext cx="1300382" cy="557307"/>
      </dsp:txXfrm>
    </dsp:sp>
    <dsp:sp modelId="{20B515E6-A0F8-428C-A64A-E92151E9F68F}">
      <dsp:nvSpPr>
        <dsp:cNvPr id="0" name=""/>
        <dsp:cNvSpPr/>
      </dsp:nvSpPr>
      <dsp:spPr>
        <a:xfrm rot="5400000">
          <a:off x="2985584" y="1649831"/>
          <a:ext cx="1207498" cy="457790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smtClean="0"/>
            <a:t>25,000 HH</a:t>
          </a:r>
          <a:endParaRPr lang="en-US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140 tons/month</a:t>
          </a:r>
          <a:endParaRPr lang="en-US" sz="3400" kern="1200" dirty="0"/>
        </a:p>
      </dsp:txBody>
      <dsp:txXfrm rot="-5400000">
        <a:off x="1300383" y="3393978"/>
        <a:ext cx="4518957" cy="1089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FCF92-0ADC-49BD-8854-5791E3C32A04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ABD2A-58C7-4FE7-9FA9-452F615F2E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52" y="7962153"/>
            <a:ext cx="1597399" cy="1446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161361"/>
            <a:ext cx="1518624" cy="98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13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69B0F-E58F-4E2B-BE50-4D866C77B78C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AA01B-FCFB-4F5F-88B2-7A1E22B6E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8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AA01B-FCFB-4F5F-88B2-7A1E22B6EE6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05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AA01B-FCFB-4F5F-88B2-7A1E22B6EE6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0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AA01B-FCFB-4F5F-88B2-7A1E22B6EE6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53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AA01B-FCFB-4F5F-88B2-7A1E22B6EE6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88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91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AA01B-FCFB-4F5F-88B2-7A1E22B6EE6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04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AA01B-FCFB-4F5F-88B2-7A1E22B6EE6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39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AA01B-FCFB-4F5F-88B2-7A1E22B6EE6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48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AA01B-FCFB-4F5F-88B2-7A1E22B6EE6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43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AA01B-FCFB-4F5F-88B2-7A1E22B6EE6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70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AA01B-FCFB-4F5F-88B2-7A1E22B6EE6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94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AA01B-FCFB-4F5F-88B2-7A1E22B6EE6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04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AA01B-FCFB-4F5F-88B2-7A1E22B6EE6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14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89BD1-3118-49D8-B762-BC4B5F3C8E62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2914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AA01B-FCFB-4F5F-88B2-7A1E22B6EE6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55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AA01B-FCFB-4F5F-88B2-7A1E22B6EE6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28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AA01B-FCFB-4F5F-88B2-7A1E22B6EE6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7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AA01B-FCFB-4F5F-88B2-7A1E22B6EE6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06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AA01B-FCFB-4F5F-88B2-7A1E22B6EE6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62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AA01B-FCFB-4F5F-88B2-7A1E22B6EE6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63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AA01B-FCFB-4F5F-88B2-7A1E22B6EE6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6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A4CB-AC9C-4BED-B3D4-1252D67B1B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1515-06C5-4A5E-9935-48FE993D6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8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334C-BEFD-4265-BB88-71136BFBB3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1515-06C5-4A5E-9935-48FE993D6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1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65A8-8922-4725-873D-62B681B630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1515-06C5-4A5E-9935-48FE993D6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40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22D5-F809-4797-9F5C-0AAB8BB5B6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1515-06C5-4A5E-9935-48FE993D6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" y="5874497"/>
            <a:ext cx="1489364" cy="963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730" y="5613991"/>
            <a:ext cx="1631426" cy="1476925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925" y="6005513"/>
            <a:ext cx="1489075" cy="8524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0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Header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5738285" y="-1"/>
            <a:ext cx="6453716" cy="68580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1329528"/>
            <a:ext cx="5746124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1" y="186267"/>
            <a:ext cx="5738284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2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4574-1552-4C3D-97FC-F4193EE766E5}" type="datetime1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high-quality services │ healthy workforce │public health │managed costs │ less trash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1515-06C5-4A5E-9935-48FE993D69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" y="5874497"/>
            <a:ext cx="1489364" cy="963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730" y="5613991"/>
            <a:ext cx="1631426" cy="1476925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925" y="6005513"/>
            <a:ext cx="1489075" cy="8524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1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B324-C8F9-4C6D-8CD6-A4061851E7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1515-06C5-4A5E-9935-48FE993D6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7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76AC-1E8A-4B98-878A-8378B7BE8A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1515-06C5-4A5E-9935-48FE993D6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74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C1F7-324F-45AD-87A9-007F6C92B0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1515-06C5-4A5E-9935-48FE993D6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3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8AEA-2C12-4505-890E-639B009AD3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1515-06C5-4A5E-9935-48FE993D6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8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C714-8C17-4806-BD92-C9535461E7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1515-06C5-4A5E-9935-48FE993D6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ED67-F5AD-41A1-8D12-0F8D8C24F8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1515-06C5-4A5E-9935-48FE993D6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2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37B4-1245-46F1-9FC9-7E276EF826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1515-06C5-4A5E-9935-48FE993D6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6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9914-E731-43D0-828F-2A5B5A0D6C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1515-06C5-4A5E-9935-48FE993D6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149DB-AAD2-4C8E-BC6A-7E8B212E08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31515-06C5-4A5E-9935-48FE993D6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0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730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zwia.org/standards/zw-definiti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Recycle@cambridgem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0878" y="261127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Zero Waste Master Plan – an Overview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5875" y="2925144"/>
            <a:ext cx="9144000" cy="61370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December 18, 2018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879" y="4083016"/>
            <a:ext cx="3185121" cy="2774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9" y="4260158"/>
            <a:ext cx="2574092" cy="2574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554" y="4283908"/>
            <a:ext cx="3978143" cy="257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3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7" b="7904"/>
          <a:stretch/>
        </p:blipFill>
        <p:spPr>
          <a:xfrm>
            <a:off x="0" y="12"/>
            <a:ext cx="12191999" cy="638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12912"/>
            <a:ext cx="10058400" cy="885859"/>
          </a:xfrm>
          <a:solidFill>
            <a:schemeClr val="bg2"/>
          </a:solidFill>
        </p:spPr>
        <p:txBody>
          <a:bodyPr/>
          <a:lstStyle/>
          <a:p>
            <a:r>
              <a:rPr lang="en-US" b="1" dirty="0" smtClean="0"/>
              <a:t>Goal – Protect Employee Health &amp; Safety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70673"/>
            <a:ext cx="7835499" cy="1340998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 smtClean="0"/>
              <a:t>Example</a:t>
            </a:r>
            <a:r>
              <a:rPr lang="en-US" sz="3200" b="1" dirty="0"/>
              <a:t>: reduce lifting </a:t>
            </a:r>
            <a:r>
              <a:rPr lang="en-US" sz="3200" b="1" dirty="0" smtClean="0"/>
              <a:t>impacts with semi-automated curbside trash collection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5030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90400" cy="9270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Goal – Evaluate Costs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888176"/>
            <a:ext cx="4202545" cy="4785157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Reduce costs by diverting materials from trash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Reduce contamination in recycling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Content Placeholder 16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id="{0F89E9D3-4E98-4B91-918E-06E35C12D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899" y="1724172"/>
            <a:ext cx="6651501" cy="48599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id="{CE00C514-29D1-475E-84A5-D976FB612C34}"/>
              </a:ext>
            </a:extLst>
          </p:cNvPr>
          <p:cNvSpPr/>
          <p:nvPr/>
        </p:nvSpPr>
        <p:spPr>
          <a:xfrm>
            <a:off x="5601639" y="1139397"/>
            <a:ext cx="6753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FY19 Disposal Costs (Tip fee only)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id="{0759C55F-7E73-4D85-A116-0CF71B94D427}"/>
              </a:ext>
            </a:extLst>
          </p:cNvPr>
          <p:cNvSpPr txBox="1"/>
          <p:nvPr/>
        </p:nvSpPr>
        <p:spPr>
          <a:xfrm>
            <a:off x="7129378" y="6488668"/>
            <a:ext cx="5489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</a:t>
            </a:r>
            <a:r>
              <a:rPr lang="en-US" sz="1400" dirty="0"/>
              <a:t>Currently pay $70/ton to recycle due to excessive contamination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1562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01" y="0"/>
            <a:ext cx="10515600" cy="1325563"/>
          </a:xfrm>
        </p:spPr>
        <p:txBody>
          <a:bodyPr/>
          <a:lstStyle/>
          <a:p>
            <a:r>
              <a:rPr lang="en-US" b="1" dirty="0" smtClean="0"/>
              <a:t>Goal – Evaluate Impact of GHG Emissions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65056"/>
            <a:ext cx="4833257" cy="5392943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Most of the emissions come from disposal, not transportation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Waste reduction and diversion have potential to significantly decrease CO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emissions from waste operations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5010505" y="2162184"/>
          <a:ext cx="7092595" cy="469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56248" y="1331187"/>
            <a:ext cx="683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Estimated Changes in GHG Emissions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931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68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sz="4100" b="1" dirty="0" smtClean="0"/>
              <a:t>Master </a:t>
            </a:r>
            <a:r>
              <a:rPr lang="en-US" sz="4100" b="1" dirty="0"/>
              <a:t>Plan Recommendations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id="{E0D60ECE-8986-45DC-B7FE-EC7699B466B8}"/>
              </a:ext>
              <a:ext uri="{C183D7F6-B498-43B3-948B-1728B52AA6E4}">
                <adec:decorative xmlns:mc="http://schemas.openxmlformats.org/markup-compatibility/2006" xmlns:mv="urn:schemas-microsoft-com:mac:vml"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mc="http://schemas.openxmlformats.org/markup-compatibility/2006" xmlns:mv="urn:schemas-microsoft-com:mac:vml" xmlns=""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id="{96964194-5878-40D2-8EC0-DDC58387FA56}"/>
              </a:ext>
              <a:ext uri="{C183D7F6-B498-43B3-948B-1728B52AA6E4}">
                <adec:decorative xmlns:mc="http://schemas.openxmlformats.org/markup-compatibility/2006" xmlns:mv="urn:schemas-microsoft-com:mac:vml"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mc="http://schemas.openxmlformats.org/markup-compatibility/2006" xmlns:mv="urn:schemas-microsoft-com:mac:vml" xmlns=""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Placeholder 14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id="{BA82E8D1-31A4-4DBA-92C0-371768A001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" y="724650"/>
            <a:ext cx="3835488" cy="3472458"/>
          </a:xfrm>
          <a:prstGeom prst="rect">
            <a:avLst/>
          </a:prstGeom>
        </p:spPr>
      </p:pic>
      <p:graphicFrame>
        <p:nvGraphicFramePr>
          <p:cNvPr id="9" name="Content Placeholder 2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id="{A3AAB7F4-09D1-43E5-915E-BAC7A02B7A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137187"/>
              </p:ext>
            </p:extLst>
          </p:nvPr>
        </p:nvGraphicFramePr>
        <p:xfrm>
          <a:off x="5590867" y="2279018"/>
          <a:ext cx="6361648" cy="36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12001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16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Expand Curbside Organics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6431" y="2156344"/>
            <a:ext cx="5565568" cy="4701655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Expand to 13+ units: fall 2019 to fall 2020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Continue evaluating options for disposal sites of food waste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Evaluate ordinances to increase diversion 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Potential to reduce trash disposal by 4 to 5 </a:t>
            </a:r>
            <a:r>
              <a:rPr lang="en-US" dirty="0" err="1" smtClean="0"/>
              <a:t>lbs</a:t>
            </a:r>
            <a:r>
              <a:rPr lang="en-US" dirty="0" smtClean="0"/>
              <a:t>/HH/week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8653" y="1141056"/>
            <a:ext cx="521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Early Implementation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198" y="1324562"/>
            <a:ext cx="5763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Moving Forward - Recommendations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graphicFrame>
        <p:nvGraphicFramePr>
          <p:cNvPr id="7" name="Content Placeholder 9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id="{EB509FD3-0A63-4E80-BB91-F1EEB68FF1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429534"/>
              </p:ext>
            </p:extLst>
          </p:nvPr>
        </p:nvGraphicFramePr>
        <p:xfrm>
          <a:off x="166255" y="1681528"/>
          <a:ext cx="5878285" cy="5195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53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88901"/>
            <a:ext cx="11137900" cy="1081939"/>
          </a:xfrm>
        </p:spPr>
        <p:txBody>
          <a:bodyPr/>
          <a:lstStyle/>
          <a:p>
            <a:r>
              <a:rPr lang="en-US" b="1" dirty="0" smtClean="0"/>
              <a:t>Expand Curbside Organics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9400" y="3846763"/>
            <a:ext cx="8575842" cy="2959864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Providing more compost bags periodically?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More guidance on how to use the program?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More peer-to-peer education about reducing trash?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Mandatory composting ordinance?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All of the above?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Other actions?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400" y="1386106"/>
            <a:ext cx="74104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An audit this Fall found that the set out rate for organics was less than 60%.</a:t>
            </a:r>
          </a:p>
          <a:p>
            <a:r>
              <a:rPr lang="en-US" sz="3200" b="1" dirty="0" smtClean="0">
                <a:solidFill>
                  <a:schemeClr val="accent6"/>
                </a:solidFill>
              </a:rPr>
              <a:t>What do you think would increase participation in the program?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pic>
        <p:nvPicPr>
          <p:cNvPr id="9" name="Content Placeholder 14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id="{8A14E6E0-DFFE-4F47-A253-0DD94ED431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4" b="-1"/>
          <a:stretch/>
        </p:blipFill>
        <p:spPr>
          <a:xfrm>
            <a:off x="7689827" y="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10" name="TextBox 9"/>
          <p:cNvSpPr txBox="1"/>
          <p:nvPr/>
        </p:nvSpPr>
        <p:spPr>
          <a:xfrm>
            <a:off x="8521700" y="3721100"/>
            <a:ext cx="3670300" cy="181588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Curbside Organics August 2018 Survey: 1300 respondents, over 90% approval rating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05344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1"/>
            <a:ext cx="11264900" cy="863599"/>
          </a:xfrm>
        </p:spPr>
        <p:txBody>
          <a:bodyPr/>
          <a:lstStyle/>
          <a:p>
            <a:r>
              <a:rPr lang="en-US" b="1" dirty="0" smtClean="0"/>
              <a:t>Expand Curbside Organics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899" y="1828800"/>
            <a:ext cx="5763127" cy="4678883"/>
          </a:xfrm>
        </p:spPr>
        <p:txBody>
          <a:bodyPr>
            <a:noAutofit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Contract </a:t>
            </a:r>
            <a:r>
              <a:rPr lang="en-US" dirty="0" smtClean="0"/>
              <a:t>to implement program (expires April 1, 2021)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Current program focus is to increase quantity of organics diverted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Increase in state-wide permitted processing capacity offers new options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900" y="925197"/>
            <a:ext cx="5763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Processing</a:t>
            </a:r>
            <a:r>
              <a:rPr lang="en-US" sz="3200" b="1" dirty="0" smtClean="0">
                <a:solidFill>
                  <a:schemeClr val="accent6"/>
                </a:solidFill>
              </a:rPr>
              <a:t> Organics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pic>
        <p:nvPicPr>
          <p:cNvPr id="9" name="Picture 2" descr="20160915_103510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id="{D93D4210-1270-4E54-A9D4-E3AFE52E224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2065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40135" y="5533901"/>
            <a:ext cx="7251865" cy="13849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/>
              <a:t>CORe</a:t>
            </a:r>
            <a:r>
              <a:rPr lang="en-US" sz="2800" i="1" dirty="0" smtClean="0"/>
              <a:t> in Charlestown pre-processes food scraps into a slurry sent to Greater Lawrence Sanitary District in North Andover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69654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28699"/>
          </a:xfrm>
        </p:spPr>
        <p:txBody>
          <a:bodyPr/>
          <a:lstStyle/>
          <a:p>
            <a:pPr algn="ctr"/>
            <a:r>
              <a:rPr lang="en-US" b="1" dirty="0" smtClean="0"/>
              <a:t>Evaluate Trash Disposal and Collection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7301" y="2066307"/>
            <a:ext cx="5854699" cy="4791694"/>
          </a:xfrm>
        </p:spPr>
        <p:txBody>
          <a:bodyPr>
            <a:normAutofit/>
          </a:bodyPr>
          <a:lstStyle/>
          <a:p>
            <a:pPr marL="0" indent="0">
              <a:buClr>
                <a:schemeClr val="accent6"/>
              </a:buClr>
              <a:buNone/>
            </a:pPr>
            <a:r>
              <a:rPr lang="en-US" sz="3200" dirty="0"/>
              <a:t>Standard </a:t>
            </a:r>
            <a:r>
              <a:rPr lang="en-US" sz="3200" dirty="0" smtClean="0"/>
              <a:t>Trash Container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3200" dirty="0" smtClean="0"/>
              <a:t>Semi-automated collection, reduces lifting impacts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3200" dirty="0" smtClean="0"/>
              <a:t>Reinforced plastic helps rodent control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3200" dirty="0" smtClean="0"/>
              <a:t>Improved sidewalk accessibility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3200" dirty="0" smtClean="0"/>
              <a:t>Less trash spills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3200" dirty="0" smtClean="0"/>
              <a:t>Increased diversion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829447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</a:rPr>
              <a:t>Moving Forward - </a:t>
            </a:r>
            <a:r>
              <a:rPr lang="en-US" sz="3200" b="1" dirty="0" smtClean="0">
                <a:solidFill>
                  <a:schemeClr val="accent6"/>
                </a:solidFill>
              </a:rPr>
              <a:t>Recommendations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1" r="9933" b="11420"/>
          <a:stretch/>
        </p:blipFill>
        <p:spPr>
          <a:xfrm>
            <a:off x="-39585" y="2943101"/>
            <a:ext cx="5260769" cy="39148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000" y="829447"/>
            <a:ext cx="521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Early Implementation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0" y="1412704"/>
            <a:ext cx="5181600" cy="1461123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Decreased trash truck fleet from 7 to 6 in April 2018 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Route optimization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11163300" cy="95249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Curbside Audit Results </a:t>
            </a:r>
            <a:endParaRPr lang="en-US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009934"/>
              </p:ext>
            </p:extLst>
          </p:nvPr>
        </p:nvGraphicFramePr>
        <p:xfrm>
          <a:off x="4821382" y="952499"/>
          <a:ext cx="7370618" cy="5822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07374" y="1066800"/>
            <a:ext cx="4089242" cy="5575300"/>
          </a:xfrm>
        </p:spPr>
        <p:txBody>
          <a:bodyPr>
            <a:noAutofit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3200" dirty="0" smtClean="0"/>
              <a:t>Over 75% of households set out less than 32 gallons of trash that week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3200" dirty="0" smtClean="0"/>
              <a:t>Monday route example of mature organics program</a:t>
            </a:r>
          </a:p>
        </p:txBody>
      </p:sp>
    </p:spTree>
    <p:extLst>
      <p:ext uri="{BB962C8B-B14F-4D97-AF65-F5344CB8AC3E}">
        <p14:creationId xmlns:p14="http://schemas.microsoft.com/office/powerpoint/2010/main" val="7920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5684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Waste Reduction &amp; Diversion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854" y="1686297"/>
            <a:ext cx="5409837" cy="2238930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Recycle Right Campaign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Small Business Recycling Pilot (Nov 2018 launch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5168" y="1494644"/>
            <a:ext cx="6016831" cy="4999069"/>
          </a:xfrm>
        </p:spPr>
        <p:txBody>
          <a:bodyPr>
            <a:noAutofit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Mattress </a:t>
            </a:r>
            <a:r>
              <a:rPr lang="en-US" dirty="0" smtClean="0"/>
              <a:t>Recycling</a:t>
            </a:r>
            <a:endParaRPr lang="en-US" dirty="0" smtClean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Examine existing recycling center, 2020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Textile recycling strategy, 2020/2021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/>
              <a:t>Continue support for food waste reduction, sharing libraries, reuse </a:t>
            </a:r>
            <a:r>
              <a:rPr lang="en-US" dirty="0" smtClean="0"/>
              <a:t>events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Potential to reduce trash by 2 to 3 </a:t>
            </a:r>
            <a:r>
              <a:rPr lang="en-US" dirty="0" err="1" smtClean="0"/>
              <a:t>lbs</a:t>
            </a:r>
            <a:r>
              <a:rPr lang="en-US" dirty="0" smtClean="0"/>
              <a:t>/HH/week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226" y="925258"/>
            <a:ext cx="521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Early Implementation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8366" y="909869"/>
            <a:ext cx="6363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</a:rPr>
              <a:t>Moving Forward- Recommendations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8239"/>
            <a:ext cx="3040083" cy="2689761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64" y="4429496"/>
            <a:ext cx="2852848" cy="235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9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23" y="0"/>
            <a:ext cx="11652601" cy="110440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What is Zero Waste?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33824" y="1325563"/>
            <a:ext cx="10932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“Zero Waste </a:t>
            </a:r>
            <a:r>
              <a:rPr lang="en-US" sz="3600" dirty="0" smtClean="0"/>
              <a:t>is </a:t>
            </a:r>
            <a:r>
              <a:rPr lang="en-US" sz="3600" dirty="0"/>
              <a:t>a goal </a:t>
            </a:r>
            <a:r>
              <a:rPr lang="en-US" sz="3600" dirty="0" smtClean="0"/>
              <a:t>that envisions…all </a:t>
            </a:r>
            <a:r>
              <a:rPr lang="en-US" sz="3600" dirty="0"/>
              <a:t>discarded materials are designed to become resources for others to use</a:t>
            </a:r>
            <a:r>
              <a:rPr lang="en-US" sz="3600" dirty="0" smtClean="0"/>
              <a:t>.”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But we must reduce &amp; reuse first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46" y="5849878"/>
            <a:ext cx="10932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Zero </a:t>
            </a:r>
            <a:r>
              <a:rPr lang="en-US" sz="2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Waste International Alliance</a:t>
            </a:r>
            <a:endParaRPr lang="en-US" sz="2400" u="sng" dirty="0" smtClean="0"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>
              <a:buClr>
                <a:schemeClr val="accent2"/>
              </a:buClr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://zwia.org/standards/zw-definition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560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127"/>
            <a:ext cx="10515600" cy="93952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Improving Recycling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379" y="2351315"/>
            <a:ext cx="4857008" cy="4506686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More guidance on how to use the program?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Notices on the carts when contamination is present?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Not emptying cart with contaminated material?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All of the above?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Other actions?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22656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40% of </a:t>
            </a:r>
            <a:r>
              <a:rPr lang="en-US" sz="3200" b="1" dirty="0" smtClean="0">
                <a:solidFill>
                  <a:schemeClr val="accent2"/>
                </a:solidFill>
              </a:rPr>
              <a:t>recycle carts </a:t>
            </a:r>
            <a:r>
              <a:rPr lang="en-US" sz="3200" b="1" dirty="0">
                <a:solidFill>
                  <a:schemeClr val="accent2"/>
                </a:solidFill>
              </a:rPr>
              <a:t>had moderate to major </a:t>
            </a:r>
            <a:r>
              <a:rPr lang="en-US" sz="3200" b="1" dirty="0" smtClean="0">
                <a:solidFill>
                  <a:schemeClr val="accent2"/>
                </a:solidFill>
              </a:rPr>
              <a:t>contamination. What do you think would help people reduce contamination?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8" t="9652" r="24690" b="16708"/>
          <a:stretch/>
        </p:blipFill>
        <p:spPr>
          <a:xfrm rot="5400000">
            <a:off x="7408352" y="2074354"/>
            <a:ext cx="4577939" cy="498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8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576" y="13917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Evaluate Existing City Policies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883" y="2159800"/>
            <a:ext cx="4655127" cy="4020617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3200" dirty="0" smtClean="0"/>
              <a:t>BYOB and Polystyrene Ordinances, 2016 (50 to 80% reduction in single-use bag consumption)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3200" dirty="0" smtClean="0"/>
              <a:t>Mandatory Recycling Ordinance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3288" y="2138694"/>
            <a:ext cx="6218712" cy="4719306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3200" dirty="0" smtClean="0"/>
              <a:t>Reduction in Trash Setout (from 150 gallons/HH to one standard trash container)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91887" y="1558147"/>
            <a:ext cx="519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Early Implementation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5158" y="1534305"/>
            <a:ext cx="6396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</a:rPr>
              <a:t>Moving Forward- Recommendations</a:t>
            </a:r>
            <a:endParaRPr lang="en-US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 r="3393"/>
          <a:stretch>
            <a:fillRect/>
          </a:stretch>
        </p:blipFill>
        <p:spPr>
          <a:xfrm>
            <a:off x="7476039" y="0"/>
            <a:ext cx="4715962" cy="5011388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6293922" cy="467921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are your thoughts on goals and objectives for the Zero Waste Master Plan Recommendations?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0" y="5427023"/>
            <a:ext cx="12192000" cy="1430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Visit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CambridgeMA.Gov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/ZWMP</a:t>
            </a:r>
          </a:p>
          <a:p>
            <a:pPr algn="ctr">
              <a:lnSpc>
                <a:spcPct val="1000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Email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Recycle@cambridgema.gov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to comment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16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779" y="308760"/>
            <a:ext cx="10058400" cy="8128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Purpose of the Plan</a:t>
            </a:r>
            <a:endParaRPr lang="en-US" sz="4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23262" y="1769423"/>
            <a:ext cx="7030749" cy="4492247"/>
          </a:xfrm>
          <a:prstGeom prst="rect">
            <a:avLst/>
          </a:prstGeom>
        </p:spPr>
        <p:txBody>
          <a:bodyPr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Meet City’s waste reduction goals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Continue to maintain high quality public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Maximize operational efficiency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Protect employee health &amp; safety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Reduce </a:t>
            </a:r>
            <a:r>
              <a:rPr lang="en-US" sz="3200" dirty="0" smtClean="0"/>
              <a:t>GHG emissions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Reduce costs</a:t>
            </a:r>
          </a:p>
        </p:txBody>
      </p:sp>
      <p:pic>
        <p:nvPicPr>
          <p:cNvPr id="10" name="Picture Placeholder 14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id="{C800A613-9C40-4A86-8D94-7EF393EDDD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" y="1799464"/>
            <a:ext cx="4447501" cy="402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1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15" y="1"/>
            <a:ext cx="12104259" cy="108065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Current Waste Management System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365" y="1527506"/>
            <a:ext cx="48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Trash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Recycling 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Yard Waste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Curbside Organics 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Household Hazardous Waste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Electronics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Bulky Waste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Recycling Center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" t="15605" r="5972" b="10933"/>
          <a:stretch/>
        </p:blipFill>
        <p:spPr>
          <a:xfrm>
            <a:off x="5284271" y="1952570"/>
            <a:ext cx="6859604" cy="421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2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25" y="20367"/>
            <a:ext cx="12090070" cy="8127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How are we doing compared to others?</a:t>
            </a:r>
            <a:endParaRPr lang="en-US" sz="5400" dirty="0"/>
          </a:p>
        </p:txBody>
      </p:sp>
      <p:sp>
        <p:nvSpPr>
          <p:cNvPr id="44" name="Rectangle 43"/>
          <p:cNvSpPr/>
          <p:nvPr/>
        </p:nvSpPr>
        <p:spPr>
          <a:xfrm>
            <a:off x="11025" y="2078736"/>
            <a:ext cx="7028577" cy="75696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5" name="Pentagon 44"/>
          <p:cNvSpPr/>
          <p:nvPr/>
        </p:nvSpPr>
        <p:spPr>
          <a:xfrm>
            <a:off x="11026" y="2065280"/>
            <a:ext cx="4251282" cy="758551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Seattle, WA  		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58.8%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0" y="1361041"/>
            <a:ext cx="7047586" cy="70732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dirty="0"/>
          </a:p>
        </p:txBody>
      </p:sp>
      <p:sp>
        <p:nvSpPr>
          <p:cNvPr id="43" name="Pentagon 42"/>
          <p:cNvSpPr/>
          <p:nvPr/>
        </p:nvSpPr>
        <p:spPr>
          <a:xfrm>
            <a:off x="0" y="1364425"/>
            <a:ext cx="5788764" cy="703946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San Francisco, CA 		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80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%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876" y="5300088"/>
            <a:ext cx="7046698" cy="81048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9" name="Pentagon 38"/>
          <p:cNvSpPr/>
          <p:nvPr/>
        </p:nvSpPr>
        <p:spPr>
          <a:xfrm>
            <a:off x="9411" y="5295929"/>
            <a:ext cx="2642588" cy="798641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Portland, ME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38%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024" y="2835706"/>
            <a:ext cx="7028579" cy="850918"/>
            <a:chOff x="6425668" y="3944463"/>
            <a:chExt cx="4380376" cy="485031"/>
          </a:xfrm>
        </p:grpSpPr>
        <p:sp>
          <p:nvSpPr>
            <p:cNvPr id="40" name="Rectangle 39"/>
            <p:cNvSpPr/>
            <p:nvPr/>
          </p:nvSpPr>
          <p:spPr>
            <a:xfrm>
              <a:off x="6425669" y="3944464"/>
              <a:ext cx="4380375" cy="48298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1" name="Pentagon 40"/>
            <p:cNvSpPr/>
            <p:nvPr/>
          </p:nvSpPr>
          <p:spPr>
            <a:xfrm>
              <a:off x="6425668" y="3944463"/>
              <a:ext cx="2228336" cy="485031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Alexandria, VA </a:t>
              </a:r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         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</a:rPr>
                <a:t>49.3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</a:rPr>
                <a:t>%</a:t>
              </a:r>
              <a:endParaRPr lang="en-US" sz="2400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410" y="6096120"/>
            <a:ext cx="7049163" cy="761880"/>
            <a:chOff x="6425668" y="5100316"/>
            <a:chExt cx="4217741" cy="485031"/>
          </a:xfrm>
        </p:grpSpPr>
        <p:sp>
          <p:nvSpPr>
            <p:cNvPr id="46" name="Rectangle 45"/>
            <p:cNvSpPr/>
            <p:nvPr/>
          </p:nvSpPr>
          <p:spPr>
            <a:xfrm>
              <a:off x="6425669" y="5100317"/>
              <a:ext cx="4217740" cy="48298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7" name="Pentagon 46"/>
            <p:cNvSpPr/>
            <p:nvPr/>
          </p:nvSpPr>
          <p:spPr>
            <a:xfrm>
              <a:off x="6425668" y="5100316"/>
              <a:ext cx="1581145" cy="485031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 smtClean="0">
                  <a:solidFill>
                    <a:schemeClr val="accent6">
                      <a:lumMod val="50000"/>
                    </a:schemeClr>
                  </a:solidFill>
                </a:rPr>
                <a:t>Worcester,MA</a:t>
              </a:r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38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</a:rPr>
                <a:t>%</a:t>
              </a:r>
              <a:endParaRPr lang="en-US" sz="11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12299" y="3683035"/>
            <a:ext cx="7051902" cy="818710"/>
            <a:chOff x="6450185" y="5819203"/>
            <a:chExt cx="4387733" cy="490284"/>
          </a:xfrm>
        </p:grpSpPr>
        <p:sp>
          <p:nvSpPr>
            <p:cNvPr id="48" name="Rectangle 47"/>
            <p:cNvSpPr/>
            <p:nvPr/>
          </p:nvSpPr>
          <p:spPr>
            <a:xfrm>
              <a:off x="6457543" y="5826503"/>
              <a:ext cx="4380375" cy="48298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9" name="Pentagon 48"/>
            <p:cNvSpPr/>
            <p:nvPr/>
          </p:nvSpPr>
          <p:spPr>
            <a:xfrm>
              <a:off x="6450185" y="5819203"/>
              <a:ext cx="1825135" cy="485031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Cambridge, </a:t>
              </a:r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MA  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</a:rPr>
                <a:t>42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</a:rPr>
                <a:t>%</a:t>
              </a:r>
              <a:endParaRPr lang="en-US" sz="2400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3609" y="4503294"/>
            <a:ext cx="7031591" cy="780055"/>
            <a:chOff x="6439111" y="5826503"/>
            <a:chExt cx="4382295" cy="485031"/>
          </a:xfrm>
        </p:grpSpPr>
        <p:sp>
          <p:nvSpPr>
            <p:cNvPr id="54" name="Rectangle 53"/>
            <p:cNvSpPr/>
            <p:nvPr/>
          </p:nvSpPr>
          <p:spPr>
            <a:xfrm>
              <a:off x="6441031" y="5827633"/>
              <a:ext cx="4380375" cy="48298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5" name="Pentagon 54"/>
            <p:cNvSpPr/>
            <p:nvPr/>
          </p:nvSpPr>
          <p:spPr>
            <a:xfrm>
              <a:off x="6439111" y="5826503"/>
              <a:ext cx="1713045" cy="485031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Boulder, CO 	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</a:rPr>
                <a:t>39%</a:t>
              </a:r>
              <a:endParaRPr lang="en-US" sz="2400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410" y="764453"/>
            <a:ext cx="11305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Recycling Rates among select big cities (2016 data)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385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16" y="1"/>
            <a:ext cx="12152384" cy="901700"/>
          </a:xfrm>
        </p:spPr>
        <p:txBody>
          <a:bodyPr/>
          <a:lstStyle/>
          <a:p>
            <a:pPr algn="ctr"/>
            <a:r>
              <a:rPr lang="en-US" dirty="0" smtClean="0"/>
              <a:t>Trash Generation Rate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864734"/>
            <a:ext cx="11930112" cy="48894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id="{F56F6B77-561C-48A5-91A4-0F3925B2BC8D}"/>
              </a:ext>
            </a:extLst>
          </p:cNvPr>
          <p:cNvSpPr/>
          <p:nvPr/>
        </p:nvSpPr>
        <p:spPr>
          <a:xfrm>
            <a:off x="165100" y="6263530"/>
            <a:ext cx="11154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200" dirty="0"/>
              <a:t>2050 Goal: 80% </a:t>
            </a:r>
            <a:r>
              <a:rPr lang="en-US" sz="3200" dirty="0" smtClean="0"/>
              <a:t>reduction in municipal waste, </a:t>
            </a:r>
            <a:r>
              <a:rPr lang="en-US" sz="3200" dirty="0"/>
              <a:t>4 </a:t>
            </a:r>
            <a:r>
              <a:rPr lang="en-US" sz="3200" dirty="0" err="1"/>
              <a:t>lbs</a:t>
            </a:r>
            <a:r>
              <a:rPr lang="en-US" sz="3200" dirty="0"/>
              <a:t>/HH/</a:t>
            </a:r>
            <a:r>
              <a:rPr lang="en-US" sz="3200" dirty="0" err="1"/>
              <a:t>wk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439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135781"/>
          </a:xfrm>
        </p:spPr>
        <p:txBody>
          <a:bodyPr>
            <a:normAutofit/>
          </a:bodyPr>
          <a:lstStyle/>
          <a:p>
            <a:pPr algn="ctr">
              <a:defRPr sz="336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4800" b="1" i="1" dirty="0">
                <a:solidFill>
                  <a:prstClr val="black"/>
                </a:solidFill>
              </a:rPr>
              <a:t>What’s still in our trash barrels?</a:t>
            </a:r>
          </a:p>
        </p:txBody>
      </p:sp>
      <p:graphicFrame>
        <p:nvGraphicFramePr>
          <p:cNvPr id="5" name="Content Placeholder 9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id="{26E1FF50-3BE2-4CAA-B72C-A68DB75DB7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440123"/>
              </p:ext>
            </p:extLst>
          </p:nvPr>
        </p:nvGraphicFramePr>
        <p:xfrm>
          <a:off x="927100" y="1135781"/>
          <a:ext cx="10515600" cy="4749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6379" y="6311900"/>
            <a:ext cx="615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**Other: Textiles, Electronics, Scrap metal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23099" y="6218655"/>
            <a:ext cx="5168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DATA: 2016 waste audit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8900" y="6218655"/>
            <a:ext cx="12103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7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9500"/>
          </a:xfrm>
        </p:spPr>
        <p:txBody>
          <a:bodyPr/>
          <a:lstStyle/>
          <a:p>
            <a:r>
              <a:rPr lang="en-US" b="1" dirty="0" smtClean="0"/>
              <a:t>Goal – Maintain High Quality Service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71" y="1079501"/>
            <a:ext cx="5320747" cy="5130230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3600" dirty="0" smtClean="0"/>
              <a:t>City has consistently high Customer satisfaction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90%+ of residents rate recycling and trash collection as “excellent or good”</a:t>
            </a:r>
          </a:p>
          <a:p>
            <a:endParaRPr lang="en-US" sz="3600" dirty="0"/>
          </a:p>
        </p:txBody>
      </p:sp>
      <p:graphicFrame>
        <p:nvGraphicFramePr>
          <p:cNvPr id="7" name="Content Placeholder 14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id="{8A52F04E-0768-4330-BA8B-FC023B5334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93598"/>
              </p:ext>
            </p:extLst>
          </p:nvPr>
        </p:nvGraphicFramePr>
        <p:xfrm>
          <a:off x="5541596" y="1092202"/>
          <a:ext cx="6650404" cy="4425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id="{83DAD95A-28B4-4AE6-986B-7DC571946F28}"/>
              </a:ext>
            </a:extLst>
          </p:cNvPr>
          <p:cNvSpPr txBox="1"/>
          <p:nvPr/>
        </p:nvSpPr>
        <p:spPr>
          <a:xfrm>
            <a:off x="5676900" y="5583318"/>
            <a:ext cx="651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City collects trash from </a:t>
            </a:r>
            <a:r>
              <a:rPr lang="en-US" sz="2800" dirty="0"/>
              <a:t>+/- 32,000 </a:t>
            </a:r>
            <a:r>
              <a:rPr lang="en-US" sz="2800" dirty="0" smtClean="0"/>
              <a:t>HH/week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id="{3AA10D62-3FDA-4AD1-9D74-E9906297634F}"/>
              </a:ext>
            </a:extLst>
          </p:cNvPr>
          <p:cNvSpPr txBox="1"/>
          <p:nvPr/>
        </p:nvSpPr>
        <p:spPr>
          <a:xfrm rot="10800000" flipV="1">
            <a:off x="4568370" y="6483754"/>
            <a:ext cx="762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Biannual Citizen Satisfaction Telephone Survey</a:t>
            </a:r>
          </a:p>
        </p:txBody>
      </p:sp>
    </p:spTree>
    <p:extLst>
      <p:ext uri="{BB962C8B-B14F-4D97-AF65-F5344CB8AC3E}">
        <p14:creationId xmlns:p14="http://schemas.microsoft.com/office/powerpoint/2010/main" val="22883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603"/>
            <a:ext cx="6978316" cy="1309075"/>
          </a:xfrm>
        </p:spPr>
        <p:txBody>
          <a:bodyPr>
            <a:noAutofit/>
          </a:bodyPr>
          <a:lstStyle/>
          <a:p>
            <a:r>
              <a:rPr lang="en-US" b="1" dirty="0" smtClean="0"/>
              <a:t>Goal – Maximize Operational Efficiency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845733"/>
            <a:ext cx="6978316" cy="4363997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3200" dirty="0" smtClean="0"/>
              <a:t>Example: Expansion of curbside organics program increased DPW fleet by 1 truck, not 2 trucks.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3200" dirty="0" smtClean="0"/>
              <a:t>Route Optimization</a:t>
            </a:r>
            <a:endParaRPr lang="en-US" sz="3200" dirty="0"/>
          </a:p>
        </p:txBody>
      </p:sp>
      <p:pic>
        <p:nvPicPr>
          <p:cNvPr id="6" name="Content Placeholder 9" descr="A picture containing tree, outdoor, ground, building&#10;&#10;Description generated with very high confidence">
            <a:extLst>
              <a:ext uri="{FF2B5EF4-FFF2-40B4-BE49-F238E27FC236}">
                <a16:creationId xmlns:mc="http://schemas.openxmlformats.org/markup-compatibility/2006" xmlns:mv="urn:schemas-microsoft-com:mac:vml" xmlns="" xmlns:a16="http://schemas.microsoft.com/office/drawing/2014/main" id="{EE86DA9E-0F9D-4433-AD9E-58B5343E0D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6" r="26264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2463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23102</TotalTime>
  <Words>849</Words>
  <Application>Microsoft Office PowerPoint</Application>
  <PresentationFormat>Widescreen</PresentationFormat>
  <Paragraphs>174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1_Office Theme</vt:lpstr>
      <vt:lpstr>Zero Waste Master Plan – an Overview</vt:lpstr>
      <vt:lpstr>What is Zero Waste?</vt:lpstr>
      <vt:lpstr>Purpose of the Plan</vt:lpstr>
      <vt:lpstr>Current Waste Management System</vt:lpstr>
      <vt:lpstr>How are we doing compared to others?</vt:lpstr>
      <vt:lpstr>Trash Generation Rate</vt:lpstr>
      <vt:lpstr>What’s still in our trash barrels?</vt:lpstr>
      <vt:lpstr>Goal – Maintain High Quality Service</vt:lpstr>
      <vt:lpstr>Goal – Maximize Operational Efficiency</vt:lpstr>
      <vt:lpstr>Goal – Protect Employee Health &amp; Safety</vt:lpstr>
      <vt:lpstr>Goal – Evaluate Costs</vt:lpstr>
      <vt:lpstr>Goal – Evaluate Impact of GHG Emissions</vt:lpstr>
      <vt:lpstr>Master Plan Recommendations</vt:lpstr>
      <vt:lpstr>Expand Curbside Organics </vt:lpstr>
      <vt:lpstr>Expand Curbside Organics </vt:lpstr>
      <vt:lpstr>Expand Curbside Organics </vt:lpstr>
      <vt:lpstr>Evaluate Trash Disposal and Collection </vt:lpstr>
      <vt:lpstr>Curbside Audit Results </vt:lpstr>
      <vt:lpstr>Waste Reduction &amp; Diversion </vt:lpstr>
      <vt:lpstr>Improving Recycling </vt:lpstr>
      <vt:lpstr>Evaluate Existing City Policies</vt:lpstr>
      <vt:lpstr>What are your thoughts on goals and objectives for the Zero Waste Master Plan Recommendations?</vt:lpstr>
    </vt:vector>
  </TitlesOfParts>
  <Company>HDR,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 Waste Master Plan</dc:title>
  <dc:creator>Roarke, Christine</dc:creator>
  <cp:lastModifiedBy>Orr, Michael</cp:lastModifiedBy>
  <cp:revision>567</cp:revision>
  <dcterms:created xsi:type="dcterms:W3CDTF">2018-12-04T15:12:37Z</dcterms:created>
  <dcterms:modified xsi:type="dcterms:W3CDTF">2018-12-18T17:12:12Z</dcterms:modified>
</cp:coreProperties>
</file>