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6" r:id="rId2"/>
    <p:sldId id="304" r:id="rId3"/>
    <p:sldId id="302" r:id="rId4"/>
    <p:sldId id="257" r:id="rId5"/>
    <p:sldId id="305" r:id="rId6"/>
    <p:sldId id="306" r:id="rId7"/>
    <p:sldId id="298" r:id="rId8"/>
    <p:sldId id="299" r:id="rId9"/>
    <p:sldId id="307" r:id="rId10"/>
    <p:sldId id="308" r:id="rId11"/>
    <p:sldId id="300" r:id="rId12"/>
    <p:sldId id="309" r:id="rId13"/>
    <p:sldId id="310" r:id="rId14"/>
    <p:sldId id="303" r:id="rId15"/>
    <p:sldId id="297" r:id="rId1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CE4B"/>
    <a:srgbClr val="0BD0D9"/>
    <a:srgbClr val="16A5D5"/>
    <a:srgbClr val="A0CD4B"/>
    <a:srgbClr val="55C6AA"/>
    <a:srgbClr val="61C7F8"/>
    <a:srgbClr val="71AC49"/>
    <a:srgbClr val="49AE7D"/>
    <a:srgbClr val="5FB8D2"/>
    <a:srgbClr val="6B87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3" autoAdjust="0"/>
    <p:restoredTop sz="95501" autoAdjust="0"/>
  </p:normalViewPr>
  <p:slideViewPr>
    <p:cSldViewPr snapToGrid="0">
      <p:cViewPr varScale="1">
        <p:scale>
          <a:sx n="69" d="100"/>
          <a:sy n="69" d="100"/>
        </p:scale>
        <p:origin x="-468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2386351-180B-4DE5-BCD3-CF606735001C}" type="datetimeFigureOut">
              <a:rPr lang="en-CA" smtClean="0"/>
              <a:pPr/>
              <a:t>29/12/2014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3D789B6-614A-49B3-B6C4-9CE6DEFF458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0147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AE99-6F7A-4164-873E-14A2B5FD8461}" type="datetimeFigureOut">
              <a:rPr lang="en-CA" smtClean="0"/>
              <a:pPr/>
              <a:t>29/12/2014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3F34-13CA-443A-A230-E10F9AF64AC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85023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AE99-6F7A-4164-873E-14A2B5FD8461}" type="datetimeFigureOut">
              <a:rPr lang="en-CA" smtClean="0"/>
              <a:pPr/>
              <a:t>29/12/2014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3F34-13CA-443A-A230-E10F9AF64AC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17773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AE99-6F7A-4164-873E-14A2B5FD8461}" type="datetimeFigureOut">
              <a:rPr lang="en-CA" smtClean="0"/>
              <a:pPr/>
              <a:t>29/12/2014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3F34-13CA-443A-A230-E10F9AF64AC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68885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AE99-6F7A-4164-873E-14A2B5FD8461}" type="datetimeFigureOut">
              <a:rPr lang="en-CA" smtClean="0"/>
              <a:pPr/>
              <a:t>29/12/2014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3F34-13CA-443A-A230-E10F9AF64AC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0284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AE99-6F7A-4164-873E-14A2B5FD8461}" type="datetimeFigureOut">
              <a:rPr lang="en-CA" smtClean="0"/>
              <a:pPr/>
              <a:t>29/12/2014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3F34-13CA-443A-A230-E10F9AF64AC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23154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AE99-6F7A-4164-873E-14A2B5FD8461}" type="datetimeFigureOut">
              <a:rPr lang="en-CA" smtClean="0"/>
              <a:pPr/>
              <a:t>29/12/2014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3F34-13CA-443A-A230-E10F9AF64AC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89072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AE99-6F7A-4164-873E-14A2B5FD8461}" type="datetimeFigureOut">
              <a:rPr lang="en-CA" smtClean="0"/>
              <a:pPr/>
              <a:t>29/12/2014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3F34-13CA-443A-A230-E10F9AF64AC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4069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AE99-6F7A-4164-873E-14A2B5FD8461}" type="datetimeFigureOut">
              <a:rPr lang="en-CA" smtClean="0"/>
              <a:pPr/>
              <a:t>29/12/2014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3F34-13CA-443A-A230-E10F9AF64AC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58403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AE99-6F7A-4164-873E-14A2B5FD8461}" type="datetimeFigureOut">
              <a:rPr lang="en-CA" smtClean="0"/>
              <a:pPr/>
              <a:t>29/12/2014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3F34-13CA-443A-A230-E10F9AF64AC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43981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AE99-6F7A-4164-873E-14A2B5FD8461}" type="datetimeFigureOut">
              <a:rPr lang="en-CA" smtClean="0"/>
              <a:pPr/>
              <a:t>29/12/2014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3F34-13CA-443A-A230-E10F9AF64AC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04251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AE99-6F7A-4164-873E-14A2B5FD8461}" type="datetimeFigureOut">
              <a:rPr lang="en-CA" smtClean="0"/>
              <a:pPr/>
              <a:t>29/12/2014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3F34-13CA-443A-A230-E10F9AF64AC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7858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AAE99-6F7A-4164-873E-14A2B5FD8461}" type="datetimeFigureOut">
              <a:rPr lang="en-CA" smtClean="0"/>
              <a:pPr/>
              <a:t>29/12/2014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53F34-13CA-443A-A230-E10F9AF64AC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61169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9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9151" y="-360960"/>
            <a:ext cx="3723809" cy="3695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39082"/>
            <a:ext cx="12192000" cy="1072197"/>
          </a:xfrm>
        </p:spPr>
        <p:txBody>
          <a:bodyPr>
            <a:normAutofit/>
          </a:bodyPr>
          <a:lstStyle/>
          <a:p>
            <a:r>
              <a:rPr lang="en-CA" sz="6600" b="1" spc="300" dirty="0" smtClean="0">
                <a:solidFill>
                  <a:srgbClr val="0BD0D9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BOLD</a:t>
            </a:r>
            <a:r>
              <a:rPr lang="en-CA" sz="6600" spc="3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MOVES</a:t>
            </a:r>
            <a:endParaRPr lang="en-CA" sz="6600" spc="300" dirty="0">
              <a:solidFill>
                <a:schemeClr val="accent3">
                  <a:lumMod val="60000"/>
                  <a:lumOff val="4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1680" y="5394960"/>
            <a:ext cx="2560320" cy="146304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3853543" y="3811279"/>
            <a:ext cx="4972255" cy="2273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1400" dirty="0" smtClean="0">
                <a:solidFill>
                  <a:schemeClr val="bg1">
                    <a:lumMod val="65000"/>
                  </a:schemeClr>
                </a:solidFill>
                <a:latin typeface="Frutiger LT Std 47 Light Cn" panose="020B0406020204020204" pitchFamily="34" charset="0"/>
              </a:rPr>
              <a:t>For </a:t>
            </a:r>
            <a:r>
              <a:rPr lang="en-CA" sz="1400" dirty="0" smtClean="0">
                <a:solidFill>
                  <a:schemeClr val="bg1">
                    <a:lumMod val="50000"/>
                  </a:schemeClr>
                </a:solidFill>
                <a:latin typeface="Frutiger LT Std 47 Light Cn" panose="020B0406020204020204" pitchFamily="34" charset="0"/>
                <a:ea typeface="Dotum" panose="020B0600000101010101" pitchFamily="34" charset="-127"/>
              </a:rPr>
              <a:t>CAMBRIDGE GETTING TO NET ZERO TASK FORCE</a:t>
            </a:r>
            <a:endParaRPr lang="en-CA" sz="1400" dirty="0">
              <a:solidFill>
                <a:schemeClr val="bg1">
                  <a:lumMod val="50000"/>
                </a:schemeClr>
              </a:solidFill>
              <a:latin typeface="Frutiger LT Std 47 Light Cn" panose="020B04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6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9151" y="-360960"/>
            <a:ext cx="3723809" cy="3695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8222" y="6128170"/>
            <a:ext cx="1607515" cy="619049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7271656" y="6437694"/>
            <a:ext cx="3122136" cy="30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  <a:latin typeface="Frutiger LT Std 47 Light Cn" panose="020B0406020204020204" pitchFamily="34" charset="0"/>
              </a:rPr>
              <a:t>For </a:t>
            </a:r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  <a:latin typeface="Frutiger LT Std 47 Light Cn" panose="020B0406020204020204" pitchFamily="34" charset="0"/>
                <a:ea typeface="Dotum" panose="020B0600000101010101" pitchFamily="34" charset="-127"/>
              </a:rPr>
              <a:t>CAMBRIDGE GETTING TO NET ZERO TASK FORCE</a:t>
            </a:r>
            <a:endParaRPr lang="en-CA" sz="1100" dirty="0">
              <a:solidFill>
                <a:schemeClr val="bg1">
                  <a:lumMod val="65000"/>
                </a:schemeClr>
              </a:solidFill>
              <a:latin typeface="Frutiger LT Std 47 Light Cn" panose="020B04060202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/>
          <a:srcRect l="59556" t="27009" r="8920" b="65676"/>
          <a:stretch/>
        </p:blipFill>
        <p:spPr>
          <a:xfrm>
            <a:off x="300445" y="1133931"/>
            <a:ext cx="8647664" cy="627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/>
          <a:srcRect l="59555" t="27924" r="8826" b="65371"/>
          <a:stretch/>
        </p:blipFill>
        <p:spPr>
          <a:xfrm>
            <a:off x="300445" y="1972857"/>
            <a:ext cx="8673724" cy="5747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1" t="58464" r="66446" b="32202"/>
          <a:stretch/>
        </p:blipFill>
        <p:spPr>
          <a:xfrm>
            <a:off x="300444" y="2843408"/>
            <a:ext cx="11532029" cy="215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715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9151" y="-360960"/>
            <a:ext cx="3723809" cy="3695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8222" y="6128170"/>
            <a:ext cx="1607515" cy="619049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7271656" y="6437694"/>
            <a:ext cx="3122136" cy="30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  <a:latin typeface="Frutiger LT Std 47 Light Cn" panose="020B0406020204020204" pitchFamily="34" charset="0"/>
              </a:rPr>
              <a:t>For </a:t>
            </a:r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  <a:latin typeface="Frutiger LT Std 47 Light Cn" panose="020B0406020204020204" pitchFamily="34" charset="0"/>
                <a:ea typeface="Dotum" panose="020B0600000101010101" pitchFamily="34" charset="-127"/>
              </a:rPr>
              <a:t>CAMBRIDGE GETTING TO NET ZERO TASK FORCE</a:t>
            </a:r>
            <a:endParaRPr lang="en-CA" sz="1100" dirty="0">
              <a:solidFill>
                <a:schemeClr val="bg1">
                  <a:lumMod val="65000"/>
                </a:schemeClr>
              </a:solidFill>
              <a:latin typeface="Frutiger LT Std 47 Light Cn" panose="020B0406020204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0445" y="133620"/>
            <a:ext cx="8726119" cy="587829"/>
            <a:chOff x="300445" y="1187521"/>
            <a:chExt cx="8726119" cy="58782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/>
            <a:srcRect l="59555" t="35076" r="8635" b="58067"/>
            <a:stretch/>
          </p:blipFill>
          <p:spPr>
            <a:xfrm>
              <a:off x="300445" y="1187521"/>
              <a:ext cx="8726119" cy="58782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46811" y="1289091"/>
              <a:ext cx="352697" cy="384688"/>
            </a:xfrm>
            <a:prstGeom prst="rect">
              <a:avLst/>
            </a:prstGeom>
            <a:solidFill>
              <a:srgbClr val="0BD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2" t="67674" r="62986" b="20566"/>
          <a:stretch/>
        </p:blipFill>
        <p:spPr>
          <a:xfrm>
            <a:off x="613957" y="4395780"/>
            <a:ext cx="9119128" cy="19394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/>
          <a:srcRect l="59555" t="27619" r="8826" b="65067"/>
          <a:stretch/>
        </p:blipFill>
        <p:spPr>
          <a:xfrm>
            <a:off x="300445" y="787042"/>
            <a:ext cx="8673724" cy="6269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/>
          <a:srcRect l="59555" t="35542" r="8826" b="57601"/>
          <a:stretch/>
        </p:blipFill>
        <p:spPr>
          <a:xfrm>
            <a:off x="613957" y="1618026"/>
            <a:ext cx="8673724" cy="5878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/>
          <a:srcRect l="59492" t="27487" r="8794" b="64894"/>
          <a:stretch/>
        </p:blipFill>
        <p:spPr>
          <a:xfrm>
            <a:off x="600894" y="2413652"/>
            <a:ext cx="8699784" cy="6531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/>
          <a:srcRect l="59556" t="27916" r="8794" b="60808"/>
          <a:stretch/>
        </p:blipFill>
        <p:spPr>
          <a:xfrm>
            <a:off x="587831" y="3326719"/>
            <a:ext cx="8682228" cy="96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234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59555" t="27619" r="8826" b="65067"/>
          <a:stretch/>
        </p:blipFill>
        <p:spPr>
          <a:xfrm>
            <a:off x="300445" y="1194076"/>
            <a:ext cx="8673724" cy="626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9151" y="-360960"/>
            <a:ext cx="3723809" cy="3695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8222" y="6128170"/>
            <a:ext cx="1607515" cy="619049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7271656" y="6437694"/>
            <a:ext cx="3122136" cy="30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  <a:latin typeface="Frutiger LT Std 47 Light Cn" panose="020B0406020204020204" pitchFamily="34" charset="0"/>
              </a:rPr>
              <a:t>For </a:t>
            </a:r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  <a:latin typeface="Frutiger LT Std 47 Light Cn" panose="020B0406020204020204" pitchFamily="34" charset="0"/>
                <a:ea typeface="Dotum" panose="020B0600000101010101" pitchFamily="34" charset="-127"/>
              </a:rPr>
              <a:t>CAMBRIDGE GETTING TO NET ZERO TASK FORCE</a:t>
            </a:r>
            <a:endParaRPr lang="en-CA" sz="1100" dirty="0">
              <a:solidFill>
                <a:schemeClr val="bg1">
                  <a:lumMod val="65000"/>
                </a:schemeClr>
              </a:solidFill>
              <a:latin typeface="Frutiger LT Std 47 Light Cn" panose="020B0406020204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/>
          <a:srcRect l="59555" t="35542" r="8826" b="57601"/>
          <a:stretch/>
        </p:blipFill>
        <p:spPr>
          <a:xfrm>
            <a:off x="613957" y="2098212"/>
            <a:ext cx="8673724" cy="587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/>
          <a:srcRect l="59492" t="27487" r="8794" b="64894"/>
          <a:stretch/>
        </p:blipFill>
        <p:spPr>
          <a:xfrm>
            <a:off x="600894" y="2906030"/>
            <a:ext cx="8699784" cy="653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/>
          <a:srcRect l="59556" t="27916" r="8794" b="60808"/>
          <a:stretch/>
        </p:blipFill>
        <p:spPr>
          <a:xfrm>
            <a:off x="587831" y="3806905"/>
            <a:ext cx="8682228" cy="9666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5488" y="3681984"/>
            <a:ext cx="9022080" cy="1536192"/>
          </a:xfrm>
          <a:prstGeom prst="rect">
            <a:avLst/>
          </a:prstGeom>
          <a:noFill/>
          <a:ln w="12700">
            <a:solidFill>
              <a:srgbClr val="A0CE4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2022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9151" y="-360960"/>
            <a:ext cx="3723809" cy="3695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39082"/>
            <a:ext cx="12192000" cy="1072197"/>
          </a:xfrm>
        </p:spPr>
        <p:txBody>
          <a:bodyPr>
            <a:normAutofit/>
          </a:bodyPr>
          <a:lstStyle/>
          <a:p>
            <a:r>
              <a:rPr lang="en-CA" sz="4800" b="1" spc="300" dirty="0" smtClean="0">
                <a:solidFill>
                  <a:srgbClr val="0BD0D9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How do we make this work for you?</a:t>
            </a:r>
            <a:endParaRPr lang="en-CA" sz="4800" spc="300" dirty="0">
              <a:solidFill>
                <a:schemeClr val="accent3">
                  <a:lumMod val="60000"/>
                  <a:lumOff val="4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1680" y="5394960"/>
            <a:ext cx="256032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516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9151" y="-360960"/>
            <a:ext cx="3723809" cy="3695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8222" y="6128170"/>
            <a:ext cx="1607515" cy="619049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7271656" y="6437694"/>
            <a:ext cx="3122136" cy="30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  <a:latin typeface="Frutiger LT Std 47 Light Cn" panose="020B0406020204020204" pitchFamily="34" charset="0"/>
              </a:rPr>
              <a:t>For </a:t>
            </a:r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  <a:latin typeface="Frutiger LT Std 47 Light Cn" panose="020B0406020204020204" pitchFamily="34" charset="0"/>
                <a:ea typeface="Dotum" panose="020B0600000101010101" pitchFamily="34" charset="-127"/>
              </a:rPr>
              <a:t>CAMBRIDGE GETTING TO NET ZERO TASK FORCE</a:t>
            </a:r>
            <a:endParaRPr lang="en-CA" sz="1100" dirty="0">
              <a:solidFill>
                <a:schemeClr val="bg1">
                  <a:lumMod val="65000"/>
                </a:schemeClr>
              </a:solidFill>
              <a:latin typeface="Frutiger LT Std 47 Light Cn" panose="020B04060202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3" t="15656" r="2408" b="11689"/>
          <a:stretch/>
        </p:blipFill>
        <p:spPr>
          <a:xfrm>
            <a:off x="352696" y="882354"/>
            <a:ext cx="11234057" cy="5480948"/>
          </a:xfrm>
          <a:prstGeom prst="rect">
            <a:avLst/>
          </a:prstGeom>
        </p:spPr>
      </p:pic>
      <p:sp>
        <p:nvSpPr>
          <p:cNvPr id="4" name="Pentagon 3"/>
          <p:cNvSpPr/>
          <p:nvPr/>
        </p:nvSpPr>
        <p:spPr>
          <a:xfrm>
            <a:off x="391887" y="418013"/>
            <a:ext cx="4598124" cy="432000"/>
          </a:xfrm>
          <a:prstGeom prst="homePlate">
            <a:avLst/>
          </a:prstGeom>
          <a:solidFill>
            <a:srgbClr val="0B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>
                <a:latin typeface="Rockwell" panose="02060603020205020403" pitchFamily="18" charset="0"/>
              </a:rPr>
              <a:t>CAMBRIDGE NET ZERO ACTION PLAN</a:t>
            </a:r>
            <a:endParaRPr lang="en-CA" dirty="0">
              <a:latin typeface="Rockwell" panose="02060603020205020403" pitchFamily="18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820194" y="418013"/>
            <a:ext cx="1489165" cy="432000"/>
          </a:xfrm>
          <a:prstGeom prst="chevron">
            <a:avLst/>
          </a:prstGeom>
          <a:solidFill>
            <a:srgbClr val="0B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DRAFT</a:t>
            </a:r>
            <a:endParaRPr lang="en-CA" dirty="0">
              <a:solidFill>
                <a:schemeClr val="tx1">
                  <a:lumMod val="75000"/>
                  <a:lumOff val="25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7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9151" y="-360960"/>
            <a:ext cx="3723809" cy="3695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39082"/>
            <a:ext cx="12192000" cy="1072197"/>
          </a:xfrm>
        </p:spPr>
        <p:txBody>
          <a:bodyPr>
            <a:normAutofit/>
          </a:bodyPr>
          <a:lstStyle/>
          <a:p>
            <a:r>
              <a:rPr lang="en-CA" sz="6600" b="1" spc="300" dirty="0" smtClean="0">
                <a:solidFill>
                  <a:srgbClr val="0BD0D9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THANK</a:t>
            </a:r>
            <a:r>
              <a:rPr lang="en-CA" sz="6600" spc="3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YOU</a:t>
            </a:r>
            <a:endParaRPr lang="en-CA" sz="6600" spc="300" dirty="0">
              <a:solidFill>
                <a:schemeClr val="accent3">
                  <a:lumMod val="60000"/>
                  <a:lumOff val="4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1680" y="5394960"/>
            <a:ext cx="256032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47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58312" cy="1325563"/>
          </a:xfrm>
        </p:spPr>
        <p:txBody>
          <a:bodyPr/>
          <a:lstStyle/>
          <a:p>
            <a:r>
              <a:rPr lang="en-CA" b="1" spc="300" dirty="0" smtClean="0">
                <a:solidFill>
                  <a:srgbClr val="0BD0D9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AGENDA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6:00 intro – the bold moves revised</a:t>
            </a:r>
          </a:p>
          <a:p>
            <a:pPr lvl="1"/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Gant chart and how we have changed the plan</a:t>
            </a:r>
          </a:p>
          <a:p>
            <a:pPr marL="0" indent="0">
              <a:buNone/>
            </a:pPr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 </a:t>
            </a:r>
          </a:p>
          <a:p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6:15 Discussion of outstanding issues on bold moves plan?</a:t>
            </a:r>
          </a:p>
          <a:p>
            <a:pPr lvl="1"/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Using the </a:t>
            </a:r>
            <a:r>
              <a:rPr lang="en-CA" dirty="0" err="1">
                <a:solidFill>
                  <a:schemeClr val="bg1">
                    <a:lumMod val="50000"/>
                  </a:schemeClr>
                </a:solidFill>
              </a:rPr>
              <a:t>gant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 chart and supporting slides</a:t>
            </a:r>
          </a:p>
          <a:p>
            <a:pPr marL="0" indent="0">
              <a:buNone/>
            </a:pPr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 </a:t>
            </a:r>
          </a:p>
          <a:p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7:30 pm Next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Steps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and Public Engagement</a:t>
            </a:r>
          </a:p>
          <a:p>
            <a:pPr marL="0" indent="0">
              <a:buNone/>
            </a:pPr>
            <a:endParaRPr lang="en-CA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7:45 pm Public Comment.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518721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9151" y="-360960"/>
            <a:ext cx="3723809" cy="3695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8222" y="6128170"/>
            <a:ext cx="1607515" cy="619049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7271656" y="6437694"/>
            <a:ext cx="3122136" cy="30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  <a:latin typeface="Frutiger LT Std 47 Light Cn" panose="020B0406020204020204" pitchFamily="34" charset="0"/>
              </a:rPr>
              <a:t>For </a:t>
            </a:r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  <a:latin typeface="Frutiger LT Std 47 Light Cn" panose="020B0406020204020204" pitchFamily="34" charset="0"/>
                <a:ea typeface="Dotum" panose="020B0600000101010101" pitchFamily="34" charset="-127"/>
              </a:rPr>
              <a:t>CAMBRIDGE GETTING TO NET ZERO TASK FORCE</a:t>
            </a:r>
            <a:endParaRPr lang="en-CA" sz="1100" dirty="0">
              <a:solidFill>
                <a:schemeClr val="bg1">
                  <a:lumMod val="65000"/>
                </a:schemeClr>
              </a:solidFill>
              <a:latin typeface="Frutiger LT Std 47 Light Cn" panose="020B04060202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/>
          <a:srcRect l="4887" t="33410" r="52101" b="47390"/>
          <a:stretch/>
        </p:blipFill>
        <p:spPr>
          <a:xfrm>
            <a:off x="326572" y="2123009"/>
            <a:ext cx="8849232" cy="12344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/>
          <a:srcRect l="7176" t="33474" r="58444" b="46030"/>
          <a:stretch/>
        </p:blipFill>
        <p:spPr>
          <a:xfrm>
            <a:off x="287383" y="3422564"/>
            <a:ext cx="7073557" cy="1317765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391886" y="1365199"/>
            <a:ext cx="5326161" cy="432000"/>
          </a:xfrm>
          <a:prstGeom prst="homePlate">
            <a:avLst/>
          </a:prstGeom>
          <a:solidFill>
            <a:srgbClr val="0B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>
                <a:latin typeface="Rockwell" panose="02060603020205020403" pitchFamily="18" charset="0"/>
              </a:rPr>
              <a:t>DRAFT: CAMBRIDGE NET ZERO ACTION PLAN</a:t>
            </a:r>
            <a:endParaRPr lang="en-CA" dirty="0">
              <a:latin typeface="Rockwell" panose="02060603020205020403" pitchFamily="18" charset="0"/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5583935" y="1365199"/>
            <a:ext cx="1776548" cy="432000"/>
          </a:xfrm>
          <a:prstGeom prst="chevron">
            <a:avLst/>
          </a:prstGeom>
          <a:solidFill>
            <a:srgbClr val="0B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>
                <a:solidFill>
                  <a:schemeClr val="bg1"/>
                </a:solidFill>
                <a:latin typeface="Rockwell" panose="02060603020205020403" pitchFamily="18" charset="0"/>
              </a:rPr>
              <a:t>LEGEND</a:t>
            </a:r>
            <a:endParaRPr lang="en-CA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48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9151" y="-360960"/>
            <a:ext cx="3723809" cy="3695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8222" y="6128170"/>
            <a:ext cx="1607515" cy="619049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7271656" y="6437694"/>
            <a:ext cx="3122136" cy="30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  <a:latin typeface="Frutiger LT Std 47 Light Cn" panose="020B0406020204020204" pitchFamily="34" charset="0"/>
              </a:rPr>
              <a:t>For </a:t>
            </a:r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  <a:latin typeface="Frutiger LT Std 47 Light Cn" panose="020B0406020204020204" pitchFamily="34" charset="0"/>
                <a:ea typeface="Dotum" panose="020B0600000101010101" pitchFamily="34" charset="-127"/>
              </a:rPr>
              <a:t>CAMBRIDGE GETTING TO NET ZERO TASK FORCE</a:t>
            </a:r>
            <a:endParaRPr lang="en-CA" sz="1100" dirty="0">
              <a:solidFill>
                <a:schemeClr val="bg1">
                  <a:lumMod val="65000"/>
                </a:schemeClr>
              </a:solidFill>
              <a:latin typeface="Frutiger LT Std 47 Light Cn" panose="020B04060202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59461" t="39200" r="13301" b="53181"/>
          <a:stretch/>
        </p:blipFill>
        <p:spPr>
          <a:xfrm>
            <a:off x="274318" y="404185"/>
            <a:ext cx="7471928" cy="6531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/>
          <a:srcRect l="59461" t="79049" r="13301" b="14094"/>
          <a:stretch/>
        </p:blipFill>
        <p:spPr>
          <a:xfrm>
            <a:off x="587830" y="2833769"/>
            <a:ext cx="7471928" cy="587828"/>
          </a:xfrm>
          <a:prstGeom prst="rect">
            <a:avLst/>
          </a:prstGeom>
          <a:solidFill>
            <a:srgbClr val="A0CE4B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/>
          <a:srcRect l="59460" t="32380" r="8826" b="56344"/>
          <a:stretch/>
        </p:blipFill>
        <p:spPr>
          <a:xfrm>
            <a:off x="587830" y="3698426"/>
            <a:ext cx="8699784" cy="9666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/>
          <a:srcRect l="59365" t="27085" r="8730" b="54934"/>
          <a:stretch/>
        </p:blipFill>
        <p:spPr>
          <a:xfrm>
            <a:off x="561704" y="4858987"/>
            <a:ext cx="8752180" cy="1541421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3924650"/>
              </p:ext>
            </p:extLst>
          </p:nvPr>
        </p:nvGraphicFramePr>
        <p:xfrm>
          <a:off x="1129284" y="1157535"/>
          <a:ext cx="9770042" cy="1361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5525"/>
                <a:gridCol w="1169222"/>
                <a:gridCol w="1506929"/>
                <a:gridCol w="1368173"/>
                <a:gridCol w="1531415"/>
                <a:gridCol w="1541618"/>
                <a:gridCol w="1317160"/>
              </a:tblGrid>
              <a:tr h="56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Type: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BD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Municipal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BD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Residential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BD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Multi-Family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BD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Commercial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BD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Institutional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BD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Labs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BD0D9"/>
                    </a:solidFill>
                  </a:tcPr>
                </a:tc>
              </a:tr>
              <a:tr h="797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Target year: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0CE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en-CA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0CE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2022</a:t>
                      </a:r>
                      <a:endParaRPr lang="en-CA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0CE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2025</a:t>
                      </a:r>
                      <a:endParaRPr lang="en-CA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0CE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2025</a:t>
                      </a:r>
                      <a:endParaRPr lang="en-CA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0CE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2025</a:t>
                      </a:r>
                      <a:endParaRPr lang="en-CA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0CE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2030</a:t>
                      </a:r>
                      <a:endParaRPr lang="en-CA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0CE4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761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9151" y="-360960"/>
            <a:ext cx="3723809" cy="3695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8222" y="6128170"/>
            <a:ext cx="1607515" cy="619049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7271656" y="6437694"/>
            <a:ext cx="3122136" cy="30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  <a:latin typeface="Frutiger LT Std 47 Light Cn" panose="020B0406020204020204" pitchFamily="34" charset="0"/>
              </a:rPr>
              <a:t>For </a:t>
            </a:r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  <a:latin typeface="Frutiger LT Std 47 Light Cn" panose="020B0406020204020204" pitchFamily="34" charset="0"/>
                <a:ea typeface="Dotum" panose="020B0600000101010101" pitchFamily="34" charset="-127"/>
              </a:rPr>
              <a:t>CAMBRIDGE GETTING TO NET ZERO TASK FORCE</a:t>
            </a:r>
            <a:endParaRPr lang="en-CA" sz="1100" dirty="0">
              <a:solidFill>
                <a:schemeClr val="bg1">
                  <a:lumMod val="65000"/>
                </a:schemeClr>
              </a:solidFill>
              <a:latin typeface="Frutiger LT Std 47 Light Cn" panose="020B04060202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59461" t="39200" r="13301" b="53181"/>
          <a:stretch/>
        </p:blipFill>
        <p:spPr>
          <a:xfrm>
            <a:off x="274318" y="1160089"/>
            <a:ext cx="7471928" cy="6531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/>
          <a:srcRect l="59461" t="79049" r="13301" b="14094"/>
          <a:stretch/>
        </p:blipFill>
        <p:spPr>
          <a:xfrm>
            <a:off x="274318" y="1968137"/>
            <a:ext cx="7471928" cy="587828"/>
          </a:xfrm>
          <a:prstGeom prst="rect">
            <a:avLst/>
          </a:prstGeom>
          <a:solidFill>
            <a:srgbClr val="A0CD4B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7" t="25687" r="54984" b="60417"/>
          <a:stretch/>
        </p:blipFill>
        <p:spPr>
          <a:xfrm>
            <a:off x="401464" y="3245410"/>
            <a:ext cx="11322057" cy="23173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1464" y="3334278"/>
            <a:ext cx="11424776" cy="1438656"/>
          </a:xfrm>
          <a:prstGeom prst="rect">
            <a:avLst/>
          </a:prstGeom>
          <a:noFill/>
          <a:ln w="28575">
            <a:solidFill>
              <a:srgbClr val="A0CD4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347512" y="2740405"/>
            <a:ext cx="1009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Designed in such a way that buildings that are meeting the LEED Gold requirements will be unaffected. </a:t>
            </a:r>
            <a:endParaRPr lang="en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511" y="5842265"/>
            <a:ext cx="10095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16A5D5"/>
                </a:solidFill>
              </a:rPr>
              <a:t>*to be reviewed as part of the Cambridge </a:t>
            </a:r>
            <a:r>
              <a:rPr lang="en-CA" sz="1400" dirty="0" err="1" smtClean="0">
                <a:solidFill>
                  <a:srgbClr val="16A5D5"/>
                </a:solidFill>
              </a:rPr>
              <a:t>Masterplan</a:t>
            </a:r>
            <a:r>
              <a:rPr lang="en-CA" sz="1400" dirty="0" smtClean="0">
                <a:solidFill>
                  <a:srgbClr val="16A5D5"/>
                </a:solidFill>
              </a:rPr>
              <a:t> Process</a:t>
            </a:r>
            <a:endParaRPr lang="en-CA" sz="1400" dirty="0">
              <a:solidFill>
                <a:srgbClr val="16A5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0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9151" y="-360960"/>
            <a:ext cx="3723809" cy="3695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8222" y="6128170"/>
            <a:ext cx="1607515" cy="619049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7271656" y="6437694"/>
            <a:ext cx="3122136" cy="30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  <a:latin typeface="Frutiger LT Std 47 Light Cn" panose="020B0406020204020204" pitchFamily="34" charset="0"/>
              </a:rPr>
              <a:t>For </a:t>
            </a:r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  <a:latin typeface="Frutiger LT Std 47 Light Cn" panose="020B0406020204020204" pitchFamily="34" charset="0"/>
                <a:ea typeface="Dotum" panose="020B0600000101010101" pitchFamily="34" charset="-127"/>
              </a:rPr>
              <a:t>CAMBRIDGE GETTING TO NET ZERO TASK FORCE</a:t>
            </a:r>
            <a:endParaRPr lang="en-CA" sz="1100" dirty="0">
              <a:solidFill>
                <a:schemeClr val="bg1">
                  <a:lumMod val="65000"/>
                </a:schemeClr>
              </a:solidFill>
              <a:latin typeface="Frutiger LT Std 47 Light Cn" panose="020B04060202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59461" t="39200" r="13301" b="53181"/>
          <a:stretch/>
        </p:blipFill>
        <p:spPr>
          <a:xfrm>
            <a:off x="274318" y="221305"/>
            <a:ext cx="7471928" cy="6531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/>
          <a:srcRect l="59460" t="32380" r="8826" b="56344"/>
          <a:stretch/>
        </p:blipFill>
        <p:spPr>
          <a:xfrm>
            <a:off x="274318" y="1074587"/>
            <a:ext cx="8699784" cy="9666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2886" y="2280122"/>
            <a:ext cx="10409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Design process to include other LEED rating tools such as CI, CS, Midrise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Update to 6 energy (ea1) points (data shows current average is 11 ea1 credits)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 enhanced commissioning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Rework process to optimize compliance and outcomes. </a:t>
            </a:r>
            <a:endParaRPr lang="en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1768686"/>
              </p:ext>
            </p:extLst>
          </p:nvPr>
        </p:nvGraphicFramePr>
        <p:xfrm>
          <a:off x="399796" y="3553605"/>
          <a:ext cx="11171400" cy="2457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9092"/>
                <a:gridCol w="1014838"/>
                <a:gridCol w="1166245"/>
                <a:gridCol w="834785"/>
                <a:gridCol w="1505888"/>
                <a:gridCol w="1735046"/>
                <a:gridCol w="1755506"/>
              </a:tblGrid>
              <a:tr h="245705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Project</a:t>
                      </a:r>
                      <a:endParaRPr lang="en-CA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>
                    <a:solidFill>
                      <a:srgbClr val="A0CE4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  <a:endParaRPr lang="en-CA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>
                    <a:solidFill>
                      <a:srgbClr val="A0CE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>
                    <a:solidFill>
                      <a:srgbClr val="A0CE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Version</a:t>
                      </a:r>
                      <a:endParaRPr lang="en-CA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>
                    <a:solidFill>
                      <a:srgbClr val="A0CE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Level</a:t>
                      </a:r>
                      <a:endParaRPr lang="en-CA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>
                    <a:solidFill>
                      <a:srgbClr val="A0CE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EAc1 Points Achieved</a:t>
                      </a:r>
                      <a:endParaRPr lang="en-CA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>
                    <a:solidFill>
                      <a:srgbClr val="A0CE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Points Achieved</a:t>
                      </a:r>
                      <a:endParaRPr lang="en-CA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>
                    <a:solidFill>
                      <a:srgbClr val="A0CE4B"/>
                    </a:solidFill>
                  </a:tcPr>
                </a:tc>
              </a:tr>
              <a:tr h="245705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Artists for Humanity EpiCenter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Boston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NC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v2.1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Platinum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-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53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</a:tr>
              <a:tr h="245705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Genzyme Center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Cambridge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NC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v2.0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Platinum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-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52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</a:tr>
              <a:tr h="245705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Fay House - Harvard Radcliffe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Cambridge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NC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v3 2009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Gold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4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65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</a:tr>
              <a:tr h="245705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MIT Sloan School of Mgmt E60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Cambridge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NC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v3 2009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Gold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9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70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</a:tr>
              <a:tr h="245705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Boston Public Library East Boston Branch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Boston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NC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v3 2009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Gold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10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68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</a:tr>
              <a:tr h="245705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100 Bay State Road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Boston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NC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v3 2009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Gold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7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68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</a:tr>
              <a:tr h="245705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125 Western Ave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Boston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NC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v3 2009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Gold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10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71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</a:tr>
              <a:tr h="245705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TD Bank Brighton MA Market St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Boston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NC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v3 2009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Gold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19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71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</a:tr>
              <a:tr h="245705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Old Colony Community Building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Boston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NC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v3 2009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</a:rPr>
                        <a:t>Gold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18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64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85" marR="12285" marT="1228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001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9151" y="-360960"/>
            <a:ext cx="3723809" cy="3695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8222" y="6128170"/>
            <a:ext cx="1607515" cy="619049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7271656" y="6437694"/>
            <a:ext cx="3122136" cy="30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  <a:latin typeface="Frutiger LT Std 47 Light Cn" panose="020B0406020204020204" pitchFamily="34" charset="0"/>
              </a:rPr>
              <a:t>For </a:t>
            </a:r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  <a:latin typeface="Frutiger LT Std 47 Light Cn" panose="020B0406020204020204" pitchFamily="34" charset="0"/>
                <a:ea typeface="Dotum" panose="020B0600000101010101" pitchFamily="34" charset="-127"/>
              </a:rPr>
              <a:t>CAMBRIDGE GETTING TO NET ZERO TASK FORCE</a:t>
            </a:r>
            <a:endParaRPr lang="en-CA" sz="1100" dirty="0">
              <a:solidFill>
                <a:schemeClr val="bg1">
                  <a:lumMod val="65000"/>
                </a:schemeClr>
              </a:solidFill>
              <a:latin typeface="Frutiger LT Std 47 Light Cn" panose="020B04060202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/>
          <a:srcRect l="59057" t="27693" r="12086" b="65297"/>
          <a:stretch/>
        </p:blipFill>
        <p:spPr>
          <a:xfrm>
            <a:off x="169817" y="1199233"/>
            <a:ext cx="7916052" cy="6009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2609" y="2133949"/>
            <a:ext cx="10409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Further define the O+M Plan with examples: </a:t>
            </a:r>
            <a:r>
              <a:rPr lang="en-CA" dirty="0" smtClean="0">
                <a:solidFill>
                  <a:srgbClr val="0BD0D9"/>
                </a:solidFill>
              </a:rPr>
              <a:t>ASHRAE Level 2 Audit, New York Ordinance.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Note that this is a gated process based on understanding the BEUDO Data </a:t>
            </a:r>
            <a:endParaRPr lang="en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3" t="44525" r="55047" b="41414"/>
          <a:stretch/>
        </p:blipFill>
        <p:spPr>
          <a:xfrm>
            <a:off x="316120" y="2913887"/>
            <a:ext cx="11347043" cy="236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02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9151" y="-360960"/>
            <a:ext cx="3723809" cy="3695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8222" y="6128170"/>
            <a:ext cx="1607515" cy="619049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7271656" y="6437694"/>
            <a:ext cx="3122136" cy="30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  <a:latin typeface="Frutiger LT Std 47 Light Cn" panose="020B0406020204020204" pitchFamily="34" charset="0"/>
              </a:rPr>
              <a:t>For </a:t>
            </a:r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  <a:latin typeface="Frutiger LT Std 47 Light Cn" panose="020B0406020204020204" pitchFamily="34" charset="0"/>
                <a:ea typeface="Dotum" panose="020B0600000101010101" pitchFamily="34" charset="-127"/>
              </a:rPr>
              <a:t>CAMBRIDGE GETTING TO NET ZERO TASK FORCE</a:t>
            </a:r>
            <a:endParaRPr lang="en-CA" sz="1100" dirty="0">
              <a:solidFill>
                <a:schemeClr val="bg1">
                  <a:lumMod val="65000"/>
                </a:schemeClr>
              </a:solidFill>
              <a:latin typeface="Frutiger LT Std 47 Light Cn" panose="020B04060202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/>
          <a:srcRect l="59556" t="27009" r="8920" b="65676"/>
          <a:stretch/>
        </p:blipFill>
        <p:spPr>
          <a:xfrm>
            <a:off x="300445" y="1133931"/>
            <a:ext cx="8647664" cy="6270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59556" t="34047" r="8920" b="59553"/>
          <a:stretch/>
        </p:blipFill>
        <p:spPr>
          <a:xfrm>
            <a:off x="613957" y="2129243"/>
            <a:ext cx="8647664" cy="548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/>
          <a:srcRect l="59555" t="27924" r="8826" b="65371"/>
          <a:stretch/>
        </p:blipFill>
        <p:spPr>
          <a:xfrm>
            <a:off x="613957" y="3053851"/>
            <a:ext cx="8673724" cy="574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/>
          <a:srcRect l="59634" t="27793" r="8937" b="61135"/>
          <a:stretch/>
        </p:blipFill>
        <p:spPr>
          <a:xfrm>
            <a:off x="613957" y="3917716"/>
            <a:ext cx="8621603" cy="94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90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9151" y="-360960"/>
            <a:ext cx="3723809" cy="3695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8222" y="6128170"/>
            <a:ext cx="1607515" cy="619049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7271656" y="6437694"/>
            <a:ext cx="3122136" cy="30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  <a:latin typeface="Frutiger LT Std 47 Light Cn" panose="020B0406020204020204" pitchFamily="34" charset="0"/>
              </a:rPr>
              <a:t>For </a:t>
            </a:r>
            <a:r>
              <a:rPr lang="en-CA" sz="1100" dirty="0" smtClean="0">
                <a:solidFill>
                  <a:schemeClr val="bg1">
                    <a:lumMod val="65000"/>
                  </a:schemeClr>
                </a:solidFill>
                <a:latin typeface="Frutiger LT Std 47 Light Cn" panose="020B0406020204020204" pitchFamily="34" charset="0"/>
                <a:ea typeface="Dotum" panose="020B0600000101010101" pitchFamily="34" charset="-127"/>
              </a:rPr>
              <a:t>CAMBRIDGE GETTING TO NET ZERO TASK FORCE</a:t>
            </a:r>
            <a:endParaRPr lang="en-CA" sz="1100" dirty="0">
              <a:solidFill>
                <a:schemeClr val="bg1">
                  <a:lumMod val="65000"/>
                </a:schemeClr>
              </a:solidFill>
              <a:latin typeface="Frutiger LT Std 47 Light Cn" panose="020B04060202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/>
          <a:srcRect l="59556" t="27009" r="8920" b="65676"/>
          <a:stretch/>
        </p:blipFill>
        <p:spPr>
          <a:xfrm>
            <a:off x="300445" y="1133931"/>
            <a:ext cx="8647664" cy="6270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59556" t="34047" r="8920" b="59553"/>
          <a:stretch/>
        </p:blipFill>
        <p:spPr>
          <a:xfrm>
            <a:off x="300445" y="1999003"/>
            <a:ext cx="8647664" cy="5486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2609" y="2785637"/>
            <a:ext cx="10409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 advocacy for a more aggressive RPS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Now has aggregation as a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Aligns with Kendall Square Energy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 explicit about other forms of energy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Micro-grids and resiliency are highlighted as co-benefits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28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404</Words>
  <Application>Microsoft Office PowerPoint</Application>
  <PresentationFormat>Custom</PresentationFormat>
  <Paragraphs>125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BOLDMOVES</vt:lpstr>
      <vt:lpstr>AGENDA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How do we make this work for you?</vt:lpstr>
      <vt:lpstr>Slide 14</vt:lpstr>
      <vt:lpstr>THANKYOU</vt:lpstr>
    </vt:vector>
  </TitlesOfParts>
  <Company>Integral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NETZEROSTUDIO</dc:title>
  <dc:creator>Alison Walker</dc:creator>
  <cp:lastModifiedBy>ekokinda</cp:lastModifiedBy>
  <cp:revision>118</cp:revision>
  <cp:lastPrinted>2014-12-10T21:29:30Z</cp:lastPrinted>
  <dcterms:created xsi:type="dcterms:W3CDTF">2014-10-22T19:56:08Z</dcterms:created>
  <dcterms:modified xsi:type="dcterms:W3CDTF">2014-12-29T16:46:10Z</dcterms:modified>
</cp:coreProperties>
</file>