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28"/>
  </p:notesMasterIdLst>
  <p:sldIdLst>
    <p:sldId id="257" r:id="rId3"/>
    <p:sldId id="258"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59" r:id="rId25"/>
    <p:sldId id="260" r:id="rId26"/>
    <p:sldId id="26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8" autoAdjust="0"/>
  </p:normalViewPr>
  <p:slideViewPr>
    <p:cSldViewPr>
      <p:cViewPr varScale="1">
        <p:scale>
          <a:sx n="99" d="100"/>
          <a:sy n="99" d="100"/>
        </p:scale>
        <p:origin x="-32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C9A88C-B065-4F80-891B-01CDE523E02D}" type="datetimeFigureOut">
              <a:rPr lang="en-US" smtClean="0"/>
              <a:pPr/>
              <a:t>6/25/2014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322B6E-4213-4981-9F80-1CD6006ADBF3}" type="slidenum">
              <a:rPr lang="en-US" smtClean="0"/>
              <a:pPr/>
              <a:t>‹#›</a:t>
            </a:fld>
            <a:endParaRPr lang="en-US"/>
          </a:p>
        </p:txBody>
      </p:sp>
    </p:spTree>
    <p:extLst>
      <p:ext uri="{BB962C8B-B14F-4D97-AF65-F5344CB8AC3E}">
        <p14:creationId xmlns="" xmlns:p14="http://schemas.microsoft.com/office/powerpoint/2010/main" val="314776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purpose</a:t>
            </a:r>
            <a:r>
              <a:rPr lang="en-CA" baseline="0" dirty="0" smtClean="0"/>
              <a:t> of the mid-year report is to communicate with the public about the work of the Net Zero Task Force.</a:t>
            </a:r>
          </a:p>
          <a:p>
            <a:endParaRPr lang="en-CA" baseline="0" dirty="0" smtClean="0"/>
          </a:p>
          <a:p>
            <a:r>
              <a:rPr lang="en-CA" baseline="0" dirty="0" smtClean="0"/>
              <a:t>Following this report, there will be regular updates scheduled through the summer and fall.</a:t>
            </a:r>
          </a:p>
          <a:p>
            <a:endParaRPr lang="en-CA" baseline="0" dirty="0" smtClean="0"/>
          </a:p>
          <a:p>
            <a:r>
              <a:rPr lang="en-CA" baseline="0" dirty="0" smtClean="0"/>
              <a:t>As the net zero project is a community driven initiative, the task force and the City are inviting the public to share ideas, provide feedback, and participate in public engagement forums. </a:t>
            </a:r>
          </a:p>
          <a:p>
            <a:endParaRPr lang="en-CA" baseline="0" dirty="0" smtClean="0"/>
          </a:p>
          <a:p>
            <a:r>
              <a:rPr lang="en-CA" baseline="0" dirty="0" smtClean="0"/>
              <a:t>The report articulates the working definition of net zero that’s been adopted for this project, and identifies the buckets of strategies and actions that will support the objectives. </a:t>
            </a:r>
          </a:p>
          <a:p>
            <a:endParaRPr lang="en-CA" baseline="0" dirty="0" smtClean="0"/>
          </a:p>
          <a:p>
            <a:r>
              <a:rPr lang="en-CA" baseline="0" dirty="0" smtClean="0"/>
              <a:t>The structure of the Task Force is described, including the specific tasks of the working groups, and the early actions supported by the task force, and the research to date that will inform the development of recommendations.</a:t>
            </a:r>
            <a:endParaRPr lang="en-US" dirty="0"/>
          </a:p>
        </p:txBody>
      </p:sp>
      <p:sp>
        <p:nvSpPr>
          <p:cNvPr id="4" name="Slide Number Placeholder 3"/>
          <p:cNvSpPr>
            <a:spLocks noGrp="1"/>
          </p:cNvSpPr>
          <p:nvPr>
            <p:ph type="sldNum" sz="quarter" idx="10"/>
          </p:nvPr>
        </p:nvSpPr>
        <p:spPr/>
        <p:txBody>
          <a:bodyPr/>
          <a:lstStyle/>
          <a:p>
            <a:fld id="{A3322B6E-4213-4981-9F80-1CD6006ADBF3}" type="slidenum">
              <a:rPr lang="en-US" smtClean="0"/>
              <a:pPr/>
              <a:t>2</a:t>
            </a:fld>
            <a:endParaRPr lang="en-US"/>
          </a:p>
        </p:txBody>
      </p:sp>
    </p:spTree>
    <p:extLst>
      <p:ext uri="{BB962C8B-B14F-4D97-AF65-F5344CB8AC3E}">
        <p14:creationId xmlns="" xmlns:p14="http://schemas.microsoft.com/office/powerpoint/2010/main" val="3457337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task</a:t>
            </a:r>
            <a:r>
              <a:rPr lang="en-US" baseline="0" dirty="0" smtClean="0"/>
              <a:t> force asked for information about energy use by building type.  Actual data is not available, so we estimated it using the methodology described above.</a:t>
            </a:r>
          </a:p>
          <a:p>
            <a:r>
              <a:rPr lang="en-US" baseline="0" dirty="0" smtClean="0"/>
              <a:t>Building types vary in their energy use intensity (EUI)</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xmlns="" val="3303284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repeat -- Having a high EUI does </a:t>
            </a:r>
            <a:r>
              <a:rPr lang="en-US" b="1" baseline="0" dirty="0" smtClean="0"/>
              <a:t>not</a:t>
            </a:r>
            <a:r>
              <a:rPr lang="en-US" baseline="0" dirty="0" smtClean="0"/>
              <a:t> mean that a building type wastes energy.   </a:t>
            </a:r>
          </a:p>
          <a:p>
            <a:r>
              <a:rPr lang="en-US" baseline="0" dirty="0" smtClean="0"/>
              <a:t>These estimates are preliminary.  We will refine them as more data becomes available.</a:t>
            </a:r>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xmlns="" val="2945778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Creating our own, rigorous forecast is beyond the scope of this project.  So, we relied on the work of others. </a:t>
            </a:r>
            <a:endParaRPr lang="en-US" dirty="0" smtClean="0"/>
          </a:p>
          <a:p>
            <a:r>
              <a:rPr lang="en-US" dirty="0" smtClean="0"/>
              <a:t>The key indicator is the ISO New England forecast.  That is a very rigorous forecast, which is used to plan the development of the transmission system.  They have a lot at stake in getting it</a:t>
            </a:r>
            <a:r>
              <a:rPr lang="en-US" baseline="0" dirty="0" smtClean="0"/>
              <a:t> right.</a:t>
            </a:r>
          </a:p>
          <a:p>
            <a:endParaRPr lang="en-US" baseline="0" dirty="0" smtClean="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xmlns="" val="2117712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a:t>
            </a:r>
            <a:r>
              <a:rPr lang="en-US" baseline="0" dirty="0" smtClean="0"/>
              <a:t> ISO New England’s conservative assumptions, efficiency programs offset load growth.</a:t>
            </a:r>
          </a:p>
          <a:p>
            <a:r>
              <a:rPr lang="en-US" baseline="0" dirty="0" smtClean="0"/>
              <a:t>To achieve net reductions, Cambridge will have to do more than the statewide avg.</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xmlns="" val="1919020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figures are for</a:t>
            </a:r>
            <a:r>
              <a:rPr lang="en-US" baseline="0" dirty="0" smtClean="0"/>
              <a:t> the state as a whole</a:t>
            </a:r>
          </a:p>
          <a:p>
            <a:r>
              <a:rPr lang="en-US" baseline="0" dirty="0" smtClean="0"/>
              <a:t>The statewide energy efficiency program budget is $550 million per year</a:t>
            </a:r>
          </a:p>
          <a:p>
            <a:r>
              <a:rPr lang="en-US" baseline="0" dirty="0" smtClean="0"/>
              <a:t>Cambridge’s proportional share is $16 million</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xmlns="" val="3609380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high-level illustration of a BAU scenario.</a:t>
            </a:r>
          </a:p>
          <a:p>
            <a:r>
              <a:rPr lang="en-US" dirty="0" smtClean="0"/>
              <a:t>The assumption that growth and baseline efficiency will offset exactly is undoubtedly</a:t>
            </a:r>
            <a:r>
              <a:rPr lang="en-US" baseline="0" dirty="0" smtClean="0"/>
              <a:t> and oversimplification.  But it is a starting point for planning and illustrates the scope of the challenge.</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xmlns="" val="2161841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generic energy</a:t>
            </a:r>
            <a:r>
              <a:rPr lang="en-US" baseline="0" dirty="0" smtClean="0"/>
              <a:t> savings outcomes for various projects that has been sourced from Actual Projects delivered by utility, programs and from Integral Group portfolio. </a:t>
            </a:r>
          </a:p>
          <a:p>
            <a:endParaRPr lang="en-US" baseline="0" dirty="0" smtClean="0"/>
          </a:p>
          <a:p>
            <a:r>
              <a:rPr lang="en-US" baseline="0" dirty="0" smtClean="0"/>
              <a:t>The savings are shown on a “Per Project” basis. IE what can you get out of a typical retro commissioning project.</a:t>
            </a:r>
            <a:endParaRPr lang="en-US" dirty="0"/>
          </a:p>
        </p:txBody>
      </p:sp>
      <p:sp>
        <p:nvSpPr>
          <p:cNvPr id="4" name="Slide Number Placeholder 3"/>
          <p:cNvSpPr>
            <a:spLocks noGrp="1"/>
          </p:cNvSpPr>
          <p:nvPr>
            <p:ph type="sldNum" sz="quarter" idx="10"/>
          </p:nvPr>
        </p:nvSpPr>
        <p:spPr/>
        <p:txBody>
          <a:bodyPr/>
          <a:lstStyle/>
          <a:p>
            <a:pPr>
              <a:defRPr/>
            </a:pPr>
            <a:fld id="{4210323D-434E-49F9-B4B8-7D2C6C4FEACA}" type="slidenum">
              <a:rPr lang="en-US" smtClean="0"/>
              <a:pPr>
                <a:defRPr/>
              </a:pPr>
              <a:t>23</a:t>
            </a:fld>
            <a:endParaRPr lang="en-US" dirty="0"/>
          </a:p>
        </p:txBody>
      </p:sp>
    </p:spTree>
    <p:extLst>
      <p:ext uri="{BB962C8B-B14F-4D97-AF65-F5344CB8AC3E}">
        <p14:creationId xmlns:p14="http://schemas.microsoft.com/office/powerpoint/2010/main" xmlns="" val="2937769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scenario applies the per-building savings rates and applies a participation rate to that strategy. For example the first bullet means that 25% of “eligible” buildings participate in a retrofit program and achieve an average of 10% savings.</a:t>
            </a:r>
          </a:p>
          <a:p>
            <a:endParaRPr lang="en-US" baseline="0" dirty="0" smtClean="0"/>
          </a:p>
          <a:p>
            <a:r>
              <a:rPr lang="en-US" baseline="0" dirty="0" smtClean="0"/>
              <a:t>The transformation rate for new construction (LEED Gold/Net Zero) is based on current growth averages and assumes that all new building building will be LEED Gold as per task force direction for 10 years and will move to Near net zero after 10 years until 2030. </a:t>
            </a:r>
          </a:p>
          <a:p>
            <a:endParaRPr lang="en-US" baseline="0" dirty="0" smtClean="0"/>
          </a:p>
          <a:p>
            <a:r>
              <a:rPr lang="en-US" baseline="0" dirty="0" smtClean="0"/>
              <a:t>All savings assume a 2030 project horizon. For example if the date was 2040 we would capture more of the market and get more reductions. </a:t>
            </a:r>
          </a:p>
          <a:p>
            <a:endParaRPr lang="en-US" baseline="0" dirty="0" smtClean="0"/>
          </a:p>
          <a:p>
            <a:r>
              <a:rPr lang="en-US" baseline="0" dirty="0" smtClean="0"/>
              <a:t>The new buildings savings are low as they include not only replacement but growth. </a:t>
            </a:r>
          </a:p>
        </p:txBody>
      </p:sp>
      <p:sp>
        <p:nvSpPr>
          <p:cNvPr id="4" name="Slide Number Placeholder 3"/>
          <p:cNvSpPr>
            <a:spLocks noGrp="1"/>
          </p:cNvSpPr>
          <p:nvPr>
            <p:ph type="sldNum" sz="quarter" idx="10"/>
          </p:nvPr>
        </p:nvSpPr>
        <p:spPr/>
        <p:txBody>
          <a:bodyPr/>
          <a:lstStyle/>
          <a:p>
            <a:pPr>
              <a:defRPr/>
            </a:pPr>
            <a:fld id="{4210323D-434E-49F9-B4B8-7D2C6C4FEACA}" type="slidenum">
              <a:rPr lang="en-US" smtClean="0"/>
              <a:pPr>
                <a:defRPr/>
              </a:pPr>
              <a:t>24</a:t>
            </a:fld>
            <a:endParaRPr lang="en-US" dirty="0"/>
          </a:p>
        </p:txBody>
      </p:sp>
    </p:spTree>
    <p:extLst>
      <p:ext uri="{BB962C8B-B14F-4D97-AF65-F5344CB8AC3E}">
        <p14:creationId xmlns:p14="http://schemas.microsoft.com/office/powerpoint/2010/main" xmlns="" val="18008479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scenario</a:t>
            </a:r>
            <a:r>
              <a:rPr lang="en-US" baseline="0" dirty="0" smtClean="0"/>
              <a:t> </a:t>
            </a:r>
          </a:p>
          <a:p>
            <a:endParaRPr lang="en-US" baseline="0" dirty="0" smtClean="0"/>
          </a:p>
          <a:p>
            <a:r>
              <a:rPr lang="en-US" baseline="0" dirty="0" smtClean="0"/>
              <a:t>Retro rates are healthy but not ambitious. </a:t>
            </a:r>
          </a:p>
          <a:p>
            <a:endParaRPr lang="en-US" baseline="0" dirty="0" smtClean="0"/>
          </a:p>
          <a:p>
            <a:r>
              <a:rPr lang="en-US" baseline="0" dirty="0" smtClean="0"/>
              <a:t>The big move assumes that we move form LEED gold in 5 years to Near Net Zero and continue with that level of requirement until 2030.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4210323D-434E-49F9-B4B8-7D2C6C4FEACA}" type="slidenum">
              <a:rPr lang="en-US" smtClean="0"/>
              <a:pPr>
                <a:defRPr/>
              </a:pPr>
              <a:t>25</a:t>
            </a:fld>
            <a:endParaRPr lang="en-US" dirty="0"/>
          </a:p>
        </p:txBody>
      </p:sp>
    </p:spTree>
    <p:extLst>
      <p:ext uri="{BB962C8B-B14F-4D97-AF65-F5344CB8AC3E}">
        <p14:creationId xmlns:p14="http://schemas.microsoft.com/office/powerpoint/2010/main" xmlns="" val="2189822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Grid electricity and natural gas account for the great majority of use and emissions.</a:t>
            </a:r>
            <a:r>
              <a:rPr lang="en-US" baseline="0" dirty="0" smtClean="0"/>
              <a:t>  </a:t>
            </a:r>
          </a:p>
          <a:p>
            <a:r>
              <a:rPr lang="en-US" baseline="0" dirty="0" smtClean="0"/>
              <a:t>Electricity is the more carbon intensive of the two</a:t>
            </a:r>
            <a:r>
              <a:rPr lang="en-US" dirty="0" smtClean="0"/>
              <a:t>.</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xmlns="" val="2611859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Electricity and natural gas use have been flat over the last decade.</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xmlns="" val="2526346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Emissions have declined as electric generation</a:t>
            </a:r>
            <a:r>
              <a:rPr lang="en-US" baseline="0" dirty="0" smtClean="0"/>
              <a:t> has become cleaner.  The region has greatly reduced the use of coal and oil for electric generation.  There is little additional gain of this type to be had.</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xmlns="" val="4270833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will need to account for population growth as we plan to reduce emissions.</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xmlns="" val="3819033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number of housing units is growing.</a:t>
            </a:r>
            <a:r>
              <a:rPr lang="en-US" baseline="0" dirty="0" smtClean="0"/>
              <a:t>  Nonetheless, the great bulk of the housing stock is in existing buildings.  Strategies to increase energy efficiency will need to rely primarily on retrofits rather than new construction.</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xmlns="" val="2870012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high percentage of rental units and condominiums make Cambridge a challenging place for energy retrofits.</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xmlns="" val="2519811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in the residential sector,</a:t>
            </a:r>
            <a:r>
              <a:rPr lang="en-US" baseline="0" dirty="0" smtClean="0"/>
              <a:t> the bulk of the commercial building stock is in existing buildings.  The city will need to look to building retrofits to achieve significant efficiency gains in this sector.</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xmlns="" val="3417199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Buildings</a:t>
            </a:r>
            <a:r>
              <a:rPr lang="en-US" baseline="0" dirty="0" smtClean="0"/>
              <a:t> in Cambridge fall into 3 major groups</a:t>
            </a:r>
            <a:endParaRPr lang="en-US" dirty="0"/>
          </a:p>
        </p:txBody>
      </p:sp>
      <p:sp>
        <p:nvSpPr>
          <p:cNvPr id="4" name="Slide Number Placeholder 3"/>
          <p:cNvSpPr>
            <a:spLocks noGrp="1"/>
          </p:cNvSpPr>
          <p:nvPr>
            <p:ph type="sldNum" sz="quarter" idx="10"/>
          </p:nvPr>
        </p:nvSpPr>
        <p:spPr/>
        <p:txBody>
          <a:bodyPr/>
          <a:lstStyle/>
          <a:p>
            <a:fld id="{BC184211-A235-0E44-B841-ABF901445221}"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xmlns="" val="424839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D57E1094-1513-43D6-BCBA-B50A7915F0F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3741516681"/>
      </p:ext>
    </p:extLst>
  </p:cSld>
  <p:clrMapOvr>
    <a:masterClrMapping/>
  </p:clrMapOvr>
  <p:transition spd="med">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B0E734F7-796A-4D1C-B227-67AF72F3113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2253590731"/>
      </p:ext>
    </p:extLst>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9DBDDF30-77AE-498F-83CC-67969CCBE88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1839187524"/>
      </p:ext>
    </p:extLst>
  </p:cSld>
  <p:clrMapOvr>
    <a:masterClrMapping/>
  </p:clrMapOvr>
  <p:transition spd="med">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a:prstGeom prst="rect">
            <a:avLst/>
          </a:prstGeo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a:prstGeom prst="rect">
            <a:avLst/>
          </a:prstGeom>
        </p:spPr>
        <p:txBody>
          <a:bodyPr/>
          <a:lstStyle>
            <a:lvl1pPr>
              <a:buClr>
                <a:srgbClr val="AFBD22"/>
              </a:buClr>
              <a:buSzPct val="50000"/>
              <a:buFont typeface="Wingdings" pitchFamily="2" charset="2"/>
              <a:buChar char="q"/>
              <a:defRPr/>
            </a:lvl1pPr>
            <a:lvl2pPr>
              <a:buClr>
                <a:srgbClr val="AFBD22"/>
              </a:buClr>
              <a:buSzPct val="50000"/>
              <a:buFont typeface="Wingdings" pitchFamily="2" charset="2"/>
              <a:buChar char="q"/>
              <a:defRPr/>
            </a:lvl2pPr>
            <a:lvl3pPr>
              <a:buClr>
                <a:srgbClr val="AFBD22"/>
              </a:buClr>
              <a:buSzPct val="50000"/>
              <a:buFont typeface="Wingdings" pitchFamily="2" charset="2"/>
              <a:buChar char="q"/>
              <a:defRPr/>
            </a:lvl3pPr>
            <a:lvl4pPr>
              <a:buClr>
                <a:srgbClr val="AFBD22"/>
              </a:buClr>
              <a:buSzPct val="50000"/>
              <a:buFont typeface="Wingdings" pitchFamily="2" charset="2"/>
              <a:buChar char="q"/>
              <a:defRPr/>
            </a:lvl4pPr>
            <a:lvl5pPr>
              <a:buClr>
                <a:srgbClr val="AFBD22"/>
              </a:buClr>
              <a:buSzPct val="50000"/>
              <a:buFont typeface="Wingdings"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Content Placeholder 3"/>
          <p:cNvSpPr>
            <a:spLocks noGrp="1"/>
          </p:cNvSpPr>
          <p:nvPr>
            <p:ph sz="quarter" idx="2"/>
          </p:nvPr>
        </p:nvSpPr>
        <p:spPr>
          <a:xfrm>
            <a:off x="4648200" y="1600200"/>
            <a:ext cx="4038600" cy="2185988"/>
          </a:xfrm>
          <a:prstGeom prst="rect">
            <a:avLst/>
          </a:prstGeom>
        </p:spPr>
        <p:txBody>
          <a:bodyPr/>
          <a:lstStyle>
            <a:lvl1pPr>
              <a:buClr>
                <a:srgbClr val="AFBD22"/>
              </a:buClr>
              <a:buSzPct val="50000"/>
              <a:buFont typeface="Wingdings" pitchFamily="2" charset="2"/>
              <a:buChar char="q"/>
              <a:defRPr/>
            </a:lvl1pPr>
            <a:lvl2pPr>
              <a:buClr>
                <a:srgbClr val="AFBD22"/>
              </a:buClr>
              <a:buSzPct val="50000"/>
              <a:buFont typeface="Wingdings" pitchFamily="2" charset="2"/>
              <a:buChar char="q"/>
              <a:defRPr/>
            </a:lvl2pPr>
            <a:lvl3pPr>
              <a:buClr>
                <a:srgbClr val="AFBD22"/>
              </a:buClr>
              <a:buSzPct val="50000"/>
              <a:buFont typeface="Wingdings" pitchFamily="2" charset="2"/>
              <a:buChar char="q"/>
              <a:defRPr/>
            </a:lvl3pPr>
            <a:lvl4pPr>
              <a:buClr>
                <a:srgbClr val="AFBD22"/>
              </a:buClr>
              <a:buSzPct val="50000"/>
              <a:buFont typeface="Wingdings" pitchFamily="2" charset="2"/>
              <a:buChar char="q"/>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5" name="Content Placeholder 4"/>
          <p:cNvSpPr>
            <a:spLocks noGrp="1"/>
          </p:cNvSpPr>
          <p:nvPr>
            <p:ph sz="quarter" idx="3"/>
          </p:nvPr>
        </p:nvSpPr>
        <p:spPr>
          <a:xfrm>
            <a:off x="4648200" y="3938588"/>
            <a:ext cx="4038600" cy="2187575"/>
          </a:xfrm>
          <a:prstGeom prst="rect">
            <a:avLst/>
          </a:prstGeom>
        </p:spPr>
        <p:txBody>
          <a:bodyPr/>
          <a:lstStyle>
            <a:lvl1pPr>
              <a:buClr>
                <a:srgbClr val="AFBD22"/>
              </a:buClr>
              <a:buSzPct val="50000"/>
              <a:buFont typeface="Wingdings" pitchFamily="2" charset="2"/>
              <a:buChar char="q"/>
              <a:defRPr/>
            </a:lvl1pPr>
            <a:lvl2pPr>
              <a:buClr>
                <a:srgbClr val="AFBD22"/>
              </a:buClr>
              <a:buSzPct val="50000"/>
              <a:buFont typeface="Wingdings" pitchFamily="2" charset="2"/>
              <a:buChar char="q"/>
              <a:defRPr/>
            </a:lvl2pPr>
            <a:lvl3pPr>
              <a:buClr>
                <a:srgbClr val="AFBD22"/>
              </a:buClr>
              <a:buSzPct val="50000"/>
              <a:buFont typeface="Wingdings" pitchFamily="2" charset="2"/>
              <a:buChar char="q"/>
              <a:defRPr/>
            </a:lvl3pPr>
            <a:lvl4pPr>
              <a:buClr>
                <a:srgbClr val="AFBD22"/>
              </a:buClr>
              <a:buSzPct val="50000"/>
              <a:buFont typeface="Wingdings" pitchFamily="2" charset="2"/>
              <a:buChar char="q"/>
              <a:defRPr/>
            </a:lvl4pPr>
            <a:lvl5pPr>
              <a:buClr>
                <a:srgbClr val="AFBD22"/>
              </a:buClr>
              <a:buSzPct val="50000"/>
              <a:buFont typeface="Wingdings"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 xmlns:p14="http://schemas.microsoft.com/office/powerpoint/2010/main" val="1728825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Text Box 9"/>
          <p:cNvSpPr txBox="1">
            <a:spLocks noChangeArrowheads="1"/>
          </p:cNvSpPr>
          <p:nvPr userDrawn="1"/>
        </p:nvSpPr>
        <p:spPr bwMode="auto">
          <a:xfrm>
            <a:off x="152400" y="533400"/>
            <a:ext cx="1295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600">
                <a:solidFill>
                  <a:schemeClr val="tx1"/>
                </a:solidFill>
                <a:latin typeface="Arial" charset="0"/>
              </a:defRPr>
            </a:lvl1pPr>
            <a:lvl2pPr marL="742950" indent="-285750" eaLnBrk="0" hangingPunct="0">
              <a:defRPr sz="600">
                <a:solidFill>
                  <a:schemeClr val="tx1"/>
                </a:solidFill>
                <a:latin typeface="Arial" charset="0"/>
              </a:defRPr>
            </a:lvl2pPr>
            <a:lvl3pPr marL="1143000" indent="-228600" eaLnBrk="0" hangingPunct="0">
              <a:defRPr sz="600">
                <a:solidFill>
                  <a:schemeClr val="tx1"/>
                </a:solidFill>
                <a:latin typeface="Arial" charset="0"/>
              </a:defRPr>
            </a:lvl3pPr>
            <a:lvl4pPr marL="1600200" indent="-228600" eaLnBrk="0" hangingPunct="0">
              <a:defRPr sz="600">
                <a:solidFill>
                  <a:schemeClr val="tx1"/>
                </a:solidFill>
                <a:latin typeface="Arial" charset="0"/>
              </a:defRPr>
            </a:lvl4pPr>
            <a:lvl5pPr marL="2057400" indent="-228600" eaLnBrk="0" hangingPunct="0">
              <a:defRPr sz="600">
                <a:solidFill>
                  <a:schemeClr val="tx1"/>
                </a:solidFill>
                <a:latin typeface="Arial" charset="0"/>
              </a:defRPr>
            </a:lvl5pPr>
            <a:lvl6pPr marL="2514600" indent="-228600" algn="ctr" eaLnBrk="0" fontAlgn="base" hangingPunct="0">
              <a:spcBef>
                <a:spcPct val="0"/>
              </a:spcBef>
              <a:spcAft>
                <a:spcPct val="0"/>
              </a:spcAft>
              <a:defRPr sz="600">
                <a:solidFill>
                  <a:schemeClr val="tx1"/>
                </a:solidFill>
                <a:latin typeface="Arial" charset="0"/>
              </a:defRPr>
            </a:lvl6pPr>
            <a:lvl7pPr marL="2971800" indent="-228600" algn="ctr" eaLnBrk="0" fontAlgn="base" hangingPunct="0">
              <a:spcBef>
                <a:spcPct val="0"/>
              </a:spcBef>
              <a:spcAft>
                <a:spcPct val="0"/>
              </a:spcAft>
              <a:defRPr sz="600">
                <a:solidFill>
                  <a:schemeClr val="tx1"/>
                </a:solidFill>
                <a:latin typeface="Arial" charset="0"/>
              </a:defRPr>
            </a:lvl7pPr>
            <a:lvl8pPr marL="3429000" indent="-228600" algn="ctr" eaLnBrk="0" fontAlgn="base" hangingPunct="0">
              <a:spcBef>
                <a:spcPct val="0"/>
              </a:spcBef>
              <a:spcAft>
                <a:spcPct val="0"/>
              </a:spcAft>
              <a:defRPr sz="600">
                <a:solidFill>
                  <a:schemeClr val="tx1"/>
                </a:solidFill>
                <a:latin typeface="Arial" charset="0"/>
              </a:defRPr>
            </a:lvl8pPr>
            <a:lvl9pPr marL="3886200" indent="-228600" algn="ctr" eaLnBrk="0" fontAlgn="base" hangingPunct="0">
              <a:spcBef>
                <a:spcPct val="0"/>
              </a:spcBef>
              <a:spcAft>
                <a:spcPct val="0"/>
              </a:spcAft>
              <a:defRPr sz="600">
                <a:solidFill>
                  <a:schemeClr val="tx1"/>
                </a:solidFill>
                <a:latin typeface="Arial" charset="0"/>
              </a:defRPr>
            </a:lvl9pPr>
          </a:lstStyle>
          <a:p>
            <a:pPr algn="l" eaLnBrk="1" hangingPunct="1">
              <a:spcBef>
                <a:spcPct val="50000"/>
              </a:spcBef>
            </a:pPr>
            <a:endParaRPr lang="en-US" altLang="en-US" sz="1800" dirty="0"/>
          </a:p>
        </p:txBody>
      </p:sp>
      <p:sp>
        <p:nvSpPr>
          <p:cNvPr id="5" name="Rectangle 28"/>
          <p:cNvSpPr>
            <a:spLocks noChangeArrowheads="1"/>
          </p:cNvSpPr>
          <p:nvPr userDrawn="1"/>
        </p:nvSpPr>
        <p:spPr bwMode="auto">
          <a:xfrm>
            <a:off x="381000" y="228600"/>
            <a:ext cx="3962400" cy="914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sz="600">
                <a:solidFill>
                  <a:schemeClr val="tx1"/>
                </a:solidFill>
                <a:latin typeface="Arial" charset="0"/>
              </a:defRPr>
            </a:lvl1pPr>
            <a:lvl2pPr marL="742950" indent="-285750" eaLnBrk="0" hangingPunct="0">
              <a:defRPr sz="600">
                <a:solidFill>
                  <a:schemeClr val="tx1"/>
                </a:solidFill>
                <a:latin typeface="Arial" charset="0"/>
              </a:defRPr>
            </a:lvl2pPr>
            <a:lvl3pPr marL="1143000" indent="-228600" eaLnBrk="0" hangingPunct="0">
              <a:defRPr sz="600">
                <a:solidFill>
                  <a:schemeClr val="tx1"/>
                </a:solidFill>
                <a:latin typeface="Arial" charset="0"/>
              </a:defRPr>
            </a:lvl3pPr>
            <a:lvl4pPr marL="1600200" indent="-228600" eaLnBrk="0" hangingPunct="0">
              <a:defRPr sz="600">
                <a:solidFill>
                  <a:schemeClr val="tx1"/>
                </a:solidFill>
                <a:latin typeface="Arial" charset="0"/>
              </a:defRPr>
            </a:lvl4pPr>
            <a:lvl5pPr marL="2057400" indent="-228600" eaLnBrk="0" hangingPunct="0">
              <a:defRPr sz="600">
                <a:solidFill>
                  <a:schemeClr val="tx1"/>
                </a:solidFill>
                <a:latin typeface="Arial" charset="0"/>
              </a:defRPr>
            </a:lvl5pPr>
            <a:lvl6pPr marL="2514600" indent="-228600" algn="ctr" eaLnBrk="0" fontAlgn="base" hangingPunct="0">
              <a:spcBef>
                <a:spcPct val="0"/>
              </a:spcBef>
              <a:spcAft>
                <a:spcPct val="0"/>
              </a:spcAft>
              <a:defRPr sz="600">
                <a:solidFill>
                  <a:schemeClr val="tx1"/>
                </a:solidFill>
                <a:latin typeface="Arial" charset="0"/>
              </a:defRPr>
            </a:lvl6pPr>
            <a:lvl7pPr marL="2971800" indent="-228600" algn="ctr" eaLnBrk="0" fontAlgn="base" hangingPunct="0">
              <a:spcBef>
                <a:spcPct val="0"/>
              </a:spcBef>
              <a:spcAft>
                <a:spcPct val="0"/>
              </a:spcAft>
              <a:defRPr sz="600">
                <a:solidFill>
                  <a:schemeClr val="tx1"/>
                </a:solidFill>
                <a:latin typeface="Arial" charset="0"/>
              </a:defRPr>
            </a:lvl7pPr>
            <a:lvl8pPr marL="3429000" indent="-228600" algn="ctr" eaLnBrk="0" fontAlgn="base" hangingPunct="0">
              <a:spcBef>
                <a:spcPct val="0"/>
              </a:spcBef>
              <a:spcAft>
                <a:spcPct val="0"/>
              </a:spcAft>
              <a:defRPr sz="600">
                <a:solidFill>
                  <a:schemeClr val="tx1"/>
                </a:solidFill>
                <a:latin typeface="Arial" charset="0"/>
              </a:defRPr>
            </a:lvl8pPr>
            <a:lvl9pPr marL="3886200" indent="-228600" algn="ctr" eaLnBrk="0" fontAlgn="base" hangingPunct="0">
              <a:spcBef>
                <a:spcPct val="0"/>
              </a:spcBef>
              <a:spcAft>
                <a:spcPct val="0"/>
              </a:spcAft>
              <a:defRPr sz="600">
                <a:solidFill>
                  <a:schemeClr val="tx1"/>
                </a:solidFill>
                <a:latin typeface="Arial" charset="0"/>
              </a:defRPr>
            </a:lvl9pPr>
          </a:lstStyle>
          <a:p>
            <a:pPr algn="l" eaLnBrk="1" hangingPunct="1">
              <a:spcBef>
                <a:spcPct val="20000"/>
              </a:spcBef>
            </a:pPr>
            <a:r>
              <a:rPr lang="en-US" altLang="en-US" sz="1800" dirty="0">
                <a:solidFill>
                  <a:schemeClr val="bg1"/>
                </a:solidFill>
                <a:latin typeface="Trebuchet MS" pitchFamily="34" charset="0"/>
              </a:rPr>
              <a:t>City of Vancouver</a:t>
            </a:r>
            <a:br>
              <a:rPr lang="en-US" altLang="en-US" sz="1800" dirty="0">
                <a:solidFill>
                  <a:schemeClr val="bg1"/>
                </a:solidFill>
                <a:latin typeface="Trebuchet MS" pitchFamily="34" charset="0"/>
              </a:rPr>
            </a:br>
            <a:r>
              <a:rPr lang="en-US" altLang="en-US" sz="1800" dirty="0" smtClean="0">
                <a:solidFill>
                  <a:schemeClr val="bg1"/>
                </a:solidFill>
                <a:latin typeface="Trebuchet MS" pitchFamily="34" charset="0"/>
              </a:rPr>
              <a:t>2014 Vancouver Building By-Law  </a:t>
            </a:r>
            <a:r>
              <a:rPr lang="en-US" altLang="en-US" sz="1800" baseline="0" dirty="0" smtClean="0">
                <a:solidFill>
                  <a:schemeClr val="bg1"/>
                </a:solidFill>
                <a:latin typeface="Trebuchet MS" pitchFamily="34" charset="0"/>
              </a:rPr>
              <a:t>Part 10, </a:t>
            </a:r>
            <a:r>
              <a:rPr lang="en-US" altLang="en-US" sz="1800" dirty="0" smtClean="0">
                <a:solidFill>
                  <a:schemeClr val="bg1"/>
                </a:solidFill>
                <a:latin typeface="Trebuchet MS" pitchFamily="34" charset="0"/>
              </a:rPr>
              <a:t>Energy Standards</a:t>
            </a:r>
            <a:endParaRPr lang="en-US" altLang="en-US" sz="1800" dirty="0">
              <a:solidFill>
                <a:schemeClr val="bg1"/>
              </a:solidFill>
              <a:latin typeface="Trebuchet MS" pitchFamily="34" charset="0"/>
            </a:endParaRPr>
          </a:p>
        </p:txBody>
      </p:sp>
      <p:sp>
        <p:nvSpPr>
          <p:cNvPr id="7" name="Rectangle 24"/>
          <p:cNvSpPr>
            <a:spLocks noGrp="1" noChangeArrowheads="1"/>
          </p:cNvSpPr>
          <p:nvPr>
            <p:ph type="dt" sz="half" idx="10"/>
          </p:nvPr>
        </p:nvSpPr>
        <p:spPr>
          <a:xfrm>
            <a:off x="5410200" y="6457950"/>
            <a:ext cx="2133600" cy="323850"/>
          </a:xfrm>
          <a:prstGeom prst="rect">
            <a:avLst/>
          </a:prstGeom>
        </p:spPr>
        <p:txBody>
          <a:bodyPr/>
          <a:lstStyle>
            <a:lvl1pPr>
              <a:defRPr smtClean="0"/>
            </a:lvl1pPr>
          </a:lstStyle>
          <a:p>
            <a:pPr>
              <a:defRPr/>
            </a:pPr>
            <a:fld id="{C000E729-E7D0-49E9-B21A-8D074152F8D0}" type="datetime1">
              <a:rPr lang="en-US"/>
              <a:pPr>
                <a:defRPr/>
              </a:pPr>
              <a:t>6/25/2014</a:t>
            </a:fld>
            <a:endParaRPr lang="en-US" dirty="0"/>
          </a:p>
        </p:txBody>
      </p:sp>
      <p:sp>
        <p:nvSpPr>
          <p:cNvPr id="8" name="Rectangle 25"/>
          <p:cNvSpPr>
            <a:spLocks noGrp="1" noChangeArrowheads="1"/>
          </p:cNvSpPr>
          <p:nvPr>
            <p:ph type="ftr" sz="quarter" idx="11"/>
          </p:nvPr>
        </p:nvSpPr>
        <p:spPr>
          <a:xfrm>
            <a:off x="1447800" y="6457950"/>
            <a:ext cx="3733800" cy="323850"/>
          </a:xfrm>
          <a:prstGeom prst="rect">
            <a:avLst/>
          </a:prstGeom>
        </p:spPr>
        <p:txBody>
          <a:bodyPr/>
          <a:lstStyle>
            <a:lvl1pPr>
              <a:defRPr smtClean="0"/>
            </a:lvl1pPr>
          </a:lstStyle>
          <a:p>
            <a:pPr>
              <a:defRPr/>
            </a:pPr>
            <a:endParaRPr lang="en-US" dirty="0"/>
          </a:p>
        </p:txBody>
      </p:sp>
      <p:sp>
        <p:nvSpPr>
          <p:cNvPr id="9" name="Rectangle 26"/>
          <p:cNvSpPr>
            <a:spLocks noGrp="1" noChangeArrowheads="1"/>
          </p:cNvSpPr>
          <p:nvPr>
            <p:ph type="sldNum" sz="quarter" idx="12"/>
          </p:nvPr>
        </p:nvSpPr>
        <p:spPr>
          <a:xfrm>
            <a:off x="457200" y="6457950"/>
            <a:ext cx="762000" cy="323850"/>
          </a:xfrm>
          <a:prstGeom prst="rect">
            <a:avLst/>
          </a:prstGeom>
        </p:spPr>
        <p:txBody>
          <a:bodyPr/>
          <a:lstStyle>
            <a:lvl1pPr>
              <a:defRPr smtClean="0"/>
            </a:lvl1pPr>
          </a:lstStyle>
          <a:p>
            <a:pPr>
              <a:defRPr/>
            </a:pPr>
            <a:fld id="{4CB36CEC-EEF6-425E-9C5E-CD50B74780A2}" type="slidenum">
              <a:rPr lang="en-US"/>
              <a:pPr>
                <a:defRPr/>
              </a:pPr>
              <a:t>‹#›</a:t>
            </a:fld>
            <a:endParaRPr lang="en-US" dirty="0"/>
          </a:p>
        </p:txBody>
      </p:sp>
    </p:spTree>
    <p:extLst>
      <p:ext uri="{BB962C8B-B14F-4D97-AF65-F5344CB8AC3E}">
        <p14:creationId xmlns:p14="http://schemas.microsoft.com/office/powerpoint/2010/main" xmlns="" val="385441429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descr="Cambridge.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 y="4191000"/>
            <a:ext cx="9235440" cy="2784072"/>
          </a:xfrm>
          <a:prstGeom prst="rect">
            <a:avLst/>
          </a:prstGeom>
        </p:spPr>
      </p:pic>
      <p:sp>
        <p:nvSpPr>
          <p:cNvPr id="11" name="Rectangle 10"/>
          <p:cNvSpPr/>
          <p:nvPr userDrawn="1"/>
        </p:nvSpPr>
        <p:spPr>
          <a:xfrm>
            <a:off x="0" y="0"/>
            <a:ext cx="9144000" cy="4267200"/>
          </a:xfrm>
          <a:prstGeom prst="rect">
            <a:avLst/>
          </a:prstGeom>
          <a:solidFill>
            <a:srgbClr val="112C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hasCustomPrompt="1"/>
          </p:nvPr>
        </p:nvSpPr>
        <p:spPr>
          <a:xfrm>
            <a:off x="685800" y="609600"/>
            <a:ext cx="6019800" cy="1470025"/>
          </a:xfrm>
        </p:spPr>
        <p:txBody>
          <a:bodyPr>
            <a:noAutofit/>
          </a:bodyPr>
          <a:lstStyle>
            <a:lvl1pPr algn="l">
              <a:defRPr sz="4000" b="0" baseline="0">
                <a:solidFill>
                  <a:schemeClr val="bg1"/>
                </a:solidFill>
                <a:latin typeface="Myriad Web Pro Condensed" pitchFamily="34" charset="0"/>
                <a:ea typeface="Adobe Heiti Std R" pitchFamily="34" charset="-128"/>
                <a:cs typeface="Tahoma" pitchFamily="34" charset="0"/>
              </a:defRPr>
            </a:lvl1pPr>
          </a:lstStyle>
          <a:p>
            <a:r>
              <a:rPr lang="en-US" dirty="0" smtClean="0"/>
              <a:t>Title of presentation</a:t>
            </a:r>
            <a:br>
              <a:rPr lang="en-US" dirty="0" smtClean="0"/>
            </a:br>
            <a:r>
              <a:rPr lang="en-US" dirty="0" smtClean="0"/>
              <a:t>goes here</a:t>
            </a:r>
            <a:endParaRPr lang="en-US" dirty="0"/>
          </a:p>
        </p:txBody>
      </p:sp>
      <p:pic>
        <p:nvPicPr>
          <p:cNvPr id="16" name="Picture 15" descr="PeregrineLogo_w_300dpi.png"/>
          <p:cNvPicPr>
            <a:picLocks noChangeAspect="1"/>
          </p:cNvPicPr>
          <p:nvPr userDrawn="1"/>
        </p:nvPicPr>
        <p:blipFill>
          <a:blip r:embed="rId3" cstate="print"/>
          <a:stretch>
            <a:fillRect/>
          </a:stretch>
        </p:blipFill>
        <p:spPr>
          <a:xfrm>
            <a:off x="6019800" y="2971800"/>
            <a:ext cx="2590800" cy="690880"/>
          </a:xfrm>
          <a:prstGeom prst="rect">
            <a:avLst/>
          </a:prstGeom>
        </p:spPr>
      </p:pic>
      <p:sp>
        <p:nvSpPr>
          <p:cNvPr id="25" name="Text Placeholder 24"/>
          <p:cNvSpPr>
            <a:spLocks noGrp="1"/>
          </p:cNvSpPr>
          <p:nvPr>
            <p:ph type="body" sz="quarter" idx="13" hasCustomPrompt="1"/>
          </p:nvPr>
        </p:nvSpPr>
        <p:spPr>
          <a:xfrm>
            <a:off x="685800" y="3048000"/>
            <a:ext cx="6019800" cy="304800"/>
          </a:xfrm>
        </p:spPr>
        <p:txBody>
          <a:bodyPr>
            <a:normAutofit/>
          </a:bodyPr>
          <a:lstStyle>
            <a:lvl1pPr>
              <a:buFont typeface="Arial" pitchFamily="34" charset="0"/>
              <a:buNone/>
              <a:defRPr sz="1700">
                <a:solidFill>
                  <a:schemeClr val="bg1">
                    <a:lumMod val="75000"/>
                  </a:schemeClr>
                </a:solidFill>
                <a:latin typeface="Myriad Web Pro Condensed" pitchFamily="34" charset="0"/>
              </a:defRPr>
            </a:lvl1pPr>
          </a:lstStyle>
          <a:p>
            <a:pPr lvl="0"/>
            <a:r>
              <a:rPr lang="en-US" dirty="0" smtClean="0"/>
              <a:t>Presenter name, Title</a:t>
            </a:r>
          </a:p>
        </p:txBody>
      </p:sp>
      <p:sp>
        <p:nvSpPr>
          <p:cNvPr id="10" name="Text Placeholder 9"/>
          <p:cNvSpPr>
            <a:spLocks noGrp="1"/>
          </p:cNvSpPr>
          <p:nvPr>
            <p:ph type="body" sz="quarter" idx="14" hasCustomPrompt="1"/>
          </p:nvPr>
        </p:nvSpPr>
        <p:spPr>
          <a:xfrm>
            <a:off x="685800" y="2286000"/>
            <a:ext cx="6019800" cy="609600"/>
          </a:xfrm>
        </p:spPr>
        <p:txBody>
          <a:bodyPr>
            <a:normAutofit/>
          </a:bodyPr>
          <a:lstStyle>
            <a:lvl1pPr>
              <a:buNone/>
              <a:defRPr sz="2400" baseline="0">
                <a:solidFill>
                  <a:schemeClr val="bg1">
                    <a:lumMod val="75000"/>
                  </a:schemeClr>
                </a:solidFill>
                <a:latin typeface="Myriad Web Pro Condensed" pitchFamily="34" charset="0"/>
              </a:defRPr>
            </a:lvl1pPr>
          </a:lstStyle>
          <a:p>
            <a:pPr lvl="0"/>
            <a:r>
              <a:rPr lang="en-US" dirty="0" smtClean="0"/>
              <a:t>Subtitle of presentation goes here</a:t>
            </a:r>
          </a:p>
        </p:txBody>
      </p:sp>
      <p:sp>
        <p:nvSpPr>
          <p:cNvPr id="13" name="Text Placeholder 22"/>
          <p:cNvSpPr>
            <a:spLocks noGrp="1"/>
          </p:cNvSpPr>
          <p:nvPr>
            <p:ph type="body" sz="quarter" idx="12" hasCustomPrompt="1"/>
          </p:nvPr>
        </p:nvSpPr>
        <p:spPr>
          <a:xfrm>
            <a:off x="685800" y="3505200"/>
            <a:ext cx="6019800" cy="381000"/>
          </a:xfrm>
        </p:spPr>
        <p:txBody>
          <a:bodyPr>
            <a:normAutofit/>
          </a:bodyPr>
          <a:lstStyle>
            <a:lvl1pPr>
              <a:buFont typeface="Arial" pitchFamily="34" charset="0"/>
              <a:buNone/>
              <a:defRPr sz="1700">
                <a:solidFill>
                  <a:schemeClr val="bg1">
                    <a:lumMod val="75000"/>
                  </a:schemeClr>
                </a:solidFill>
                <a:latin typeface="Myriad Web Pro Condensed" pitchFamily="34" charset="0"/>
              </a:defRPr>
            </a:lvl1pPr>
          </a:lstStyle>
          <a:p>
            <a:pPr lvl="0"/>
            <a:r>
              <a:rPr lang="en-US" dirty="0" smtClean="0"/>
              <a:t>Month XX, 201X</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713232"/>
          </a:xfrm>
          <a:prstGeom prst="rect">
            <a:avLst/>
          </a:prstGeom>
          <a:solidFill>
            <a:srgbClr val="112C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hasCustomPrompt="1"/>
          </p:nvPr>
        </p:nvSpPr>
        <p:spPr>
          <a:xfrm>
            <a:off x="762000" y="1143000"/>
            <a:ext cx="7924800" cy="4983163"/>
          </a:xfrm>
        </p:spPr>
        <p:txBody>
          <a:bodyPr/>
          <a:lstStyle>
            <a:lvl1pPr>
              <a:buClr>
                <a:srgbClr val="0166A7"/>
              </a:buClr>
              <a:buFont typeface="Calibri" pitchFamily="34" charset="0"/>
              <a:buNone/>
              <a:defRPr sz="2000" baseline="0">
                <a:solidFill>
                  <a:schemeClr val="tx1">
                    <a:lumMod val="65000"/>
                    <a:lumOff val="35000"/>
                  </a:schemeClr>
                </a:solidFill>
                <a:latin typeface="Myriad Web Pro Condensed" pitchFamily="34" charset="0"/>
              </a:defRPr>
            </a:lvl1pPr>
            <a:lvl2pPr>
              <a:buClr>
                <a:srgbClr val="0166A7"/>
              </a:buClr>
              <a:buFont typeface="Calibri" pitchFamily="34" charset="0"/>
              <a:buChar char="­"/>
              <a:defRPr sz="1800">
                <a:solidFill>
                  <a:schemeClr val="tx1">
                    <a:lumMod val="65000"/>
                    <a:lumOff val="35000"/>
                  </a:schemeClr>
                </a:solidFill>
                <a:latin typeface="Myriad Web Pro Condensed" pitchFamily="34" charset="0"/>
              </a:defRPr>
            </a:lvl2pPr>
            <a:lvl3pPr>
              <a:buClr>
                <a:srgbClr val="0166A7"/>
              </a:buClr>
              <a:buFont typeface="Calibri" pitchFamily="34" charset="0"/>
              <a:buChar char="­"/>
              <a:defRPr sz="1600">
                <a:solidFill>
                  <a:schemeClr val="tx1">
                    <a:lumMod val="65000"/>
                    <a:lumOff val="35000"/>
                  </a:schemeClr>
                </a:solidFill>
                <a:latin typeface="Myriad Web Pro Condensed" pitchFamily="34" charset="0"/>
              </a:defRPr>
            </a:lvl3pPr>
            <a:lvl4pPr>
              <a:buClr>
                <a:srgbClr val="0166A7"/>
              </a:buClr>
              <a:buFont typeface="Calibri" pitchFamily="34" charset="0"/>
              <a:buChar char="­"/>
              <a:defRPr sz="1600">
                <a:solidFill>
                  <a:schemeClr val="tx1">
                    <a:lumMod val="65000"/>
                    <a:lumOff val="35000"/>
                  </a:schemeClr>
                </a:solidFill>
                <a:latin typeface="Myriad Web Pro Condensed" pitchFamily="34" charset="0"/>
              </a:defRPr>
            </a:lvl4pPr>
            <a:lvl5pPr>
              <a:buClr>
                <a:srgbClr val="0166A7"/>
              </a:buClr>
              <a:buFont typeface="Calibri" pitchFamily="34" charset="0"/>
              <a:buChar char="­"/>
              <a:defRPr sz="1600">
                <a:solidFill>
                  <a:schemeClr val="tx1">
                    <a:lumMod val="65000"/>
                    <a:lumOff val="35000"/>
                  </a:schemeClr>
                </a:solidFill>
                <a:latin typeface="Myriad Web Pro Condensed" pitchFamily="34" charset="0"/>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itle 1"/>
          <p:cNvSpPr>
            <a:spLocks noGrp="1"/>
          </p:cNvSpPr>
          <p:nvPr>
            <p:ph type="ctrTitle" hasCustomPrompt="1"/>
          </p:nvPr>
        </p:nvSpPr>
        <p:spPr>
          <a:xfrm>
            <a:off x="685800" y="76200"/>
            <a:ext cx="7696200" cy="708025"/>
          </a:xfrm>
        </p:spPr>
        <p:txBody>
          <a:bodyPr>
            <a:normAutofit/>
          </a:bodyPr>
          <a:lstStyle>
            <a:lvl1pPr algn="l">
              <a:defRPr sz="3600" b="0">
                <a:solidFill>
                  <a:schemeClr val="bg1"/>
                </a:solidFill>
                <a:latin typeface="Myriad Web Pro Condensed" pitchFamily="34" charset="0"/>
                <a:ea typeface="Verdana" pitchFamily="34" charset="0"/>
                <a:cs typeface="Verdana" pitchFamily="34" charset="0"/>
              </a:defRPr>
            </a:lvl1pPr>
          </a:lstStyle>
          <a:p>
            <a:r>
              <a:rPr lang="en-US" dirty="0" smtClean="0"/>
              <a:t>Click to add title</a:t>
            </a:r>
            <a:endParaRPr lang="en-US" dirty="0"/>
          </a:p>
        </p:txBody>
      </p:sp>
      <p:sp>
        <p:nvSpPr>
          <p:cNvPr id="18" name="Subtitle 2"/>
          <p:cNvSpPr>
            <a:spLocks noGrp="1"/>
          </p:cNvSpPr>
          <p:nvPr>
            <p:ph type="subTitle" idx="13" hasCustomPrompt="1"/>
          </p:nvPr>
        </p:nvSpPr>
        <p:spPr>
          <a:xfrm>
            <a:off x="740664" y="762000"/>
            <a:ext cx="7641336" cy="381000"/>
          </a:xfrm>
        </p:spPr>
        <p:txBody>
          <a:bodyPr>
            <a:noAutofit/>
          </a:bodyPr>
          <a:lstStyle>
            <a:lvl1pPr marL="0" indent="0" algn="l">
              <a:buNone/>
              <a:defRPr sz="1600">
                <a:solidFill>
                  <a:schemeClr val="bg1">
                    <a:lumMod val="65000"/>
                  </a:schemeClr>
                </a:solidFill>
                <a:latin typeface="Myriad Web Pro Condense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 Click to add subtitle</a:t>
            </a:r>
            <a:endParaRPr lang="en-US" dirty="0"/>
          </a:p>
        </p:txBody>
      </p:sp>
      <p:sp>
        <p:nvSpPr>
          <p:cNvPr id="25" name="TextBox 24"/>
          <p:cNvSpPr txBox="1"/>
          <p:nvPr userDrawn="1"/>
        </p:nvSpPr>
        <p:spPr>
          <a:xfrm>
            <a:off x="7924800" y="6400800"/>
            <a:ext cx="762000" cy="307777"/>
          </a:xfrm>
          <a:prstGeom prst="rect">
            <a:avLst/>
          </a:prstGeom>
          <a:noFill/>
        </p:spPr>
        <p:txBody>
          <a:bodyPr wrap="square" rtlCol="0">
            <a:spAutoFit/>
          </a:bodyPr>
          <a:lstStyle/>
          <a:p>
            <a:pPr algn="r"/>
            <a:fld id="{433341FB-8A7B-4792-A3F1-30AD0347E4CD}" type="slidenum">
              <a:rPr lang="en-US" sz="1400" b="1" smtClean="0">
                <a:solidFill>
                  <a:prstClr val="white">
                    <a:lumMod val="75000"/>
                  </a:prstClr>
                </a:solidFill>
              </a:rPr>
              <a:pPr algn="r"/>
              <a:t>‹#›</a:t>
            </a:fld>
            <a:endParaRPr lang="en-US" sz="1400" b="1" dirty="0">
              <a:solidFill>
                <a:prstClr val="white">
                  <a:lumMod val="75000"/>
                </a:prstClr>
              </a:solidFill>
            </a:endParaRPr>
          </a:p>
        </p:txBody>
      </p:sp>
      <p:pic>
        <p:nvPicPr>
          <p:cNvPr id="15" name="Picture 14" descr="PeregrineLogo_w_300dpi.png"/>
          <p:cNvPicPr>
            <a:picLocks noChangeAspect="1"/>
          </p:cNvPicPr>
          <p:nvPr userDrawn="1"/>
        </p:nvPicPr>
        <p:blipFill>
          <a:blip r:embed="rId2" cstate="print"/>
          <a:srcRect l="72000"/>
          <a:stretch>
            <a:fillRect/>
          </a:stretch>
        </p:blipFill>
        <p:spPr>
          <a:xfrm>
            <a:off x="8382000" y="152400"/>
            <a:ext cx="533400" cy="508000"/>
          </a:xfrm>
          <a:prstGeom prst="rect">
            <a:avLst/>
          </a:prstGeom>
        </p:spPr>
      </p:pic>
      <p:sp>
        <p:nvSpPr>
          <p:cNvPr id="17" name="Rectangle 16"/>
          <p:cNvSpPr/>
          <p:nvPr userDrawn="1"/>
        </p:nvSpPr>
        <p:spPr>
          <a:xfrm>
            <a:off x="8305800" y="320040"/>
            <a:ext cx="228600" cy="365760"/>
          </a:xfrm>
          <a:prstGeom prst="rect">
            <a:avLst/>
          </a:prstGeom>
          <a:solidFill>
            <a:srgbClr val="112C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Rectangle 18"/>
          <p:cNvSpPr/>
          <p:nvPr userDrawn="1"/>
        </p:nvSpPr>
        <p:spPr>
          <a:xfrm>
            <a:off x="8534400" y="533400"/>
            <a:ext cx="228600" cy="152400"/>
          </a:xfrm>
          <a:prstGeom prst="rect">
            <a:avLst/>
          </a:prstGeom>
          <a:solidFill>
            <a:srgbClr val="112C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533400"/>
          </a:xfrm>
          <a:prstGeom prst="rect">
            <a:avLst/>
          </a:prstGeom>
        </p:spPr>
        <p:txBody>
          <a:bodyPr/>
          <a:lstStyle>
            <a:lvl1pPr algn="l">
              <a:defRPr sz="3600" b="1">
                <a:solidFill>
                  <a:srgbClr val="8BB836"/>
                </a:solidFill>
              </a:defRPr>
            </a:lvl1pPr>
          </a:lstStyle>
          <a:p>
            <a:r>
              <a:rPr lang="en-US" dirty="0" smtClean="0"/>
              <a:t>Click to edit Master title style</a:t>
            </a:r>
            <a:endParaRPr lang="en-CA" dirty="0"/>
          </a:p>
        </p:txBody>
      </p:sp>
      <p:sp>
        <p:nvSpPr>
          <p:cNvPr id="3" name="Content Placeholder 2"/>
          <p:cNvSpPr>
            <a:spLocks noGrp="1"/>
          </p:cNvSpPr>
          <p:nvPr>
            <p:ph idx="1"/>
          </p:nvPr>
        </p:nvSpPr>
        <p:spPr>
          <a:xfrm>
            <a:off x="457200" y="990600"/>
            <a:ext cx="8229600" cy="5135563"/>
          </a:xfrm>
          <a:prstGeom prst="rect">
            <a:avLst/>
          </a:prstGeom>
        </p:spPr>
        <p:txBody>
          <a:bodyPr/>
          <a:lstStyle>
            <a:lvl1pPr marL="342900" indent="-342900">
              <a:buClr>
                <a:srgbClr val="8BB836"/>
              </a:buClr>
              <a:buSzPct val="65000"/>
              <a:buFont typeface="Wingdings" charset="2"/>
              <a:buChar char="q"/>
              <a:defRPr sz="2800"/>
            </a:lvl1pPr>
            <a:lvl2pPr marL="742950" indent="-285750">
              <a:buClr>
                <a:srgbClr val="8BB836"/>
              </a:buClr>
              <a:buSzPct val="65000"/>
              <a:buFont typeface="Wingdings" charset="2"/>
              <a:buChar char="q"/>
              <a:defRPr sz="2400"/>
            </a:lvl2pPr>
            <a:lvl3pPr marL="1143000" indent="-228600">
              <a:buClr>
                <a:srgbClr val="8BB836"/>
              </a:buClr>
              <a:buSzPct val="65000"/>
              <a:buFont typeface="Wingdings" charset="2"/>
              <a:buChar char="q"/>
              <a:defRPr sz="2000"/>
            </a:lvl3pPr>
            <a:lvl4pPr marL="1600200" indent="-228600">
              <a:buClr>
                <a:srgbClr val="8BB836"/>
              </a:buClr>
              <a:buSzPct val="65000"/>
              <a:buFont typeface="Wingdings" charset="2"/>
              <a:buChar char="q"/>
              <a:defRPr sz="1800"/>
            </a:lvl4pPr>
            <a:lvl5pPr marL="2057400" indent="-228600">
              <a:buClr>
                <a:srgbClr val="8BB836"/>
              </a:buClr>
              <a:buSzPct val="65000"/>
              <a:buFont typeface="Wingdings"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 xmlns:p14="http://schemas.microsoft.com/office/powerpoint/2010/main" val="2968475321"/>
      </p:ext>
    </p:extLst>
  </p:cSld>
  <p:clrMapOvr>
    <a:masterClrMapping/>
  </p:clrMapOvr>
  <p:transition spd="med">
    <p:randomBar dir="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F0BC6D50-CC9E-45F3-9468-4DC5A6D2C7D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2901883840"/>
      </p:ext>
    </p:extLst>
  </p:cSld>
  <p:clrMapOvr>
    <a:masterClrMapping/>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617EBDD0-314F-4566-A3E3-DE45747E02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1223294510"/>
      </p:ext>
    </p:extLst>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1">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818354"/>
            <a:ext cx="3581400" cy="71675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hasCustomPrompt="1"/>
          </p:nvPr>
        </p:nvSpPr>
        <p:spPr>
          <a:xfrm>
            <a:off x="152400" y="1535112"/>
            <a:ext cx="3581400" cy="4713288"/>
          </a:xfrm>
          <a:prstGeom prst="rect">
            <a:avLst/>
          </a:prstGeom>
        </p:spPr>
        <p:txBody>
          <a:bodyPr/>
          <a:lstStyle>
            <a:lvl1pPr>
              <a:lnSpc>
                <a:spcPts val="2200"/>
              </a:lnSpc>
              <a:defRPr sz="2400"/>
            </a:lvl1pPr>
            <a:lvl2pPr>
              <a:lnSpc>
                <a:spcPts val="2200"/>
              </a:lnSpc>
              <a:defRPr sz="1800"/>
            </a:lvl2pPr>
            <a:lvl3pPr>
              <a:defRPr sz="1800"/>
            </a:lvl3pPr>
            <a:lvl4pPr>
              <a:defRPr sz="1600"/>
            </a:lvl4pPr>
            <a:lvl5pPr>
              <a:defRPr sz="1600"/>
            </a:lvl5pPr>
            <a:lvl6pPr>
              <a:defRPr sz="1600"/>
            </a:lvl6pPr>
            <a:lvl7pPr>
              <a:defRPr sz="1600"/>
            </a:lvl7pPr>
            <a:lvl8pPr>
              <a:defRPr sz="1600"/>
            </a:lvl8pPr>
            <a:lvl9pPr>
              <a:defRPr sz="1600"/>
            </a:lvl9pPr>
          </a:lstStyle>
          <a:p>
            <a:r>
              <a:rPr lang="en-US" sz="2000" dirty="0" smtClean="0"/>
              <a:t>Heating plant</a:t>
            </a:r>
          </a:p>
          <a:p>
            <a:pPr lvl="1"/>
            <a:r>
              <a:rPr lang="en-US" dirty="0" smtClean="0"/>
              <a:t>Type: </a:t>
            </a:r>
          </a:p>
          <a:p>
            <a:pPr lvl="1"/>
            <a:r>
              <a:rPr lang="en-US" dirty="0" smtClean="0"/>
              <a:t>Location:</a:t>
            </a:r>
          </a:p>
          <a:p>
            <a:pPr lvl="1"/>
            <a:r>
              <a:rPr lang="en-US" dirty="0" smtClean="0"/>
              <a:t>Energy Source:</a:t>
            </a:r>
          </a:p>
          <a:p>
            <a:pPr lvl="1"/>
            <a:r>
              <a:rPr lang="en-US" dirty="0" smtClean="0"/>
              <a:t>Efficiency:</a:t>
            </a:r>
          </a:p>
          <a:p>
            <a:r>
              <a:rPr lang="en-US" sz="2000" dirty="0" smtClean="0"/>
              <a:t>LEED EaC1 Credits:</a:t>
            </a:r>
          </a:p>
          <a:p>
            <a:r>
              <a:rPr lang="en-US" sz="2000" dirty="0" smtClean="0"/>
              <a:t>GHG Emissions (kg/m</a:t>
            </a:r>
            <a:r>
              <a:rPr lang="en-US" sz="2000" dirty="0" smtClean="0">
                <a:latin typeface="Times New Roman"/>
                <a:cs typeface="Times New Roman"/>
              </a:rPr>
              <a:t>²)</a:t>
            </a:r>
            <a:endParaRPr lang="en-US" sz="2000" dirty="0" smtClean="0"/>
          </a:p>
          <a:p>
            <a:r>
              <a:rPr lang="en-US" sz="2000" dirty="0" smtClean="0">
                <a:cs typeface="Times New Roman"/>
              </a:rPr>
              <a:t>Heating Plant Capital Cost</a:t>
            </a:r>
          </a:p>
          <a:p>
            <a:r>
              <a:rPr lang="en-US" sz="2000" dirty="0" smtClean="0"/>
              <a:t>Building Fuel cost</a:t>
            </a:r>
          </a:p>
          <a:p>
            <a:r>
              <a:rPr lang="en-US" sz="2000" dirty="0" err="1" smtClean="0"/>
              <a:t>Htg</a:t>
            </a:r>
            <a:r>
              <a:rPr lang="en-US" sz="2000" dirty="0" smtClean="0"/>
              <a:t>. Plant Maintenance Cost</a:t>
            </a:r>
          </a:p>
          <a:p>
            <a:r>
              <a:rPr lang="en-US" sz="2000" dirty="0" smtClean="0"/>
              <a:t>Building ECM Cost to achieve 6 LEED EaC1 Credits</a:t>
            </a:r>
          </a:p>
          <a:p>
            <a:r>
              <a:rPr lang="en-US" sz="2000" dirty="0" smtClean="0"/>
              <a:t>Net </a:t>
            </a:r>
            <a:r>
              <a:rPr lang="en-US" sz="2000" b="1" dirty="0" smtClean="0">
                <a:solidFill>
                  <a:srgbClr val="FF0000"/>
                </a:solidFill>
              </a:rPr>
              <a:t>PREMIUM</a:t>
            </a:r>
            <a:r>
              <a:rPr lang="en-US" sz="2000" dirty="0" smtClean="0"/>
              <a:t> to achieve 6 LEED EaC1 Credits</a:t>
            </a:r>
          </a:p>
          <a:p>
            <a:pPr lvl="4"/>
            <a:r>
              <a:rPr lang="en-US" dirty="0" err="1" smtClean="0"/>
              <a:t>evel</a:t>
            </a:r>
            <a:endParaRPr lang="en-CA" dirty="0"/>
          </a:p>
        </p:txBody>
      </p:sp>
      <p:sp>
        <p:nvSpPr>
          <p:cNvPr id="5" name="Text Placeholder 4"/>
          <p:cNvSpPr>
            <a:spLocks noGrp="1"/>
          </p:cNvSpPr>
          <p:nvPr>
            <p:ph type="body" sz="quarter" idx="3"/>
          </p:nvPr>
        </p:nvSpPr>
        <p:spPr>
          <a:xfrm>
            <a:off x="6248401" y="818354"/>
            <a:ext cx="2514600" cy="71675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248401" y="1535112"/>
            <a:ext cx="2514600" cy="4713289"/>
          </a:xfrm>
          <a:prstGeom prst="rect">
            <a:avLst/>
          </a:prstGeom>
        </p:spPr>
        <p:txBody>
          <a:bodyPr/>
          <a:lstStyle>
            <a:lvl1pPr>
              <a:lnSpc>
                <a:spcPts val="2200"/>
              </a:lnSpc>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algn="ctr">
              <a:buNone/>
            </a:pPr>
            <a:endParaRPr lang="en-US" sz="2000" dirty="0" smtClean="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4D5438D9-A596-4FF0-ADE9-2A2B086A7100}" type="slidenum">
              <a:rPr lang="en-US">
                <a:solidFill>
                  <a:prstClr val="black">
                    <a:tint val="75000"/>
                  </a:prstClr>
                </a:solidFill>
              </a:rPr>
              <a:pPr>
                <a:defRPr/>
              </a:pPr>
              <a:t>‹#›</a:t>
            </a:fld>
            <a:endParaRPr lang="en-US" dirty="0">
              <a:solidFill>
                <a:prstClr val="black">
                  <a:tint val="75000"/>
                </a:prstClr>
              </a:solidFill>
            </a:endParaRPr>
          </a:p>
        </p:txBody>
      </p:sp>
      <p:sp>
        <p:nvSpPr>
          <p:cNvPr id="11" name="Text Placeholder 4"/>
          <p:cNvSpPr>
            <a:spLocks noGrp="1"/>
          </p:cNvSpPr>
          <p:nvPr>
            <p:ph type="body" sz="quarter" idx="14"/>
          </p:nvPr>
        </p:nvSpPr>
        <p:spPr>
          <a:xfrm>
            <a:off x="3733801" y="818354"/>
            <a:ext cx="2514599" cy="71675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Title 1"/>
          <p:cNvSpPr>
            <a:spLocks noGrp="1"/>
          </p:cNvSpPr>
          <p:nvPr>
            <p:ph type="title"/>
          </p:nvPr>
        </p:nvSpPr>
        <p:spPr>
          <a:xfrm>
            <a:off x="152400" y="76200"/>
            <a:ext cx="8991600" cy="533400"/>
          </a:xfrm>
          <a:prstGeom prst="rect">
            <a:avLst/>
          </a:prstGeom>
        </p:spPr>
        <p:txBody>
          <a:bodyPr/>
          <a:lstStyle>
            <a:lvl1pPr algn="l">
              <a:defRPr sz="3600" b="1">
                <a:solidFill>
                  <a:srgbClr val="8BB836"/>
                </a:solidFill>
              </a:defRPr>
            </a:lvl1pPr>
          </a:lstStyle>
          <a:p>
            <a:r>
              <a:rPr lang="en-US" dirty="0" smtClean="0"/>
              <a:t>Click to edit Master title style</a:t>
            </a:r>
            <a:endParaRPr lang="en-CA" dirty="0"/>
          </a:p>
        </p:txBody>
      </p:sp>
      <p:sp>
        <p:nvSpPr>
          <p:cNvPr id="13" name="Content Placeholder 5"/>
          <p:cNvSpPr>
            <a:spLocks noGrp="1"/>
          </p:cNvSpPr>
          <p:nvPr>
            <p:ph sz="quarter" idx="15"/>
          </p:nvPr>
        </p:nvSpPr>
        <p:spPr>
          <a:xfrm>
            <a:off x="3733801" y="1535113"/>
            <a:ext cx="2514599" cy="4713288"/>
          </a:xfrm>
          <a:prstGeom prst="rect">
            <a:avLst/>
          </a:prstGeom>
        </p:spPr>
        <p:txBody>
          <a:bodyPr/>
          <a:lstStyle>
            <a:lvl1pPr>
              <a:lnSpc>
                <a:spcPts val="2200"/>
              </a:lnSpc>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algn="ctr">
              <a:buNone/>
            </a:pPr>
            <a:endParaRPr lang="en-US" sz="2000" dirty="0" smtClean="0"/>
          </a:p>
        </p:txBody>
      </p:sp>
    </p:spTree>
    <p:extLst>
      <p:ext uri="{BB962C8B-B14F-4D97-AF65-F5344CB8AC3E}">
        <p14:creationId xmlns="" xmlns:p14="http://schemas.microsoft.com/office/powerpoint/2010/main" val="76983983"/>
      </p:ext>
    </p:extLst>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6BC32DEE-B1FC-482A-8D0D-64ABC032967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1856099745"/>
      </p:ext>
    </p:extLst>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67DDF7B7-21AF-4F00-9AE7-F84AE1022BE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2032436239"/>
      </p:ext>
    </p:extLst>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A27C591D-368E-49D3-9405-D101A437559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4062152983"/>
      </p:ext>
    </p:extLst>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pitchFamily="34" charset="0"/>
              </a:defRPr>
            </a:lvl1pPr>
          </a:lstStyle>
          <a:p>
            <a:pPr defTabSz="457200" fontAlgn="base">
              <a:spcBef>
                <a:spcPct val="0"/>
              </a:spcBef>
              <a:spcAft>
                <a:spcPct val="0"/>
              </a:spcAft>
              <a:defRPr/>
            </a:pPr>
            <a:endParaRPr lang="en-US" dirty="0">
              <a:solidFill>
                <a:prstClr val="black"/>
              </a:solidFill>
              <a:ea typeface="ＭＳ Ｐゴシック" pitchFamily="34" charset="-128"/>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A2E92ED0-802B-4325-A24D-CE906218083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 xmlns:p14="http://schemas.microsoft.com/office/powerpoint/2010/main" val="3545343069"/>
      </p:ext>
    </p:extLst>
  </p:cSld>
  <p:clrMapOvr>
    <a:masterClrMapping/>
  </p:clrMapOvr>
  <p:transition spd="med">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65" name="Straight Connector 64"/>
          <p:cNvCxnSpPr/>
          <p:nvPr userDrawn="1"/>
        </p:nvCxnSpPr>
        <p:spPr>
          <a:xfrm>
            <a:off x="0" y="685800"/>
            <a:ext cx="9144000" cy="0"/>
          </a:xfrm>
          <a:prstGeom prst="line">
            <a:avLst/>
          </a:prstGeom>
          <a:ln w="6350">
            <a:solidFill>
              <a:schemeClr val="tx1">
                <a:lumMod val="50000"/>
                <a:lumOff val="50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userDrawn="1"/>
        </p:nvCxnSpPr>
        <p:spPr>
          <a:xfrm>
            <a:off x="0" y="6324600"/>
            <a:ext cx="9448800" cy="0"/>
          </a:xfrm>
          <a:prstGeom prst="line">
            <a:avLst/>
          </a:prstGeom>
          <a:ln w="6350">
            <a:solidFill>
              <a:schemeClr val="tx1">
                <a:lumMod val="50000"/>
                <a:lumOff val="50000"/>
              </a:schemeClr>
            </a:solidFill>
            <a:prstDash val="sysDot"/>
          </a:ln>
          <a:effectLst/>
        </p:spPr>
        <p:style>
          <a:lnRef idx="2">
            <a:schemeClr val="accent1"/>
          </a:lnRef>
          <a:fillRef idx="0">
            <a:schemeClr val="accent1"/>
          </a:fillRef>
          <a:effectRef idx="1">
            <a:schemeClr val="accent1"/>
          </a:effectRef>
          <a:fontRef idx="minor">
            <a:schemeClr val="tx1"/>
          </a:fontRef>
        </p:style>
      </p:cxnSp>
      <p:pic>
        <p:nvPicPr>
          <p:cNvPr id="67" name="Picture 4"/>
          <p:cNvPicPr>
            <a:picLocks noChangeAspect="1"/>
          </p:cNvPicPr>
          <p:nvPr userDrawn="1"/>
        </p:nvPicPr>
        <p:blipFill>
          <a:blip r:embed="rId15" cstate="screen">
            <a:extLst>
              <a:ext uri="{28A0092B-C50C-407E-A947-70E740481C1C}">
                <a14:useLocalDpi xmlns="" xmlns:a14="http://schemas.microsoft.com/office/drawing/2010/main"/>
              </a:ext>
            </a:extLst>
          </a:blip>
          <a:srcRect/>
          <a:stretch>
            <a:fillRect/>
          </a:stretch>
        </p:blipFill>
        <p:spPr bwMode="auto">
          <a:xfrm>
            <a:off x="0" y="6379816"/>
            <a:ext cx="2261392" cy="423247"/>
          </a:xfrm>
          <a:prstGeom prst="rect">
            <a:avLst/>
          </a:prstGeom>
          <a:noFill/>
          <a:ln w="9525">
            <a:noFill/>
            <a:miter lim="800000"/>
            <a:headEnd/>
            <a:tailEnd/>
          </a:ln>
        </p:spPr>
      </p:pic>
      <p:pic>
        <p:nvPicPr>
          <p:cNvPr id="68" name="Picture 67" descr="Integralgroup_Official_CMYK_Logo.jpg"/>
          <p:cNvPicPr>
            <a:picLocks noChangeAspect="1"/>
          </p:cNvPicPr>
          <p:nvPr userDrawn="1"/>
        </p:nvPicPr>
        <p:blipFill>
          <a:blip r:embed="rId16" cstate="screen">
            <a:extLst>
              <a:ext uri="{28A0092B-C50C-407E-A947-70E740481C1C}">
                <a14:useLocalDpi xmlns="" xmlns:a14="http://schemas.microsoft.com/office/drawing/2010/main"/>
              </a:ext>
            </a:extLst>
          </a:blip>
          <a:stretch>
            <a:fillRect/>
          </a:stretch>
        </p:blipFill>
        <p:spPr>
          <a:xfrm>
            <a:off x="7900192" y="6339037"/>
            <a:ext cx="889792" cy="410674"/>
          </a:xfrm>
          <a:prstGeom prst="rect">
            <a:avLst/>
          </a:prstGeom>
        </p:spPr>
      </p:pic>
      <p:sp>
        <p:nvSpPr>
          <p:cNvPr id="4" name="Slide Number Placeholder 3"/>
          <p:cNvSpPr>
            <a:spLocks noGrp="1"/>
          </p:cNvSpPr>
          <p:nvPr>
            <p:ph type="sldNum" sz="quarter" idx="4"/>
          </p:nvPr>
        </p:nvSpPr>
        <p:spPr>
          <a:xfrm>
            <a:off x="3733800" y="6437938"/>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base">
              <a:spcBef>
                <a:spcPct val="0"/>
              </a:spcBef>
              <a:spcAft>
                <a:spcPct val="0"/>
              </a:spcAft>
            </a:pPr>
            <a:fld id="{89BF14F0-BDBD-BC49-9D0C-E6069CF82E22}" type="slidenum">
              <a:rPr lang="en-US" smtClean="0">
                <a:solidFill>
                  <a:prstClr val="black">
                    <a:tint val="75000"/>
                  </a:prstClr>
                </a:solidFill>
                <a:latin typeface="Arial" pitchFamily="34" charset="0"/>
                <a:ea typeface="ＭＳ Ｐゴシック" pitchFamily="34" charset="-128"/>
              </a:rPr>
              <a:pPr defTabSz="457200" fontAlgn="base">
                <a:spcBef>
                  <a:spcPct val="0"/>
                </a:spcBef>
                <a:spcAft>
                  <a:spcPct val="0"/>
                </a:spcAft>
              </a:pPr>
              <a:t>‹#›</a:t>
            </a:fld>
            <a:endParaRPr lang="en-US" dirty="0">
              <a:solidFill>
                <a:prstClr val="black">
                  <a:tint val="75000"/>
                </a:prstClr>
              </a:solidFill>
              <a:latin typeface="Arial" pitchFamily="34" charset="0"/>
              <a:ea typeface="ＭＳ Ｐゴシック" pitchFamily="34" charset="-128"/>
            </a:endParaRPr>
          </a:p>
        </p:txBody>
      </p:sp>
    </p:spTree>
    <p:extLst>
      <p:ext uri="{BB962C8B-B14F-4D97-AF65-F5344CB8AC3E}">
        <p14:creationId xmlns="" xmlns:p14="http://schemas.microsoft.com/office/powerpoint/2010/main" val="2643731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med">
    <p:randomBar dir="vert"/>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362518-4305-466F-B694-FBDA2BA3742A}" type="datetimeFigureOut">
              <a:rPr lang="en-US" smtClean="0">
                <a:solidFill>
                  <a:prstClr val="black">
                    <a:tint val="75000"/>
                  </a:prstClr>
                </a:solidFill>
              </a:rPr>
              <a:pPr/>
              <a:t>6/25/2014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7757B-8F72-4766-9EC4-DAA7E150AEF0}"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4077"/>
            <a:ext cx="8229600" cy="1143000"/>
          </a:xfrm>
        </p:spPr>
        <p:txBody>
          <a:bodyPr/>
          <a:lstStyle/>
          <a:p>
            <a:pPr algn="l"/>
            <a:r>
              <a:rPr lang="en-US" sz="3600" dirty="0" smtClean="0">
                <a:solidFill>
                  <a:srgbClr val="415968"/>
                </a:solidFill>
              </a:rPr>
              <a:t>Agenda: NZTF June 25 2014</a:t>
            </a:r>
            <a:endParaRPr lang="en-US" sz="3600" dirty="0">
              <a:solidFill>
                <a:srgbClr val="415968"/>
              </a:solidFill>
            </a:endParaRPr>
          </a:p>
        </p:txBody>
      </p:sp>
      <p:sp>
        <p:nvSpPr>
          <p:cNvPr id="3" name="Slide Number Placeholder 2"/>
          <p:cNvSpPr>
            <a:spLocks noGrp="1"/>
          </p:cNvSpPr>
          <p:nvPr>
            <p:ph type="sldNum" sz="quarter" idx="12"/>
          </p:nvPr>
        </p:nvSpPr>
        <p:spPr/>
        <p:txBody>
          <a:bodyPr/>
          <a:lstStyle/>
          <a:p>
            <a:pPr>
              <a:defRPr/>
            </a:pPr>
            <a:fld id="{6BC32DEE-B1FC-482A-8D0D-64ABC0329678}" type="slidenum">
              <a:rPr lang="en-US" smtClean="0">
                <a:solidFill>
                  <a:prstClr val="black">
                    <a:tint val="75000"/>
                  </a:prstClr>
                </a:solidFill>
              </a:rPr>
              <a:pPr>
                <a:defRPr/>
              </a:pPr>
              <a:t>1</a:t>
            </a:fld>
            <a:endParaRPr lang="en-US" dirty="0">
              <a:solidFill>
                <a:prstClr val="black">
                  <a:tint val="75000"/>
                </a:prstClr>
              </a:solidFill>
            </a:endParaRPr>
          </a:p>
        </p:txBody>
      </p:sp>
      <p:sp>
        <p:nvSpPr>
          <p:cNvPr id="4" name="Rectangle 3"/>
          <p:cNvSpPr/>
          <p:nvPr/>
        </p:nvSpPr>
        <p:spPr>
          <a:xfrm>
            <a:off x="783230" y="1124744"/>
            <a:ext cx="7533186" cy="3970318"/>
          </a:xfrm>
          <a:prstGeom prst="rect">
            <a:avLst/>
          </a:prstGeom>
        </p:spPr>
        <p:txBody>
          <a:bodyPr wrap="square">
            <a:spAutoFit/>
          </a:bodyPr>
          <a:lstStyle/>
          <a:p>
            <a:pPr defTabSz="457200" fontAlgn="base">
              <a:spcBef>
                <a:spcPct val="0"/>
              </a:spcBef>
              <a:spcAft>
                <a:spcPct val="0"/>
              </a:spcAft>
            </a:pPr>
            <a:r>
              <a:rPr lang="en-US" dirty="0">
                <a:solidFill>
                  <a:srgbClr val="415968"/>
                </a:solidFill>
                <a:latin typeface="Arial" pitchFamily="34" charset="0"/>
                <a:ea typeface="ＭＳ Ｐゴシック" pitchFamily="34" charset="-128"/>
              </a:rPr>
              <a:t>6:00 pm </a:t>
            </a:r>
            <a:r>
              <a:rPr lang="en-US" dirty="0" smtClean="0">
                <a:solidFill>
                  <a:srgbClr val="415968"/>
                </a:solidFill>
                <a:latin typeface="Arial" pitchFamily="34" charset="0"/>
                <a:ea typeface="ＭＳ Ｐゴシック" pitchFamily="34" charset="-128"/>
              </a:rPr>
              <a:t>	Welcome &amp; review of agenda</a:t>
            </a:r>
          </a:p>
          <a:p>
            <a:pPr defTabSz="457200" fontAlgn="base">
              <a:spcBef>
                <a:spcPct val="0"/>
              </a:spcBef>
              <a:spcAft>
                <a:spcPct val="0"/>
              </a:spcAft>
            </a:pPr>
            <a:endParaRPr lang="en-US" dirty="0">
              <a:solidFill>
                <a:srgbClr val="415968"/>
              </a:solidFill>
              <a:latin typeface="Arial" pitchFamily="34" charset="0"/>
              <a:ea typeface="ＭＳ Ｐゴシック" pitchFamily="34" charset="-128"/>
            </a:endParaRPr>
          </a:p>
          <a:p>
            <a:pPr defTabSz="457200" fontAlgn="base">
              <a:spcBef>
                <a:spcPct val="0"/>
              </a:spcBef>
              <a:spcAft>
                <a:spcPct val="0"/>
              </a:spcAft>
            </a:pPr>
            <a:r>
              <a:rPr lang="en-US" dirty="0" smtClean="0">
                <a:solidFill>
                  <a:srgbClr val="415968"/>
                </a:solidFill>
                <a:latin typeface="Arial" pitchFamily="34" charset="0"/>
                <a:ea typeface="ＭＳ Ｐゴシック" pitchFamily="34" charset="-128"/>
              </a:rPr>
              <a:t>6:05 </a:t>
            </a:r>
            <a:r>
              <a:rPr lang="en-US" dirty="0">
                <a:solidFill>
                  <a:srgbClr val="415968"/>
                </a:solidFill>
                <a:latin typeface="Arial" pitchFamily="34" charset="0"/>
                <a:ea typeface="ＭＳ Ｐゴシック" pitchFamily="34" charset="-128"/>
              </a:rPr>
              <a:t>pm </a:t>
            </a:r>
            <a:r>
              <a:rPr lang="en-US" dirty="0" smtClean="0">
                <a:solidFill>
                  <a:srgbClr val="415968"/>
                </a:solidFill>
                <a:latin typeface="Arial" pitchFamily="34" charset="0"/>
                <a:ea typeface="ＭＳ Ｐゴシック" pitchFamily="34" charset="-128"/>
              </a:rPr>
              <a:t>	 Mid-year report review and feedback</a:t>
            </a:r>
            <a:endParaRPr lang="en-US" dirty="0">
              <a:solidFill>
                <a:srgbClr val="415968"/>
              </a:solidFill>
              <a:latin typeface="Arial" pitchFamily="34" charset="0"/>
              <a:ea typeface="ＭＳ Ｐゴシック" pitchFamily="34" charset="-128"/>
            </a:endParaRPr>
          </a:p>
          <a:p>
            <a:pPr defTabSz="457200" fontAlgn="base">
              <a:spcBef>
                <a:spcPct val="0"/>
              </a:spcBef>
              <a:spcAft>
                <a:spcPct val="0"/>
              </a:spcAft>
            </a:pPr>
            <a:r>
              <a:rPr lang="en-US" dirty="0">
                <a:solidFill>
                  <a:srgbClr val="415968"/>
                </a:solidFill>
                <a:latin typeface="Arial" pitchFamily="34" charset="0"/>
                <a:ea typeface="ＭＳ Ｐゴシック" pitchFamily="34" charset="-128"/>
              </a:rPr>
              <a:t> </a:t>
            </a:r>
          </a:p>
          <a:p>
            <a:pPr defTabSz="457200" fontAlgn="base">
              <a:spcBef>
                <a:spcPct val="0"/>
              </a:spcBef>
              <a:spcAft>
                <a:spcPct val="0"/>
              </a:spcAft>
            </a:pPr>
            <a:r>
              <a:rPr lang="en-US" dirty="0" smtClean="0">
                <a:solidFill>
                  <a:srgbClr val="415968"/>
                </a:solidFill>
                <a:latin typeface="Arial" pitchFamily="34" charset="0"/>
                <a:ea typeface="ＭＳ Ｐゴシック" pitchFamily="34" charset="-128"/>
              </a:rPr>
              <a:t>6:25 </a:t>
            </a:r>
            <a:r>
              <a:rPr lang="en-US" dirty="0">
                <a:solidFill>
                  <a:srgbClr val="415968"/>
                </a:solidFill>
                <a:latin typeface="Arial" pitchFamily="34" charset="0"/>
                <a:ea typeface="ＭＳ Ｐゴシック" pitchFamily="34" charset="-128"/>
              </a:rPr>
              <a:t>pm </a:t>
            </a:r>
            <a:r>
              <a:rPr lang="en-US" dirty="0" smtClean="0">
                <a:solidFill>
                  <a:srgbClr val="415968"/>
                </a:solidFill>
                <a:latin typeface="Arial" pitchFamily="34" charset="0"/>
                <a:ea typeface="ＭＳ Ｐゴシック" pitchFamily="34" charset="-128"/>
              </a:rPr>
              <a:t>	 Energy use profile to date </a:t>
            </a:r>
          </a:p>
          <a:p>
            <a:pPr defTabSz="457200" fontAlgn="base">
              <a:spcBef>
                <a:spcPct val="0"/>
              </a:spcBef>
              <a:spcAft>
                <a:spcPct val="0"/>
              </a:spcAft>
            </a:pPr>
            <a:r>
              <a:rPr lang="en-US" dirty="0">
                <a:solidFill>
                  <a:srgbClr val="415968"/>
                </a:solidFill>
                <a:latin typeface="Arial" pitchFamily="34" charset="0"/>
                <a:ea typeface="ＭＳ Ｐゴシック" pitchFamily="34" charset="-128"/>
              </a:rPr>
              <a:t> </a:t>
            </a:r>
          </a:p>
          <a:p>
            <a:pPr defTabSz="457200" fontAlgn="base">
              <a:spcBef>
                <a:spcPct val="0"/>
              </a:spcBef>
              <a:spcAft>
                <a:spcPct val="0"/>
              </a:spcAft>
            </a:pPr>
            <a:r>
              <a:rPr lang="en-US" dirty="0" smtClean="0">
                <a:solidFill>
                  <a:srgbClr val="415968"/>
                </a:solidFill>
                <a:latin typeface="Arial" pitchFamily="34" charset="0"/>
                <a:ea typeface="ＭＳ Ｐゴシック" pitchFamily="34" charset="-128"/>
              </a:rPr>
              <a:t>6:45 </a:t>
            </a:r>
            <a:r>
              <a:rPr lang="en-US" dirty="0">
                <a:solidFill>
                  <a:srgbClr val="415968"/>
                </a:solidFill>
                <a:latin typeface="Arial" pitchFamily="34" charset="0"/>
                <a:ea typeface="ＭＳ Ｐゴシック" pitchFamily="34" charset="-128"/>
              </a:rPr>
              <a:t>pm </a:t>
            </a:r>
            <a:r>
              <a:rPr lang="en-US" dirty="0" smtClean="0">
                <a:solidFill>
                  <a:srgbClr val="415968"/>
                </a:solidFill>
                <a:latin typeface="Arial" pitchFamily="34" charset="0"/>
                <a:ea typeface="ＭＳ Ｐゴシック" pitchFamily="34" charset="-128"/>
              </a:rPr>
              <a:t>	 Discussion of reduction scenarios &amp; impacts</a:t>
            </a:r>
          </a:p>
          <a:p>
            <a:pPr defTabSz="457200" fontAlgn="base">
              <a:spcBef>
                <a:spcPct val="0"/>
              </a:spcBef>
              <a:spcAft>
                <a:spcPct val="0"/>
              </a:spcAft>
            </a:pPr>
            <a:endParaRPr lang="en-US" dirty="0">
              <a:solidFill>
                <a:srgbClr val="415968"/>
              </a:solidFill>
              <a:latin typeface="Arial" pitchFamily="34" charset="0"/>
              <a:ea typeface="ＭＳ Ｐゴシック" pitchFamily="34" charset="-128"/>
            </a:endParaRPr>
          </a:p>
          <a:p>
            <a:pPr defTabSz="457200" fontAlgn="base">
              <a:spcBef>
                <a:spcPct val="0"/>
              </a:spcBef>
              <a:spcAft>
                <a:spcPct val="0"/>
              </a:spcAft>
            </a:pPr>
            <a:r>
              <a:rPr lang="en-US" dirty="0" smtClean="0">
                <a:solidFill>
                  <a:srgbClr val="415968"/>
                </a:solidFill>
                <a:latin typeface="Arial" pitchFamily="34" charset="0"/>
                <a:ea typeface="ＭＳ Ｐゴシック" pitchFamily="34" charset="-128"/>
              </a:rPr>
              <a:t>7:10 </a:t>
            </a:r>
            <a:r>
              <a:rPr lang="en-US" dirty="0" smtClean="0">
                <a:solidFill>
                  <a:srgbClr val="415968"/>
                </a:solidFill>
                <a:latin typeface="Arial" pitchFamily="34" charset="0"/>
                <a:ea typeface="ＭＳ Ｐゴシック" pitchFamily="34" charset="-128"/>
              </a:rPr>
              <a:t>pm 	 </a:t>
            </a:r>
            <a:r>
              <a:rPr lang="en-US" dirty="0" smtClean="0">
                <a:solidFill>
                  <a:srgbClr val="415968"/>
                </a:solidFill>
                <a:latin typeface="Arial" pitchFamily="34" charset="0"/>
                <a:ea typeface="ＭＳ Ｐゴシック" pitchFamily="34" charset="-128"/>
              </a:rPr>
              <a:t>Working Group Questions and Next Steps</a:t>
            </a:r>
            <a:endParaRPr lang="en-US" dirty="0">
              <a:solidFill>
                <a:srgbClr val="415968"/>
              </a:solidFill>
              <a:latin typeface="Arial" pitchFamily="34" charset="0"/>
              <a:ea typeface="ＭＳ Ｐゴシック" pitchFamily="34" charset="-128"/>
            </a:endParaRPr>
          </a:p>
          <a:p>
            <a:pPr defTabSz="457200" fontAlgn="base">
              <a:spcBef>
                <a:spcPct val="0"/>
              </a:spcBef>
              <a:spcAft>
                <a:spcPct val="0"/>
              </a:spcAft>
            </a:pPr>
            <a:endParaRPr lang="en-US" dirty="0">
              <a:solidFill>
                <a:srgbClr val="415968"/>
              </a:solidFill>
              <a:latin typeface="Arial" pitchFamily="34" charset="0"/>
              <a:ea typeface="ＭＳ Ｐゴシック" pitchFamily="34" charset="-128"/>
            </a:endParaRPr>
          </a:p>
          <a:p>
            <a:pPr defTabSz="457200" fontAlgn="base">
              <a:spcBef>
                <a:spcPct val="0"/>
              </a:spcBef>
              <a:spcAft>
                <a:spcPct val="0"/>
              </a:spcAft>
            </a:pPr>
            <a:r>
              <a:rPr lang="en-US" dirty="0" smtClean="0">
                <a:solidFill>
                  <a:srgbClr val="415968"/>
                </a:solidFill>
                <a:latin typeface="Arial" pitchFamily="34" charset="0"/>
                <a:ea typeface="ＭＳ Ｐゴシック" pitchFamily="34" charset="-128"/>
              </a:rPr>
              <a:t>7:45 pm 	Public comment</a:t>
            </a:r>
            <a:endParaRPr lang="en-US" dirty="0">
              <a:solidFill>
                <a:srgbClr val="415968"/>
              </a:solidFill>
              <a:latin typeface="Arial" pitchFamily="34" charset="0"/>
              <a:ea typeface="ＭＳ Ｐゴシック" pitchFamily="34" charset="-128"/>
            </a:endParaRPr>
          </a:p>
          <a:p>
            <a:pPr defTabSz="457200" fontAlgn="base">
              <a:spcBef>
                <a:spcPct val="0"/>
              </a:spcBef>
              <a:spcAft>
                <a:spcPct val="0"/>
              </a:spcAft>
            </a:pPr>
            <a:r>
              <a:rPr lang="en-US" dirty="0">
                <a:solidFill>
                  <a:srgbClr val="415968"/>
                </a:solidFill>
                <a:latin typeface="Arial" pitchFamily="34" charset="0"/>
                <a:ea typeface="ＭＳ Ｐゴシック" pitchFamily="34" charset="-128"/>
              </a:rPr>
              <a:t> </a:t>
            </a:r>
          </a:p>
          <a:p>
            <a:pPr defTabSz="457200" fontAlgn="base">
              <a:spcBef>
                <a:spcPct val="0"/>
              </a:spcBef>
              <a:spcAft>
                <a:spcPct val="0"/>
              </a:spcAft>
            </a:pPr>
            <a:r>
              <a:rPr lang="en-US" dirty="0">
                <a:solidFill>
                  <a:srgbClr val="415968"/>
                </a:solidFill>
                <a:latin typeface="Arial" pitchFamily="34" charset="0"/>
                <a:ea typeface="ＭＳ Ｐゴシック" pitchFamily="34" charset="-128"/>
              </a:rPr>
              <a:t>8:00 pm </a:t>
            </a:r>
            <a:r>
              <a:rPr lang="en-US" dirty="0" smtClean="0">
                <a:solidFill>
                  <a:srgbClr val="415968"/>
                </a:solidFill>
                <a:latin typeface="Arial" pitchFamily="34" charset="0"/>
                <a:ea typeface="ＭＳ Ｐゴシック" pitchFamily="34" charset="-128"/>
              </a:rPr>
              <a:t>	Adjourn</a:t>
            </a:r>
            <a:endParaRPr lang="en-US" dirty="0">
              <a:solidFill>
                <a:srgbClr val="415968"/>
              </a:solidFill>
              <a:latin typeface="Arial" pitchFamily="34" charset="0"/>
              <a:ea typeface="ＭＳ Ｐゴシック" pitchFamily="34" charset="-128"/>
            </a:endParaRPr>
          </a:p>
          <a:p>
            <a:pPr defTabSz="457200" fontAlgn="base">
              <a:spcBef>
                <a:spcPct val="0"/>
              </a:spcBef>
              <a:spcAft>
                <a:spcPct val="0"/>
              </a:spcAft>
            </a:pPr>
            <a:r>
              <a:rPr lang="en-US" dirty="0">
                <a:solidFill>
                  <a:srgbClr val="415968"/>
                </a:solidFill>
                <a:latin typeface="Arial" pitchFamily="34" charset="0"/>
                <a:ea typeface="ＭＳ Ｐゴシック" pitchFamily="34" charset="-128"/>
              </a:rPr>
              <a:t> </a:t>
            </a:r>
          </a:p>
        </p:txBody>
      </p:sp>
    </p:spTree>
    <p:extLst>
      <p:ext uri="{BB962C8B-B14F-4D97-AF65-F5344CB8AC3E}">
        <p14:creationId xmlns="" xmlns:p14="http://schemas.microsoft.com/office/powerpoint/2010/main" val="630856888"/>
      </p:ext>
    </p:extLst>
  </p:cSld>
  <p:clrMapOvr>
    <a:masterClrMapping/>
  </p:clrMapOvr>
  <p:transition spd="med">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opulation.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t="-5918" b="-5918"/>
          <a:stretch>
            <a:fillRect/>
          </a:stretch>
        </p:blipFill>
        <p:spPr>
          <a:xfrm>
            <a:off x="762000" y="1066800"/>
            <a:ext cx="7924800" cy="4983163"/>
          </a:xfrm>
        </p:spPr>
      </p:pic>
      <p:sp>
        <p:nvSpPr>
          <p:cNvPr id="3" name="Title 2"/>
          <p:cNvSpPr>
            <a:spLocks noGrp="1"/>
          </p:cNvSpPr>
          <p:nvPr>
            <p:ph type="ctrTitle"/>
          </p:nvPr>
        </p:nvSpPr>
        <p:spPr>
          <a:xfrm>
            <a:off x="685800" y="0"/>
            <a:ext cx="7696200" cy="708025"/>
          </a:xfrm>
        </p:spPr>
        <p:txBody>
          <a:bodyPr>
            <a:normAutofit/>
          </a:bodyPr>
          <a:lstStyle/>
          <a:p>
            <a:r>
              <a:rPr lang="en-US" sz="2000" dirty="0" smtClean="0"/>
              <a:t>After dropping from 1950 to 1980, Cambridge population has been increasing and is projected to increase through 2030.</a:t>
            </a:r>
            <a:endParaRPr lang="en-US" sz="2000" dirty="0"/>
          </a:p>
        </p:txBody>
      </p:sp>
      <p:sp>
        <p:nvSpPr>
          <p:cNvPr id="4" name="Subtitle 3"/>
          <p:cNvSpPr>
            <a:spLocks noGrp="1"/>
          </p:cNvSpPr>
          <p:nvPr>
            <p:ph type="subTitle" idx="13"/>
          </p:nvPr>
        </p:nvSpPr>
        <p:spPr/>
        <p:txBody>
          <a:bodyPr/>
          <a:lstStyle/>
          <a:p>
            <a:endParaRPr lang="en-US"/>
          </a:p>
        </p:txBody>
      </p:sp>
      <p:sp>
        <p:nvSpPr>
          <p:cNvPr id="6" name="TextBox 5"/>
          <p:cNvSpPr txBox="1"/>
          <p:nvPr/>
        </p:nvSpPr>
        <p:spPr>
          <a:xfrm>
            <a:off x="838200" y="6096000"/>
            <a:ext cx="6513697" cy="461665"/>
          </a:xfrm>
          <a:prstGeom prst="rect">
            <a:avLst/>
          </a:prstGeom>
          <a:noFill/>
        </p:spPr>
        <p:txBody>
          <a:bodyPr wrap="none" rtlCol="0">
            <a:spAutoFit/>
          </a:bodyPr>
          <a:lstStyle/>
          <a:p>
            <a:r>
              <a:rPr lang="en-US" sz="1200" dirty="0" smtClean="0">
                <a:solidFill>
                  <a:prstClr val="black"/>
                </a:solidFill>
              </a:rPr>
              <a:t>Sources:  1950 – 2010,Cambridge Community Development Dept.,</a:t>
            </a:r>
            <a:r>
              <a:rPr lang="en-US" sz="1200" i="1" dirty="0" smtClean="0">
                <a:solidFill>
                  <a:prstClr val="black"/>
                </a:solidFill>
              </a:rPr>
              <a:t> Cambridge Statistical Profile 2011</a:t>
            </a:r>
            <a:r>
              <a:rPr lang="en-US" sz="1200" dirty="0" smtClean="0">
                <a:solidFill>
                  <a:prstClr val="black"/>
                </a:solidFill>
              </a:rPr>
              <a:t>;</a:t>
            </a:r>
            <a:br>
              <a:rPr lang="en-US" sz="1200" dirty="0" smtClean="0">
                <a:solidFill>
                  <a:prstClr val="black"/>
                </a:solidFill>
              </a:rPr>
            </a:br>
            <a:r>
              <a:rPr lang="en-US" sz="1200" dirty="0" smtClean="0">
                <a:solidFill>
                  <a:prstClr val="black"/>
                </a:solidFill>
              </a:rPr>
              <a:t> 2020 – 2030 projections, Metropolitan Area Planning Council</a:t>
            </a:r>
            <a:endParaRPr lang="en-US" sz="1200" dirty="0">
              <a:solidFill>
                <a:prstClr val="black"/>
              </a:solidFill>
            </a:endParaRPr>
          </a:p>
        </p:txBody>
      </p:sp>
    </p:spTree>
    <p:extLst>
      <p:ext uri="{BB962C8B-B14F-4D97-AF65-F5344CB8AC3E}">
        <p14:creationId xmlns:p14="http://schemas.microsoft.com/office/powerpoint/2010/main" xmlns="" val="1333956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0"/>
            <a:ext cx="7696200" cy="708025"/>
          </a:xfrm>
        </p:spPr>
        <p:txBody>
          <a:bodyPr>
            <a:noAutofit/>
          </a:bodyPr>
          <a:lstStyle/>
          <a:p>
            <a:r>
              <a:rPr lang="en-US" sz="2000" dirty="0" smtClean="0"/>
              <a:t>From 2001 to 2013, Cambridge added approximately 6,000 residential units, an average annual increase of about 1%.</a:t>
            </a:r>
            <a:endParaRPr lang="en-US" sz="2000" dirty="0"/>
          </a:p>
        </p:txBody>
      </p:sp>
      <p:sp>
        <p:nvSpPr>
          <p:cNvPr id="4" name="Subtitle 3"/>
          <p:cNvSpPr>
            <a:spLocks noGrp="1"/>
          </p:cNvSpPr>
          <p:nvPr>
            <p:ph type="subTitle" idx="13"/>
          </p:nvPr>
        </p:nvSpPr>
        <p:spPr>
          <a:xfrm>
            <a:off x="740664" y="762000"/>
            <a:ext cx="7641336" cy="381000"/>
          </a:xfrm>
        </p:spPr>
        <p:txBody>
          <a:bodyPr/>
          <a:lstStyle/>
          <a:p>
            <a:endParaRPr lang="en-US" dirty="0">
              <a:solidFill>
                <a:schemeClr val="bg1">
                  <a:lumMod val="50000"/>
                </a:schemeClr>
              </a:solidFill>
            </a:endParaRPr>
          </a:p>
        </p:txBody>
      </p:sp>
      <p:sp>
        <p:nvSpPr>
          <p:cNvPr id="6" name="TextBox 5"/>
          <p:cNvSpPr txBox="1"/>
          <p:nvPr/>
        </p:nvSpPr>
        <p:spPr>
          <a:xfrm>
            <a:off x="533400" y="6248400"/>
            <a:ext cx="6686446" cy="553998"/>
          </a:xfrm>
          <a:prstGeom prst="rect">
            <a:avLst/>
          </a:prstGeom>
          <a:noFill/>
        </p:spPr>
        <p:txBody>
          <a:bodyPr wrap="none" rtlCol="0">
            <a:spAutoFit/>
          </a:bodyPr>
          <a:lstStyle/>
          <a:p>
            <a:r>
              <a:rPr lang="en-US" sz="1200" dirty="0" smtClean="0">
                <a:solidFill>
                  <a:prstClr val="black"/>
                </a:solidFill>
              </a:rPr>
              <a:t>Year = year building permit issued. From 2011 on, the figures include only projects with 8 or more units. </a:t>
            </a:r>
          </a:p>
          <a:p>
            <a:r>
              <a:rPr lang="en-US" sz="1200" dirty="0" smtClean="0">
                <a:solidFill>
                  <a:prstClr val="black"/>
                </a:solidFill>
              </a:rPr>
              <a:t>Source: Cambridge Community Development Dept.</a:t>
            </a:r>
            <a:r>
              <a:rPr lang="en-US" dirty="0" smtClean="0">
                <a:solidFill>
                  <a:prstClr val="black"/>
                </a:solidFill>
              </a:rPr>
              <a:t> </a:t>
            </a:r>
            <a:endParaRPr lang="en-US" dirty="0">
              <a:solidFill>
                <a:prstClr val="black"/>
              </a:solidFill>
            </a:endParaRPr>
          </a:p>
        </p:txBody>
      </p:sp>
      <p:pic>
        <p:nvPicPr>
          <p:cNvPr id="11" name="Content Placeholder 10" descr="Housing starts v4.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l="-2346" r="-2346"/>
          <a:stretch>
            <a:fillRect/>
          </a:stretch>
        </p:blipFill>
        <p:spPr/>
      </p:pic>
    </p:spTree>
    <p:extLst>
      <p:ext uri="{BB962C8B-B14F-4D97-AF65-F5344CB8AC3E}">
        <p14:creationId xmlns:p14="http://schemas.microsoft.com/office/powerpoint/2010/main" xmlns="" val="1082652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0"/>
            <a:ext cx="7696200" cy="708025"/>
          </a:xfrm>
        </p:spPr>
        <p:txBody>
          <a:bodyPr>
            <a:noAutofit/>
          </a:bodyPr>
          <a:lstStyle/>
          <a:p>
            <a:r>
              <a:rPr lang="en-US" sz="2000" dirty="0" smtClean="0"/>
              <a:t>Housing in Cambridge is divided nearly equally among 1-to-3 unit homes, small </a:t>
            </a:r>
            <a:r>
              <a:rPr lang="en-US" sz="2000" dirty="0"/>
              <a:t>multifamily </a:t>
            </a:r>
            <a:r>
              <a:rPr lang="en-US" sz="2000" dirty="0" smtClean="0"/>
              <a:t>buildings, and large multifamily buildings.</a:t>
            </a:r>
            <a:endParaRPr lang="en-US" sz="2000" dirty="0"/>
          </a:p>
        </p:txBody>
      </p:sp>
      <p:sp>
        <p:nvSpPr>
          <p:cNvPr id="4" name="Subtitle 3"/>
          <p:cNvSpPr>
            <a:spLocks noGrp="1"/>
          </p:cNvSpPr>
          <p:nvPr>
            <p:ph type="subTitle" idx="13"/>
          </p:nvPr>
        </p:nvSpPr>
        <p:spPr>
          <a:xfrm>
            <a:off x="740664" y="762000"/>
            <a:ext cx="7641336" cy="1066800"/>
          </a:xfrm>
        </p:spPr>
        <p:txBody>
          <a:bodyPr/>
          <a:lstStyle/>
          <a:p>
            <a:r>
              <a:rPr lang="en-US" dirty="0" smtClean="0">
                <a:solidFill>
                  <a:schemeClr val="bg1">
                    <a:lumMod val="50000"/>
                  </a:schemeClr>
                </a:solidFill>
              </a:rPr>
              <a:t>Cambridge has a high percentage of rental units and condominiums.  These housing types pose challenges for energy efficiency efforts because of split incentives between landlords and tenants and divided ownership in condominium buildings.</a:t>
            </a:r>
            <a:endParaRPr lang="en-US" dirty="0">
              <a:solidFill>
                <a:schemeClr val="bg1">
                  <a:lumMod val="50000"/>
                </a:schemeClr>
              </a:solidFill>
            </a:endParaRPr>
          </a:p>
        </p:txBody>
      </p:sp>
      <p:sp>
        <p:nvSpPr>
          <p:cNvPr id="6" name="TextBox 5"/>
          <p:cNvSpPr txBox="1"/>
          <p:nvPr/>
        </p:nvSpPr>
        <p:spPr>
          <a:xfrm>
            <a:off x="762000" y="6172200"/>
            <a:ext cx="5943667" cy="461665"/>
          </a:xfrm>
          <a:prstGeom prst="rect">
            <a:avLst/>
          </a:prstGeom>
          <a:noFill/>
        </p:spPr>
        <p:txBody>
          <a:bodyPr wrap="none" rtlCol="0">
            <a:spAutoFit/>
          </a:bodyPr>
          <a:lstStyle/>
          <a:p>
            <a:r>
              <a:rPr lang="en-US" sz="1200" dirty="0" smtClean="0">
                <a:solidFill>
                  <a:prstClr val="black"/>
                </a:solidFill>
              </a:rPr>
              <a:t>Sources:  </a:t>
            </a:r>
            <a:r>
              <a:rPr lang="en-US" sz="1200" dirty="0">
                <a:solidFill>
                  <a:prstClr val="black"/>
                </a:solidFill>
              </a:rPr>
              <a:t>Cambridge Community Development Dept.</a:t>
            </a:r>
            <a:r>
              <a:rPr lang="en-US" sz="1200" dirty="0" smtClean="0">
                <a:solidFill>
                  <a:prstClr val="black"/>
                </a:solidFill>
              </a:rPr>
              <a:t>, </a:t>
            </a:r>
            <a:r>
              <a:rPr lang="en-US" sz="1200" i="1" dirty="0">
                <a:solidFill>
                  <a:prstClr val="black"/>
                </a:solidFill>
              </a:rPr>
              <a:t>Neighborhood Statistical Profile </a:t>
            </a:r>
            <a:r>
              <a:rPr lang="en-US" sz="1200" i="1" dirty="0" smtClean="0">
                <a:solidFill>
                  <a:prstClr val="black"/>
                </a:solidFill>
              </a:rPr>
              <a:t>2013,</a:t>
            </a:r>
            <a:br>
              <a:rPr lang="en-US" sz="1200" i="1" dirty="0" smtClean="0">
                <a:solidFill>
                  <a:prstClr val="black"/>
                </a:solidFill>
              </a:rPr>
            </a:br>
            <a:r>
              <a:rPr lang="en-US" sz="1200" dirty="0" smtClean="0">
                <a:solidFill>
                  <a:prstClr val="black"/>
                </a:solidFill>
              </a:rPr>
              <a:t>and</a:t>
            </a:r>
            <a:r>
              <a:rPr lang="en-US" sz="1200" i="1" dirty="0" smtClean="0">
                <a:solidFill>
                  <a:prstClr val="black"/>
                </a:solidFill>
              </a:rPr>
              <a:t> Cambridge </a:t>
            </a:r>
            <a:r>
              <a:rPr lang="en-US" sz="1200" i="1" dirty="0">
                <a:solidFill>
                  <a:prstClr val="black"/>
                </a:solidFill>
              </a:rPr>
              <a:t>Statistical Profile </a:t>
            </a:r>
            <a:r>
              <a:rPr lang="en-US" sz="1200" i="1" dirty="0" smtClean="0">
                <a:solidFill>
                  <a:prstClr val="black"/>
                </a:solidFill>
              </a:rPr>
              <a:t>2011</a:t>
            </a:r>
            <a:r>
              <a:rPr lang="en-US" sz="1200" dirty="0" smtClean="0">
                <a:solidFill>
                  <a:prstClr val="black"/>
                </a:solidFill>
              </a:rPr>
              <a:t>.</a:t>
            </a:r>
            <a:endParaRPr lang="en-US" sz="1200" dirty="0">
              <a:solidFill>
                <a:prstClr val="black"/>
              </a:solidFill>
            </a:endParaRPr>
          </a:p>
        </p:txBody>
      </p:sp>
      <p:pic>
        <p:nvPicPr>
          <p:cNvPr id="10" name="Content Placeholder 9" descr="Housing stock overview.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t="-2444" b="-2444"/>
          <a:stretch>
            <a:fillRect/>
          </a:stretch>
        </p:blipFill>
        <p:spPr>
          <a:xfrm>
            <a:off x="762000" y="2057400"/>
            <a:ext cx="7924800" cy="4068763"/>
          </a:xfrm>
        </p:spPr>
      </p:pic>
    </p:spTree>
    <p:extLst>
      <p:ext uri="{BB962C8B-B14F-4D97-AF65-F5344CB8AC3E}">
        <p14:creationId xmlns:p14="http://schemas.microsoft.com/office/powerpoint/2010/main" xmlns="" val="2363041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0"/>
            <a:ext cx="7696200" cy="708025"/>
          </a:xfrm>
        </p:spPr>
        <p:txBody>
          <a:bodyPr>
            <a:normAutofit/>
          </a:bodyPr>
          <a:lstStyle/>
          <a:p>
            <a:r>
              <a:rPr lang="en-US" sz="2000" dirty="0" smtClean="0"/>
              <a:t>Approximately half of the commercial space in Cambridge has been built since 1980.</a:t>
            </a:r>
            <a:endParaRPr lang="en-US" sz="2000" dirty="0"/>
          </a:p>
        </p:txBody>
      </p:sp>
      <p:sp>
        <p:nvSpPr>
          <p:cNvPr id="4" name="Subtitle 3"/>
          <p:cNvSpPr>
            <a:spLocks noGrp="1"/>
          </p:cNvSpPr>
          <p:nvPr>
            <p:ph type="subTitle" idx="13"/>
          </p:nvPr>
        </p:nvSpPr>
        <p:spPr>
          <a:xfrm>
            <a:off x="740664" y="762000"/>
            <a:ext cx="7641336" cy="609600"/>
          </a:xfrm>
        </p:spPr>
        <p:txBody>
          <a:bodyPr/>
          <a:lstStyle/>
          <a:p>
            <a:endParaRPr lang="en-US" dirty="0">
              <a:solidFill>
                <a:schemeClr val="bg1">
                  <a:lumMod val="50000"/>
                </a:schemeClr>
              </a:solidFill>
            </a:endParaRPr>
          </a:p>
        </p:txBody>
      </p:sp>
      <p:sp>
        <p:nvSpPr>
          <p:cNvPr id="7" name="TextBox 6"/>
          <p:cNvSpPr txBox="1"/>
          <p:nvPr/>
        </p:nvSpPr>
        <p:spPr>
          <a:xfrm>
            <a:off x="990600" y="6400800"/>
            <a:ext cx="7096815" cy="276999"/>
          </a:xfrm>
          <a:prstGeom prst="rect">
            <a:avLst/>
          </a:prstGeom>
          <a:noFill/>
        </p:spPr>
        <p:txBody>
          <a:bodyPr wrap="none" rtlCol="0">
            <a:spAutoFit/>
          </a:bodyPr>
          <a:lstStyle/>
          <a:p>
            <a:r>
              <a:rPr lang="en-US" sz="1200" dirty="0">
                <a:solidFill>
                  <a:prstClr val="black"/>
                </a:solidFill>
              </a:rPr>
              <a:t>Source: Cambridge Community Development Dept., </a:t>
            </a:r>
            <a:r>
              <a:rPr lang="en-US" sz="1200" i="1" dirty="0">
                <a:solidFill>
                  <a:prstClr val="black"/>
                </a:solidFill>
              </a:rPr>
              <a:t>Cambridge Statistical Profile </a:t>
            </a:r>
            <a:r>
              <a:rPr lang="en-US" sz="1200" i="1" dirty="0" smtClean="0">
                <a:solidFill>
                  <a:prstClr val="black"/>
                </a:solidFill>
              </a:rPr>
              <a:t>2011, and Development Logs</a:t>
            </a:r>
            <a:r>
              <a:rPr lang="en-US" sz="1200" dirty="0" smtClean="0">
                <a:solidFill>
                  <a:prstClr val="black"/>
                </a:solidFill>
              </a:rPr>
              <a:t>.</a:t>
            </a:r>
            <a:endParaRPr lang="en-US" sz="1200" dirty="0">
              <a:solidFill>
                <a:prstClr val="black"/>
              </a:solidFill>
            </a:endParaRPr>
          </a:p>
        </p:txBody>
      </p:sp>
      <p:pic>
        <p:nvPicPr>
          <p:cNvPr id="8" name="Content Placeholder 7" descr="Commercial Development by Decade v2.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l="-8880" r="-8880"/>
          <a:stretch>
            <a:fillRect/>
          </a:stretch>
        </p:blipFill>
        <p:spPr>
          <a:xfrm>
            <a:off x="1143000" y="1143000"/>
            <a:ext cx="7391400" cy="4983163"/>
          </a:xfrm>
        </p:spPr>
      </p:pic>
      <p:sp>
        <p:nvSpPr>
          <p:cNvPr id="10" name="TextBox 9"/>
          <p:cNvSpPr txBox="1"/>
          <p:nvPr/>
        </p:nvSpPr>
        <p:spPr>
          <a:xfrm>
            <a:off x="25400" y="1752600"/>
            <a:ext cx="2273767" cy="369332"/>
          </a:xfrm>
          <a:prstGeom prst="rect">
            <a:avLst/>
          </a:prstGeom>
          <a:noFill/>
        </p:spPr>
        <p:txBody>
          <a:bodyPr wrap="none" rtlCol="0">
            <a:spAutoFit/>
          </a:bodyPr>
          <a:lstStyle/>
          <a:p>
            <a:r>
              <a:rPr lang="en-US" dirty="0" smtClean="0">
                <a:solidFill>
                  <a:prstClr val="black"/>
                </a:solidFill>
              </a:rPr>
              <a:t>Total: 36 million sq. ft.</a:t>
            </a:r>
            <a:endParaRPr lang="en-US" dirty="0">
              <a:solidFill>
                <a:prstClr val="black"/>
              </a:solidFill>
            </a:endParaRPr>
          </a:p>
        </p:txBody>
      </p:sp>
    </p:spTree>
    <p:extLst>
      <p:ext uri="{BB962C8B-B14F-4D97-AF65-F5344CB8AC3E}">
        <p14:creationId xmlns:p14="http://schemas.microsoft.com/office/powerpoint/2010/main" xmlns="" val="1438955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smtClean="0"/>
          </a:p>
          <a:p>
            <a:r>
              <a:rPr lang="en-US" sz="3200" dirty="0" smtClean="0"/>
              <a:t>Estimating Energy Use by Space Type</a:t>
            </a:r>
            <a:endParaRPr lang="en-US" sz="3200" dirty="0"/>
          </a:p>
        </p:txBody>
      </p:sp>
      <p:sp>
        <p:nvSpPr>
          <p:cNvPr id="3" name="Title 2"/>
          <p:cNvSpPr>
            <a:spLocks noGrp="1"/>
          </p:cNvSpPr>
          <p:nvPr>
            <p:ph type="ctrTitle"/>
          </p:nvPr>
        </p:nvSpPr>
        <p:spPr/>
        <p:txBody>
          <a:bodyPr/>
          <a:lstStyle/>
          <a:p>
            <a:endParaRPr lang="en-US"/>
          </a:p>
        </p:txBody>
      </p:sp>
      <p:sp>
        <p:nvSpPr>
          <p:cNvPr id="4" name="Subtitle 3"/>
          <p:cNvSpPr>
            <a:spLocks noGrp="1"/>
          </p:cNvSpPr>
          <p:nvPr>
            <p:ph type="subTitle" idx="13"/>
          </p:nvPr>
        </p:nvSpPr>
        <p:spPr/>
        <p:txBody>
          <a:bodyPr/>
          <a:lstStyle/>
          <a:p>
            <a:endParaRPr lang="en-US"/>
          </a:p>
        </p:txBody>
      </p:sp>
    </p:spTree>
    <p:extLst>
      <p:ext uri="{BB962C8B-B14F-4D97-AF65-F5344CB8AC3E}">
        <p14:creationId xmlns:p14="http://schemas.microsoft.com/office/powerpoint/2010/main" xmlns="" val="986476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0"/>
            <a:ext cx="7696200" cy="708025"/>
          </a:xfrm>
        </p:spPr>
        <p:txBody>
          <a:bodyPr>
            <a:normAutofit/>
          </a:bodyPr>
          <a:lstStyle/>
          <a:p>
            <a:r>
              <a:rPr lang="en-US" sz="2000" dirty="0" smtClean="0"/>
              <a:t>On a square footage basis, the buildings in Cambridge fall into 3 major groupings:  residences, commercial, and university.</a:t>
            </a:r>
            <a:endParaRPr lang="en-US" sz="2000" dirty="0"/>
          </a:p>
        </p:txBody>
      </p:sp>
      <p:sp>
        <p:nvSpPr>
          <p:cNvPr id="4" name="Subtitle 3"/>
          <p:cNvSpPr>
            <a:spLocks noGrp="1"/>
          </p:cNvSpPr>
          <p:nvPr>
            <p:ph type="subTitle" idx="13"/>
          </p:nvPr>
        </p:nvSpPr>
        <p:spPr/>
        <p:txBody>
          <a:bodyPr/>
          <a:lstStyle/>
          <a:p>
            <a:endParaRPr lang="en-US"/>
          </a:p>
        </p:txBody>
      </p:sp>
      <p:pic>
        <p:nvPicPr>
          <p:cNvPr id="5" name="Content Placeholder 4" descr="Building square footage by sector - with detail.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l="-2346" r="-2346"/>
          <a:stretch>
            <a:fillRect/>
          </a:stretch>
        </p:blipFill>
        <p:spPr>
          <a:xfrm>
            <a:off x="685800" y="1066800"/>
            <a:ext cx="7924800" cy="4983163"/>
          </a:xfrm>
        </p:spPr>
      </p:pic>
      <p:sp>
        <p:nvSpPr>
          <p:cNvPr id="7" name="TextBox 6"/>
          <p:cNvSpPr txBox="1"/>
          <p:nvPr/>
        </p:nvSpPr>
        <p:spPr>
          <a:xfrm>
            <a:off x="304800" y="6248400"/>
            <a:ext cx="6942926" cy="276999"/>
          </a:xfrm>
          <a:prstGeom prst="rect">
            <a:avLst/>
          </a:prstGeom>
          <a:noFill/>
        </p:spPr>
        <p:txBody>
          <a:bodyPr wrap="none" rtlCol="0">
            <a:spAutoFit/>
          </a:bodyPr>
          <a:lstStyle/>
          <a:p>
            <a:r>
              <a:rPr lang="en-US" sz="1200" dirty="0" smtClean="0">
                <a:solidFill>
                  <a:prstClr val="black"/>
                </a:solidFill>
              </a:rPr>
              <a:t>Sources:  Cambridge </a:t>
            </a:r>
            <a:r>
              <a:rPr lang="en-US" sz="1200" dirty="0">
                <a:solidFill>
                  <a:prstClr val="black"/>
                </a:solidFill>
              </a:rPr>
              <a:t>Assessor database, Cambridge 2013 Town Gown Report, </a:t>
            </a:r>
            <a:r>
              <a:rPr lang="en-US" sz="1200" dirty="0" smtClean="0">
                <a:solidFill>
                  <a:prstClr val="black"/>
                </a:solidFill>
              </a:rPr>
              <a:t>Harvard University, and CBRE. </a:t>
            </a:r>
            <a:endParaRPr lang="en-US" sz="1200" dirty="0">
              <a:solidFill>
                <a:prstClr val="black"/>
              </a:solidFill>
            </a:endParaRPr>
          </a:p>
        </p:txBody>
      </p:sp>
    </p:spTree>
    <p:extLst>
      <p:ext uri="{BB962C8B-B14F-4D97-AF65-F5344CB8AC3E}">
        <p14:creationId xmlns:p14="http://schemas.microsoft.com/office/powerpoint/2010/main" xmlns="" val="3553725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371600"/>
            <a:ext cx="7924800" cy="4983163"/>
          </a:xfrm>
        </p:spPr>
        <p:txBody>
          <a:bodyPr>
            <a:normAutofit fontScale="92500" lnSpcReduction="20000"/>
          </a:bodyPr>
          <a:lstStyle/>
          <a:p>
            <a:pPr>
              <a:spcAft>
                <a:spcPts val="1200"/>
              </a:spcAft>
              <a:buFontTx/>
              <a:buChar char="-"/>
            </a:pPr>
            <a:r>
              <a:rPr lang="en-US" dirty="0" smtClean="0"/>
              <a:t>While square footage by space type is available, actual data regarding energy use by space type is not.  We estimated energy use using this process:</a:t>
            </a:r>
          </a:p>
          <a:p>
            <a:pPr lvl="1">
              <a:spcAft>
                <a:spcPts val="1200"/>
              </a:spcAft>
              <a:buFontTx/>
              <a:buChar char="-"/>
            </a:pPr>
            <a:r>
              <a:rPr lang="en-US" dirty="0" smtClean="0"/>
              <a:t>Start with building square footage by space type from Cambridge </a:t>
            </a:r>
            <a:r>
              <a:rPr lang="en-US" dirty="0"/>
              <a:t>a</a:t>
            </a:r>
            <a:r>
              <a:rPr lang="en-US" dirty="0" smtClean="0"/>
              <a:t>ssessor database.</a:t>
            </a:r>
          </a:p>
          <a:p>
            <a:pPr lvl="1">
              <a:spcAft>
                <a:spcPts val="1200"/>
              </a:spcAft>
              <a:buFontTx/>
              <a:buChar char="-"/>
            </a:pPr>
            <a:r>
              <a:rPr lang="en-US" dirty="0" smtClean="0"/>
              <a:t>Refine with additional data re space types not broken out in assessor database: labs; types of university buildings.</a:t>
            </a:r>
          </a:p>
          <a:p>
            <a:pPr lvl="1">
              <a:spcAft>
                <a:spcPts val="1200"/>
              </a:spcAft>
              <a:buFontTx/>
              <a:buChar char="-"/>
            </a:pPr>
            <a:r>
              <a:rPr lang="en-US" dirty="0" smtClean="0"/>
              <a:t>Assign space types to broad categories of energy use intensity (energy use per square foot).</a:t>
            </a:r>
          </a:p>
          <a:p>
            <a:pPr lvl="2">
              <a:spcAft>
                <a:spcPts val="1200"/>
              </a:spcAft>
              <a:buFontTx/>
              <a:buChar char="-"/>
            </a:pPr>
            <a:r>
              <a:rPr lang="en-US" dirty="0" smtClean="0"/>
              <a:t>Some space types are more energy intensive than others, e.g.,</a:t>
            </a:r>
          </a:p>
          <a:p>
            <a:pPr lvl="3">
              <a:spcAft>
                <a:spcPts val="1200"/>
              </a:spcAft>
              <a:buFontTx/>
              <a:buChar char="-"/>
            </a:pPr>
            <a:r>
              <a:rPr lang="en-US" dirty="0" smtClean="0"/>
              <a:t>hospitals use more energy per square foot than warehouses</a:t>
            </a:r>
          </a:p>
          <a:p>
            <a:pPr lvl="3">
              <a:spcAft>
                <a:spcPts val="1200"/>
              </a:spcAft>
              <a:buFontTx/>
              <a:buChar char="-"/>
            </a:pPr>
            <a:r>
              <a:rPr lang="en-US" dirty="0"/>
              <a:t>l</a:t>
            </a:r>
            <a:r>
              <a:rPr lang="en-US" dirty="0" smtClean="0"/>
              <a:t>abs use more energy per square foot than stores</a:t>
            </a:r>
          </a:p>
          <a:p>
            <a:pPr lvl="1">
              <a:spcAft>
                <a:spcPts val="1200"/>
              </a:spcAft>
              <a:buFontTx/>
              <a:buChar char="-"/>
            </a:pPr>
            <a:r>
              <a:rPr lang="en-US" dirty="0" smtClean="0"/>
              <a:t>Apply energy use intensity factors to space types.</a:t>
            </a:r>
          </a:p>
          <a:p>
            <a:pPr>
              <a:spcAft>
                <a:spcPts val="1200"/>
              </a:spcAft>
              <a:buFontTx/>
              <a:buChar char="-"/>
            </a:pPr>
            <a:r>
              <a:rPr lang="en-US" dirty="0" smtClean="0"/>
              <a:t>The result it is very high level estimate of energy use by space type.  </a:t>
            </a:r>
            <a:endParaRPr lang="en-US" dirty="0"/>
          </a:p>
          <a:p>
            <a:pPr>
              <a:spcAft>
                <a:spcPts val="1200"/>
              </a:spcAft>
              <a:buFontTx/>
              <a:buChar char="-"/>
            </a:pPr>
            <a:endParaRPr lang="en-US" dirty="0" smtClean="0"/>
          </a:p>
          <a:p>
            <a:pPr>
              <a:buFontTx/>
              <a:buChar char="-"/>
            </a:pPr>
            <a:endParaRPr lang="en-US" dirty="0" smtClean="0"/>
          </a:p>
          <a:p>
            <a:pPr>
              <a:buFontTx/>
              <a:buChar char="-"/>
            </a:pPr>
            <a:endParaRPr lang="en-US" dirty="0"/>
          </a:p>
        </p:txBody>
      </p:sp>
      <p:sp>
        <p:nvSpPr>
          <p:cNvPr id="3" name="Title 2"/>
          <p:cNvSpPr>
            <a:spLocks noGrp="1"/>
          </p:cNvSpPr>
          <p:nvPr>
            <p:ph type="ctrTitle"/>
          </p:nvPr>
        </p:nvSpPr>
        <p:spPr/>
        <p:txBody>
          <a:bodyPr>
            <a:normAutofit/>
          </a:bodyPr>
          <a:lstStyle/>
          <a:p>
            <a:r>
              <a:rPr lang="en-US" sz="2400" dirty="0" smtClean="0"/>
              <a:t>Estimating energy use by space type</a:t>
            </a:r>
            <a:endParaRPr lang="en-US" sz="2400" dirty="0"/>
          </a:p>
        </p:txBody>
      </p:sp>
      <p:sp>
        <p:nvSpPr>
          <p:cNvPr id="4" name="Subtitle 3"/>
          <p:cNvSpPr>
            <a:spLocks noGrp="1"/>
          </p:cNvSpPr>
          <p:nvPr>
            <p:ph type="subTitle" idx="13"/>
          </p:nvPr>
        </p:nvSpPr>
        <p:spPr/>
        <p:txBody>
          <a:bodyPr/>
          <a:lstStyle/>
          <a:p>
            <a:endParaRPr lang="en-US"/>
          </a:p>
        </p:txBody>
      </p:sp>
    </p:spTree>
    <p:extLst>
      <p:ext uri="{BB962C8B-B14F-4D97-AF65-F5344CB8AC3E}">
        <p14:creationId xmlns:p14="http://schemas.microsoft.com/office/powerpoint/2010/main" xmlns="" val="1721047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2000" dirty="0" smtClean="0"/>
              <a:t>Estimated energy use by space type</a:t>
            </a:r>
            <a:endParaRPr lang="en-US" sz="2000" dirty="0"/>
          </a:p>
        </p:txBody>
      </p:sp>
      <p:sp>
        <p:nvSpPr>
          <p:cNvPr id="4" name="Subtitle 3"/>
          <p:cNvSpPr>
            <a:spLocks noGrp="1"/>
          </p:cNvSpPr>
          <p:nvPr>
            <p:ph type="subTitle" idx="13"/>
          </p:nvPr>
        </p:nvSpPr>
        <p:spPr/>
        <p:txBody>
          <a:bodyPr/>
          <a:lstStyle/>
          <a:p>
            <a:endParaRPr lang="en-US"/>
          </a:p>
        </p:txBody>
      </p:sp>
      <p:sp>
        <p:nvSpPr>
          <p:cNvPr id="2" name="TextBox 1"/>
          <p:cNvSpPr txBox="1"/>
          <p:nvPr/>
        </p:nvSpPr>
        <p:spPr>
          <a:xfrm>
            <a:off x="291985" y="6096000"/>
            <a:ext cx="8225329" cy="646331"/>
          </a:xfrm>
          <a:prstGeom prst="rect">
            <a:avLst/>
          </a:prstGeom>
          <a:noFill/>
        </p:spPr>
        <p:txBody>
          <a:bodyPr wrap="none" rtlCol="0">
            <a:spAutoFit/>
          </a:bodyPr>
          <a:lstStyle/>
          <a:p>
            <a:r>
              <a:rPr lang="en-US" sz="1200" dirty="0">
                <a:solidFill>
                  <a:prstClr val="black"/>
                </a:solidFill>
              </a:rPr>
              <a:t>Note:  Energy use </a:t>
            </a:r>
            <a:r>
              <a:rPr lang="en-US" sz="1200" b="1" i="1" dirty="0">
                <a:solidFill>
                  <a:prstClr val="black"/>
                </a:solidFill>
              </a:rPr>
              <a:t>estimated</a:t>
            </a:r>
            <a:r>
              <a:rPr lang="en-US" sz="1200" dirty="0">
                <a:solidFill>
                  <a:prstClr val="black"/>
                </a:solidFill>
              </a:rPr>
              <a:t> using square footage data from Cambridge Assessor database, Cambridge 2013 Town Gown Report, </a:t>
            </a:r>
            <a:r>
              <a:rPr lang="en-US" sz="1200" dirty="0" smtClean="0">
                <a:solidFill>
                  <a:prstClr val="black"/>
                </a:solidFill>
              </a:rPr>
              <a:t/>
            </a:r>
            <a:br>
              <a:rPr lang="en-US" sz="1200" dirty="0" smtClean="0">
                <a:solidFill>
                  <a:prstClr val="black"/>
                </a:solidFill>
              </a:rPr>
            </a:br>
            <a:r>
              <a:rPr lang="en-US" sz="1200" dirty="0" smtClean="0">
                <a:solidFill>
                  <a:prstClr val="black"/>
                </a:solidFill>
              </a:rPr>
              <a:t>Harvard University, and CBRE; </a:t>
            </a:r>
            <a:r>
              <a:rPr lang="en-US" sz="1200" dirty="0">
                <a:solidFill>
                  <a:prstClr val="black"/>
                </a:solidFill>
              </a:rPr>
              <a:t>and using energy use intensities from US EIA Residential Energy Consumption </a:t>
            </a:r>
            <a:r>
              <a:rPr lang="en-US" sz="1200" dirty="0" smtClean="0">
                <a:solidFill>
                  <a:prstClr val="black"/>
                </a:solidFill>
              </a:rPr>
              <a:t>Survey and </a:t>
            </a:r>
            <a:br>
              <a:rPr lang="en-US" sz="1200" dirty="0" smtClean="0">
                <a:solidFill>
                  <a:prstClr val="black"/>
                </a:solidFill>
              </a:rPr>
            </a:br>
            <a:r>
              <a:rPr lang="en-US" sz="1200" dirty="0" smtClean="0">
                <a:solidFill>
                  <a:prstClr val="black"/>
                </a:solidFill>
              </a:rPr>
              <a:t>US </a:t>
            </a:r>
            <a:r>
              <a:rPr lang="en-US" sz="1200" dirty="0">
                <a:solidFill>
                  <a:prstClr val="black"/>
                </a:solidFill>
              </a:rPr>
              <a:t>DOE </a:t>
            </a:r>
            <a:r>
              <a:rPr lang="en-US" sz="1200" dirty="0" smtClean="0">
                <a:solidFill>
                  <a:prstClr val="black"/>
                </a:solidFill>
              </a:rPr>
              <a:t>Commercial Reference </a:t>
            </a:r>
            <a:r>
              <a:rPr lang="en-US" sz="1200" dirty="0">
                <a:solidFill>
                  <a:prstClr val="black"/>
                </a:solidFill>
              </a:rPr>
              <a:t>Buildings</a:t>
            </a:r>
            <a:r>
              <a:rPr lang="en-US" sz="1200" dirty="0" smtClean="0">
                <a:solidFill>
                  <a:prstClr val="black"/>
                </a:solidFill>
              </a:rPr>
              <a:t>.  These are preliminary estimates that will be refined as more data becomes available.  </a:t>
            </a:r>
            <a:endParaRPr lang="en-US" sz="1200" dirty="0">
              <a:solidFill>
                <a:prstClr val="black"/>
              </a:solidFill>
            </a:endParaRPr>
          </a:p>
        </p:txBody>
      </p:sp>
      <p:pic>
        <p:nvPicPr>
          <p:cNvPr id="6" name="Content Placeholder 5" descr="Estimated Energy Use by Space Type by sector with detail.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l="-2346" r="-2346"/>
          <a:stretch>
            <a:fillRect/>
          </a:stretch>
        </p:blipFill>
        <p:spPr/>
      </p:pic>
    </p:spTree>
    <p:extLst>
      <p:ext uri="{BB962C8B-B14F-4D97-AF65-F5344CB8AC3E}">
        <p14:creationId xmlns:p14="http://schemas.microsoft.com/office/powerpoint/2010/main" xmlns="" val="2754754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smtClean="0"/>
          </a:p>
          <a:p>
            <a:r>
              <a:rPr lang="en-US" sz="3200" dirty="0" smtClean="0"/>
              <a:t>“Forecasting” energy use under business as usual</a:t>
            </a:r>
            <a:endParaRPr lang="en-US" sz="3200" dirty="0"/>
          </a:p>
        </p:txBody>
      </p:sp>
      <p:sp>
        <p:nvSpPr>
          <p:cNvPr id="3" name="Title 2"/>
          <p:cNvSpPr>
            <a:spLocks noGrp="1"/>
          </p:cNvSpPr>
          <p:nvPr>
            <p:ph type="ctrTitle"/>
          </p:nvPr>
        </p:nvSpPr>
        <p:spPr/>
        <p:txBody>
          <a:bodyPr/>
          <a:lstStyle/>
          <a:p>
            <a:endParaRPr lang="en-US"/>
          </a:p>
        </p:txBody>
      </p:sp>
      <p:sp>
        <p:nvSpPr>
          <p:cNvPr id="4" name="Subtitle 3"/>
          <p:cNvSpPr>
            <a:spLocks noGrp="1"/>
          </p:cNvSpPr>
          <p:nvPr>
            <p:ph type="subTitle" idx="13"/>
          </p:nvPr>
        </p:nvSpPr>
        <p:spPr/>
        <p:txBody>
          <a:bodyPr/>
          <a:lstStyle/>
          <a:p>
            <a:endParaRPr lang="en-US"/>
          </a:p>
        </p:txBody>
      </p:sp>
    </p:spTree>
    <p:extLst>
      <p:ext uri="{BB962C8B-B14F-4D97-AF65-F5344CB8AC3E}">
        <p14:creationId xmlns:p14="http://schemas.microsoft.com/office/powerpoint/2010/main" xmlns="" val="1170694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371600"/>
            <a:ext cx="7924800" cy="4983163"/>
          </a:xfrm>
        </p:spPr>
        <p:txBody>
          <a:bodyPr>
            <a:normAutofit fontScale="85000" lnSpcReduction="20000"/>
          </a:bodyPr>
          <a:lstStyle/>
          <a:p>
            <a:pPr>
              <a:spcAft>
                <a:spcPts val="1200"/>
              </a:spcAft>
              <a:buFontTx/>
              <a:buChar char="-"/>
            </a:pPr>
            <a:r>
              <a:rPr lang="en-US" dirty="0" smtClean="0"/>
              <a:t>In order to determine what is needed to get to net zero, it will be necessary to forecast what future energy use would be under a business as usual scenario.</a:t>
            </a:r>
          </a:p>
          <a:p>
            <a:pPr>
              <a:spcAft>
                <a:spcPts val="1200"/>
              </a:spcAft>
              <a:buFontTx/>
              <a:buChar char="-"/>
            </a:pPr>
            <a:r>
              <a:rPr lang="en-US" dirty="0" smtClean="0"/>
              <a:t>Two major factors will affect future energy use:</a:t>
            </a:r>
          </a:p>
          <a:p>
            <a:pPr lvl="1">
              <a:spcAft>
                <a:spcPts val="1200"/>
              </a:spcAft>
              <a:buFontTx/>
              <a:buChar char="-"/>
            </a:pPr>
            <a:r>
              <a:rPr lang="en-US" dirty="0" smtClean="0"/>
              <a:t>Growth</a:t>
            </a:r>
          </a:p>
          <a:p>
            <a:pPr lvl="1">
              <a:spcAft>
                <a:spcPts val="1200"/>
              </a:spcAft>
              <a:buFontTx/>
              <a:buChar char="-"/>
            </a:pPr>
            <a:r>
              <a:rPr lang="en-US" dirty="0" smtClean="0"/>
              <a:t>Increasing energy efficiency</a:t>
            </a:r>
          </a:p>
          <a:p>
            <a:pPr>
              <a:spcAft>
                <a:spcPts val="1200"/>
              </a:spcAft>
              <a:buFontTx/>
              <a:buChar char="-"/>
            </a:pPr>
            <a:r>
              <a:rPr lang="en-US" dirty="0" smtClean="0"/>
              <a:t>Several indicators suggest that those two factors will largely offset each other</a:t>
            </a:r>
          </a:p>
          <a:p>
            <a:pPr lvl="1">
              <a:spcAft>
                <a:spcPts val="1200"/>
              </a:spcAft>
              <a:buFontTx/>
              <a:buChar char="-"/>
            </a:pPr>
            <a:r>
              <a:rPr lang="en-US" dirty="0" smtClean="0"/>
              <a:t>ISO New England forecasts that Massachusetts electricity use would grow 1% per year without utility energy efficiency programs and will be flat after considering the effects of those programs (see next slide).</a:t>
            </a:r>
          </a:p>
          <a:p>
            <a:pPr lvl="1">
              <a:spcAft>
                <a:spcPts val="1200"/>
              </a:spcAft>
              <a:buFontTx/>
              <a:buChar char="-"/>
            </a:pPr>
            <a:r>
              <a:rPr lang="en-US" dirty="0" smtClean="0"/>
              <a:t>Energy use in Cambridge has been essentially flat for the last decade, despite growth.</a:t>
            </a:r>
          </a:p>
          <a:p>
            <a:pPr lvl="1">
              <a:spcAft>
                <a:spcPts val="1200"/>
              </a:spcAft>
              <a:buFontTx/>
              <a:buChar char="-"/>
            </a:pPr>
            <a:r>
              <a:rPr lang="en-US" dirty="0" smtClean="0"/>
              <a:t>Nationally, sales of electricity have fallen and were 1.9% lower in 2012 than they were in 2007.</a:t>
            </a:r>
          </a:p>
          <a:p>
            <a:pPr>
              <a:spcAft>
                <a:spcPts val="1200"/>
              </a:spcAft>
              <a:buFontTx/>
              <a:buChar char="-"/>
            </a:pPr>
            <a:r>
              <a:rPr lang="en-US" dirty="0" smtClean="0"/>
              <a:t>So, total energy use in Cambridge in the future is likely to be similar to total energy use today, under business as usual.  </a:t>
            </a:r>
            <a:endParaRPr lang="en-US" dirty="0"/>
          </a:p>
          <a:p>
            <a:pPr>
              <a:spcAft>
                <a:spcPts val="1200"/>
              </a:spcAft>
              <a:buFontTx/>
              <a:buChar char="-"/>
            </a:pPr>
            <a:endParaRPr lang="en-US" dirty="0" smtClean="0"/>
          </a:p>
          <a:p>
            <a:pPr>
              <a:buFontTx/>
              <a:buChar char="-"/>
            </a:pPr>
            <a:endParaRPr lang="en-US" dirty="0" smtClean="0"/>
          </a:p>
          <a:p>
            <a:pPr>
              <a:buFontTx/>
              <a:buChar char="-"/>
            </a:pPr>
            <a:endParaRPr lang="en-US" dirty="0"/>
          </a:p>
        </p:txBody>
      </p:sp>
      <p:sp>
        <p:nvSpPr>
          <p:cNvPr id="3" name="Title 2"/>
          <p:cNvSpPr>
            <a:spLocks noGrp="1"/>
          </p:cNvSpPr>
          <p:nvPr>
            <p:ph type="ctrTitle"/>
          </p:nvPr>
        </p:nvSpPr>
        <p:spPr/>
        <p:txBody>
          <a:bodyPr>
            <a:normAutofit/>
          </a:bodyPr>
          <a:lstStyle/>
          <a:p>
            <a:r>
              <a:rPr lang="en-US" sz="2400" dirty="0" smtClean="0"/>
              <a:t>“Forecasting” business as usual</a:t>
            </a:r>
            <a:endParaRPr lang="en-US" sz="2400" dirty="0"/>
          </a:p>
        </p:txBody>
      </p:sp>
      <p:sp>
        <p:nvSpPr>
          <p:cNvPr id="4" name="Subtitle 3"/>
          <p:cNvSpPr>
            <a:spLocks noGrp="1"/>
          </p:cNvSpPr>
          <p:nvPr>
            <p:ph type="subTitle" idx="13"/>
          </p:nvPr>
        </p:nvSpPr>
        <p:spPr/>
        <p:txBody>
          <a:bodyPr/>
          <a:lstStyle/>
          <a:p>
            <a:endParaRPr lang="en-US"/>
          </a:p>
        </p:txBody>
      </p:sp>
    </p:spTree>
    <p:extLst>
      <p:ext uri="{BB962C8B-B14F-4D97-AF65-F5344CB8AC3E}">
        <p14:creationId xmlns:p14="http://schemas.microsoft.com/office/powerpoint/2010/main" xmlns="" val="1276905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5760"/>
            <a:ext cx="8229600" cy="710952"/>
          </a:xfrm>
        </p:spPr>
        <p:txBody>
          <a:bodyPr/>
          <a:lstStyle/>
          <a:p>
            <a:pPr algn="l"/>
            <a:r>
              <a:rPr lang="en-CA" sz="3600" dirty="0" smtClean="0">
                <a:solidFill>
                  <a:srgbClr val="415968"/>
                </a:solidFill>
              </a:rPr>
              <a:t>Getting To Net Zero: Mid-Year Report</a:t>
            </a:r>
            <a:endParaRPr lang="en-US" sz="3600" dirty="0">
              <a:solidFill>
                <a:srgbClr val="415968"/>
              </a:solidFill>
            </a:endParaRPr>
          </a:p>
        </p:txBody>
      </p:sp>
      <p:sp>
        <p:nvSpPr>
          <p:cNvPr id="3" name="Slide Number Placeholder 2"/>
          <p:cNvSpPr>
            <a:spLocks noGrp="1"/>
          </p:cNvSpPr>
          <p:nvPr>
            <p:ph type="sldNum" sz="quarter" idx="12"/>
          </p:nvPr>
        </p:nvSpPr>
        <p:spPr/>
        <p:txBody>
          <a:bodyPr/>
          <a:lstStyle/>
          <a:p>
            <a:pPr>
              <a:defRPr/>
            </a:pPr>
            <a:fld id="{6BC32DEE-B1FC-482A-8D0D-64ABC0329678}" type="slidenum">
              <a:rPr lang="en-US" smtClean="0">
                <a:solidFill>
                  <a:prstClr val="black">
                    <a:tint val="75000"/>
                  </a:prstClr>
                </a:solidFill>
              </a:rPr>
              <a:pPr>
                <a:defRPr/>
              </a:pPr>
              <a:t>2</a:t>
            </a:fld>
            <a:endParaRPr lang="en-US" dirty="0">
              <a:solidFill>
                <a:prstClr val="black">
                  <a:tint val="75000"/>
                </a:prstClr>
              </a:solidFill>
            </a:endParaRPr>
          </a:p>
        </p:txBody>
      </p:sp>
      <p:sp>
        <p:nvSpPr>
          <p:cNvPr id="5" name="TextBox 4"/>
          <p:cNvSpPr txBox="1"/>
          <p:nvPr/>
        </p:nvSpPr>
        <p:spPr>
          <a:xfrm>
            <a:off x="357887" y="899428"/>
            <a:ext cx="8102545" cy="5632311"/>
          </a:xfrm>
          <a:prstGeom prst="rect">
            <a:avLst/>
          </a:prstGeom>
          <a:noFill/>
        </p:spPr>
        <p:txBody>
          <a:bodyPr wrap="square" rtlCol="0">
            <a:spAutoFit/>
          </a:bodyPr>
          <a:lstStyle/>
          <a:p>
            <a:r>
              <a:rPr lang="en-CA" dirty="0" smtClean="0">
                <a:solidFill>
                  <a:srgbClr val="415968"/>
                </a:solidFill>
                <a:latin typeface="Arial" pitchFamily="34" charset="0"/>
                <a:ea typeface="ＭＳ Ｐゴシック" pitchFamily="34" charset="-128"/>
              </a:rPr>
              <a:t>Purpose of report: </a:t>
            </a:r>
          </a:p>
          <a:p>
            <a:pPr marL="285750" indent="-285750">
              <a:buFont typeface="Arial" panose="020B0604020202020204" pitchFamily="34" charset="0"/>
              <a:buChar char="•"/>
            </a:pPr>
            <a:endParaRPr lang="en-CA" dirty="0">
              <a:solidFill>
                <a:srgbClr val="415968"/>
              </a:solidFill>
              <a:latin typeface="Arial" pitchFamily="34" charset="0"/>
              <a:ea typeface="ＭＳ Ｐゴシック" pitchFamily="34" charset="-128"/>
            </a:endParaRPr>
          </a:p>
          <a:p>
            <a:pPr marL="285750" indent="-285750">
              <a:buFont typeface="Arial" panose="020B0604020202020204" pitchFamily="34" charset="0"/>
              <a:buChar char="•"/>
            </a:pPr>
            <a:r>
              <a:rPr lang="en-CA" dirty="0" smtClean="0">
                <a:latin typeface="Arial" pitchFamily="34" charset="0"/>
                <a:ea typeface="ＭＳ Ｐゴシック" pitchFamily="34" charset="-128"/>
              </a:rPr>
              <a:t>To inform the public of Task Force </a:t>
            </a:r>
            <a:r>
              <a:rPr lang="en-CA" smtClean="0">
                <a:latin typeface="Arial" pitchFamily="34" charset="0"/>
                <a:ea typeface="ＭＳ Ｐゴシック" pitchFamily="34" charset="-128"/>
              </a:rPr>
              <a:t>process &amp; </a:t>
            </a:r>
            <a:r>
              <a:rPr lang="en-CA" dirty="0" smtClean="0">
                <a:latin typeface="Arial" pitchFamily="34" charset="0"/>
                <a:ea typeface="ＭＳ Ｐゴシック" pitchFamily="34" charset="-128"/>
              </a:rPr>
              <a:t>objectives</a:t>
            </a:r>
          </a:p>
          <a:p>
            <a:pPr marL="285750" indent="-285750">
              <a:buFont typeface="Arial" panose="020B0604020202020204" pitchFamily="34" charset="0"/>
              <a:buChar char="•"/>
            </a:pPr>
            <a:r>
              <a:rPr lang="en-CA" dirty="0" smtClean="0">
                <a:latin typeface="Arial" pitchFamily="34" charset="0"/>
                <a:ea typeface="ＭＳ Ｐゴシック" pitchFamily="34" charset="-128"/>
              </a:rPr>
              <a:t>Call to action: Invite the communit</a:t>
            </a:r>
            <a:r>
              <a:rPr lang="en-CA" dirty="0">
                <a:latin typeface="Arial" pitchFamily="34" charset="0"/>
                <a:ea typeface="ＭＳ Ｐゴシック" pitchFamily="34" charset="-128"/>
              </a:rPr>
              <a:t>y</a:t>
            </a:r>
            <a:r>
              <a:rPr lang="en-CA" dirty="0" smtClean="0">
                <a:latin typeface="Arial" pitchFamily="34" charset="0"/>
                <a:ea typeface="ＭＳ Ｐゴシック" pitchFamily="34" charset="-128"/>
              </a:rPr>
              <a:t> to stay informed &amp; share ideas</a:t>
            </a:r>
          </a:p>
          <a:p>
            <a:endParaRPr lang="en-CA" dirty="0">
              <a:solidFill>
                <a:srgbClr val="415968"/>
              </a:solidFill>
              <a:latin typeface="Arial" pitchFamily="34" charset="0"/>
              <a:ea typeface="ＭＳ Ｐゴシック" pitchFamily="34" charset="-128"/>
            </a:endParaRPr>
          </a:p>
          <a:p>
            <a:r>
              <a:rPr lang="en-CA" dirty="0" smtClean="0">
                <a:solidFill>
                  <a:srgbClr val="415968"/>
                </a:solidFill>
                <a:latin typeface="Arial" pitchFamily="34" charset="0"/>
                <a:ea typeface="ＭＳ Ｐゴシック" pitchFamily="34" charset="-128"/>
              </a:rPr>
              <a:t>Report content:                                   </a:t>
            </a:r>
            <a:r>
              <a:rPr lang="en-CA" dirty="0" smtClean="0"/>
              <a:t> </a:t>
            </a:r>
          </a:p>
          <a:p>
            <a:endParaRPr lang="en-CA" dirty="0"/>
          </a:p>
          <a:p>
            <a:pPr marL="285750" indent="-285750">
              <a:buFont typeface="Arial" panose="020B0604020202020204" pitchFamily="34" charset="0"/>
              <a:buChar char="•"/>
            </a:pPr>
            <a:r>
              <a:rPr lang="en-CA" dirty="0" smtClean="0"/>
              <a:t>Definition of net zero and overarching strategies:</a:t>
            </a:r>
          </a:p>
          <a:p>
            <a:pPr marL="742950" lvl="1" indent="-285750">
              <a:buFont typeface="Arial" panose="020B0604020202020204" pitchFamily="34" charset="0"/>
              <a:buChar char="•"/>
            </a:pPr>
            <a:r>
              <a:rPr lang="en-CA" dirty="0" smtClean="0"/>
              <a:t>Conservation</a:t>
            </a:r>
          </a:p>
          <a:p>
            <a:pPr marL="742950" lvl="1" indent="-285750">
              <a:buFont typeface="Arial" panose="020B0604020202020204" pitchFamily="34" charset="0"/>
              <a:buChar char="•"/>
            </a:pPr>
            <a:r>
              <a:rPr lang="en-CA" dirty="0" smtClean="0"/>
              <a:t>Retrofits &amp; upgrades to buildings</a:t>
            </a:r>
          </a:p>
          <a:p>
            <a:pPr marL="742950" lvl="1" indent="-285750">
              <a:buFont typeface="Arial" panose="020B0604020202020204" pitchFamily="34" charset="0"/>
              <a:buChar char="•"/>
            </a:pPr>
            <a:r>
              <a:rPr lang="en-CA" dirty="0" smtClean="0"/>
              <a:t>Shifting to cleaner &amp; renewable energy sources </a:t>
            </a:r>
          </a:p>
          <a:p>
            <a:pPr marL="742950" lvl="1" indent="-285750">
              <a:buFont typeface="Arial" panose="020B0604020202020204" pitchFamily="34" charset="0"/>
              <a:buChar char="•"/>
            </a:pPr>
            <a:r>
              <a:rPr lang="en-CA" dirty="0" smtClean="0"/>
              <a:t>District-scale solutions</a:t>
            </a:r>
          </a:p>
          <a:p>
            <a:pPr lvl="1"/>
            <a:endParaRPr lang="en-CA" dirty="0" smtClean="0"/>
          </a:p>
          <a:p>
            <a:pPr marL="285750" lvl="1" indent="-285750">
              <a:buFont typeface="Arial" panose="020B0604020202020204" pitchFamily="34" charset="0"/>
              <a:buChar char="•"/>
            </a:pPr>
            <a:r>
              <a:rPr lang="en-CA" dirty="0" smtClean="0"/>
              <a:t>Summary of work to date</a:t>
            </a:r>
          </a:p>
          <a:p>
            <a:pPr marL="742950" lvl="2" indent="-285750">
              <a:buFont typeface="Arial" panose="020B0604020202020204" pitchFamily="34" charset="0"/>
              <a:buChar char="•"/>
            </a:pPr>
            <a:r>
              <a:rPr lang="en-CA" dirty="0" smtClean="0"/>
              <a:t>Working groups</a:t>
            </a:r>
          </a:p>
          <a:p>
            <a:pPr marL="742950" lvl="2" indent="-285750">
              <a:buFont typeface="Arial" panose="020B0604020202020204" pitchFamily="34" charset="0"/>
              <a:buChar char="•"/>
            </a:pPr>
            <a:r>
              <a:rPr lang="en-CA" dirty="0" smtClean="0"/>
              <a:t>Early actions: zoning ordinance; stretch code; disclosure ordinance</a:t>
            </a:r>
          </a:p>
          <a:p>
            <a:pPr marL="742950" lvl="2" indent="-285750">
              <a:buFont typeface="Arial" panose="020B0604020202020204" pitchFamily="34" charset="0"/>
              <a:buChar char="•"/>
            </a:pPr>
            <a:r>
              <a:rPr lang="en-CA" dirty="0" smtClean="0"/>
              <a:t>Research: best practices, Cambridge energy, renewable energy</a:t>
            </a:r>
          </a:p>
          <a:p>
            <a:pPr lvl="1"/>
            <a:endParaRPr lang="en-CA" dirty="0"/>
          </a:p>
          <a:p>
            <a:pPr marL="0" lvl="1"/>
            <a:r>
              <a:rPr lang="en-CA" dirty="0" smtClean="0">
                <a:sym typeface="Wingdings" panose="05000000000000000000" pitchFamily="2" charset="2"/>
              </a:rPr>
              <a:t> Additions or suggestions?</a:t>
            </a:r>
            <a:endParaRPr lang="en-CA" dirty="0" smtClean="0"/>
          </a:p>
          <a:p>
            <a:pPr lvl="1"/>
            <a:endParaRPr lang="en-CA" dirty="0"/>
          </a:p>
        </p:txBody>
      </p:sp>
    </p:spTree>
    <p:extLst>
      <p:ext uri="{BB962C8B-B14F-4D97-AF65-F5344CB8AC3E}">
        <p14:creationId xmlns="" xmlns:p14="http://schemas.microsoft.com/office/powerpoint/2010/main" val="12862861"/>
      </p:ext>
    </p:extLst>
  </p:cSld>
  <p:clrMapOvr>
    <a:masterClrMapping/>
  </p:clrMapOvr>
  <p:transition spd="med">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Energy Efficiency Forecast.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t="-1784" b="-1784"/>
          <a:stretch>
            <a:fillRect/>
          </a:stretch>
        </p:blipFill>
        <p:spPr>
          <a:xfrm>
            <a:off x="762000" y="1189037"/>
            <a:ext cx="7924800" cy="4983163"/>
          </a:xfrm>
        </p:spPr>
      </p:pic>
      <p:sp>
        <p:nvSpPr>
          <p:cNvPr id="3" name="Title 2"/>
          <p:cNvSpPr>
            <a:spLocks noGrp="1"/>
          </p:cNvSpPr>
          <p:nvPr>
            <p:ph type="ctrTitle"/>
          </p:nvPr>
        </p:nvSpPr>
        <p:spPr>
          <a:xfrm>
            <a:off x="685800" y="0"/>
            <a:ext cx="7696200" cy="708025"/>
          </a:xfrm>
        </p:spPr>
        <p:txBody>
          <a:bodyPr>
            <a:noAutofit/>
          </a:bodyPr>
          <a:lstStyle/>
          <a:p>
            <a:r>
              <a:rPr lang="en-US" sz="2000" dirty="0" smtClean="0"/>
              <a:t>Without energy efficiency programs, electricity use in MA is projected to increase at a rate of 1% per year through 2023.</a:t>
            </a:r>
            <a:endParaRPr lang="en-US" sz="2000" dirty="0"/>
          </a:p>
        </p:txBody>
      </p:sp>
      <p:sp>
        <p:nvSpPr>
          <p:cNvPr id="4" name="Subtitle 3"/>
          <p:cNvSpPr>
            <a:spLocks noGrp="1"/>
          </p:cNvSpPr>
          <p:nvPr>
            <p:ph type="subTitle" idx="13"/>
          </p:nvPr>
        </p:nvSpPr>
        <p:spPr/>
        <p:txBody>
          <a:bodyPr/>
          <a:lstStyle/>
          <a:p>
            <a:r>
              <a:rPr lang="en-US" dirty="0" smtClean="0">
                <a:solidFill>
                  <a:schemeClr val="bg1">
                    <a:lumMod val="50000"/>
                  </a:schemeClr>
                </a:solidFill>
              </a:rPr>
              <a:t>With the programs, use is projected to decrease slightly.</a:t>
            </a:r>
            <a:endParaRPr lang="en-US" dirty="0">
              <a:solidFill>
                <a:schemeClr val="bg1">
                  <a:lumMod val="50000"/>
                </a:schemeClr>
              </a:solidFill>
            </a:endParaRPr>
          </a:p>
        </p:txBody>
      </p:sp>
      <p:sp>
        <p:nvSpPr>
          <p:cNvPr id="7" name="TextBox 6"/>
          <p:cNvSpPr txBox="1"/>
          <p:nvPr/>
        </p:nvSpPr>
        <p:spPr>
          <a:xfrm>
            <a:off x="990600" y="6400800"/>
            <a:ext cx="3870696" cy="369332"/>
          </a:xfrm>
          <a:prstGeom prst="rect">
            <a:avLst/>
          </a:prstGeom>
          <a:noFill/>
        </p:spPr>
        <p:txBody>
          <a:bodyPr wrap="none" rtlCol="0">
            <a:spAutoFit/>
          </a:bodyPr>
          <a:lstStyle/>
          <a:p>
            <a:r>
              <a:rPr lang="en-US" sz="1200" dirty="0" smtClean="0">
                <a:solidFill>
                  <a:prstClr val="black"/>
                </a:solidFill>
              </a:rPr>
              <a:t>Source:  ISO New England, Energy Efficiency Forecast 2014.</a:t>
            </a:r>
            <a:r>
              <a:rPr lang="en-US" dirty="0" smtClean="0">
                <a:solidFill>
                  <a:prstClr val="black"/>
                </a:solidFill>
              </a:rPr>
              <a:t> </a:t>
            </a:r>
            <a:endParaRPr lang="en-US" dirty="0">
              <a:solidFill>
                <a:prstClr val="black"/>
              </a:solidFill>
            </a:endParaRPr>
          </a:p>
        </p:txBody>
      </p:sp>
    </p:spTree>
    <p:extLst>
      <p:ext uri="{BB962C8B-B14F-4D97-AF65-F5344CB8AC3E}">
        <p14:creationId xmlns:p14="http://schemas.microsoft.com/office/powerpoint/2010/main" xmlns="" val="1999442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EE programs.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l="-2346" r="-2346"/>
          <a:stretch>
            <a:fillRect/>
          </a:stretch>
        </p:blipFill>
        <p:spPr>
          <a:xfrm>
            <a:off x="762000" y="1295400"/>
            <a:ext cx="7924800" cy="4983163"/>
          </a:xfrm>
        </p:spPr>
      </p:pic>
      <p:sp>
        <p:nvSpPr>
          <p:cNvPr id="3" name="Title 2"/>
          <p:cNvSpPr>
            <a:spLocks noGrp="1"/>
          </p:cNvSpPr>
          <p:nvPr>
            <p:ph type="ctrTitle"/>
          </p:nvPr>
        </p:nvSpPr>
        <p:spPr>
          <a:xfrm>
            <a:off x="685800" y="0"/>
            <a:ext cx="7696200" cy="708025"/>
          </a:xfrm>
        </p:spPr>
        <p:txBody>
          <a:bodyPr>
            <a:normAutofit/>
          </a:bodyPr>
          <a:lstStyle/>
          <a:p>
            <a:r>
              <a:rPr lang="en-US" sz="2000" dirty="0" smtClean="0"/>
              <a:t>The business as usual scenario includes the impacts of the MA utility efficiency programs</a:t>
            </a:r>
            <a:endParaRPr lang="en-US" sz="2000" dirty="0"/>
          </a:p>
        </p:txBody>
      </p:sp>
      <p:sp>
        <p:nvSpPr>
          <p:cNvPr id="4" name="Subtitle 3"/>
          <p:cNvSpPr>
            <a:spLocks noGrp="1"/>
          </p:cNvSpPr>
          <p:nvPr>
            <p:ph type="subTitle" idx="13"/>
          </p:nvPr>
        </p:nvSpPr>
        <p:spPr/>
        <p:txBody>
          <a:bodyPr/>
          <a:lstStyle/>
          <a:p>
            <a:r>
              <a:rPr lang="en-US" dirty="0" smtClean="0"/>
              <a:t>Achieving incremental savings in Cambridge will require additional efforts.</a:t>
            </a:r>
            <a:endParaRPr lang="en-US" dirty="0"/>
          </a:p>
        </p:txBody>
      </p:sp>
    </p:spTree>
    <p:extLst>
      <p:ext uri="{BB962C8B-B14F-4D97-AF65-F5344CB8AC3E}">
        <p14:creationId xmlns:p14="http://schemas.microsoft.com/office/powerpoint/2010/main" xmlns="" val="576954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2400" dirty="0" smtClean="0"/>
              <a:t>CO2 emissions under business as usual</a:t>
            </a:r>
            <a:endParaRPr lang="en-US" sz="2400" dirty="0"/>
          </a:p>
        </p:txBody>
      </p:sp>
      <p:sp>
        <p:nvSpPr>
          <p:cNvPr id="4" name="Subtitle 3"/>
          <p:cNvSpPr>
            <a:spLocks noGrp="1"/>
          </p:cNvSpPr>
          <p:nvPr>
            <p:ph type="subTitle" idx="13"/>
          </p:nvPr>
        </p:nvSpPr>
        <p:spPr/>
        <p:txBody>
          <a:bodyPr/>
          <a:lstStyle/>
          <a:p>
            <a:endParaRPr lang="en-US"/>
          </a:p>
        </p:txBody>
      </p:sp>
      <p:pic>
        <p:nvPicPr>
          <p:cNvPr id="5" name="Content Placeholder 4" descr="CO2 under BAU.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l="-2346" r="-2346"/>
          <a:stretch>
            <a:fillRect/>
          </a:stretch>
        </p:blipFill>
        <p:spPr>
          <a:xfrm>
            <a:off x="762000" y="1295400"/>
            <a:ext cx="7924800" cy="4983163"/>
          </a:xfrm>
        </p:spPr>
      </p:pic>
    </p:spTree>
    <p:extLst>
      <p:ext uri="{BB962C8B-B14F-4D97-AF65-F5344CB8AC3E}">
        <p14:creationId xmlns:p14="http://schemas.microsoft.com/office/powerpoint/2010/main" xmlns="" val="3707699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CA" dirty="0" smtClean="0">
                <a:solidFill>
                  <a:srgbClr val="56541E"/>
                </a:solidFill>
              </a:rPr>
              <a:t>Energy and GHG savings at scale</a:t>
            </a:r>
            <a:endParaRPr lang="en-CA" dirty="0">
              <a:solidFill>
                <a:srgbClr val="56541E"/>
              </a:solidFill>
            </a:endParaRPr>
          </a:p>
        </p:txBody>
      </p:sp>
      <p:sp>
        <p:nvSpPr>
          <p:cNvPr id="3" name="Content Placeholder 2"/>
          <p:cNvSpPr>
            <a:spLocks noGrp="1"/>
          </p:cNvSpPr>
          <p:nvPr>
            <p:ph idx="1"/>
          </p:nvPr>
        </p:nvSpPr>
        <p:spPr>
          <a:xfrm>
            <a:off x="433329" y="5410200"/>
            <a:ext cx="8229600" cy="609601"/>
          </a:xfrm>
        </p:spPr>
        <p:txBody>
          <a:bodyPr/>
          <a:lstStyle/>
          <a:p>
            <a:pPr marL="0" indent="0">
              <a:buNone/>
            </a:pPr>
            <a:r>
              <a:rPr lang="en-CA" sz="1400" dirty="0" smtClean="0">
                <a:solidFill>
                  <a:schemeClr val="accent3">
                    <a:lumMod val="50000"/>
                  </a:schemeClr>
                </a:solidFill>
              </a:rPr>
              <a:t>*data based on Integral Projects, and normalized for Cambridge</a:t>
            </a:r>
          </a:p>
          <a:p>
            <a:endParaRPr lang="en-CA" dirty="0"/>
          </a:p>
        </p:txBody>
      </p:sp>
      <p:graphicFrame>
        <p:nvGraphicFramePr>
          <p:cNvPr id="8" name="Table 7"/>
          <p:cNvGraphicFramePr>
            <a:graphicFrameLocks noGrp="1"/>
          </p:cNvGraphicFramePr>
          <p:nvPr>
            <p:extLst>
              <p:ext uri="{D42A27DB-BD31-4B8C-83A1-F6EECF244321}">
                <p14:modId xmlns:p14="http://schemas.microsoft.com/office/powerpoint/2010/main" xmlns="" val="2797143268"/>
              </p:ext>
            </p:extLst>
          </p:nvPr>
        </p:nvGraphicFramePr>
        <p:xfrm>
          <a:off x="457200" y="990600"/>
          <a:ext cx="7696201" cy="4114800"/>
        </p:xfrm>
        <a:graphic>
          <a:graphicData uri="http://schemas.openxmlformats.org/drawingml/2006/table">
            <a:tbl>
              <a:tblPr firstRow="1" bandRow="1">
                <a:tableStyleId>{F5AB1C69-6EDB-4FF4-983F-18BD219EF322}</a:tableStyleId>
              </a:tblPr>
              <a:tblGrid>
                <a:gridCol w="1906147"/>
                <a:gridCol w="1930018"/>
                <a:gridCol w="1930018"/>
                <a:gridCol w="1930018"/>
              </a:tblGrid>
              <a:tr h="514350">
                <a:tc>
                  <a:txBody>
                    <a:bodyPr/>
                    <a:lstStyle/>
                    <a:p>
                      <a:pPr algn="l" fontAlgn="b"/>
                      <a:endParaRPr lang="en-US" sz="1600" b="0" i="0" u="none" strike="noStrike" dirty="0">
                        <a:solidFill>
                          <a:srgbClr val="000000"/>
                        </a:solidFill>
                        <a:effectLst/>
                        <a:latin typeface="Calibri"/>
                      </a:endParaRPr>
                    </a:p>
                  </a:txBody>
                  <a:tcPr marL="0" marR="0" marT="0" marB="0" anchor="b"/>
                </a:tc>
                <a:tc>
                  <a:txBody>
                    <a:bodyPr/>
                    <a:lstStyle/>
                    <a:p>
                      <a:pPr algn="l" fontAlgn="b"/>
                      <a:r>
                        <a:rPr lang="en-US" sz="1600" u="none" strike="noStrike" dirty="0">
                          <a:effectLst/>
                        </a:rPr>
                        <a:t>MURB</a:t>
                      </a:r>
                      <a:endParaRPr lang="en-US" sz="1600" b="0" i="0" u="none" strike="noStrike" dirty="0">
                        <a:solidFill>
                          <a:srgbClr val="000000"/>
                        </a:solidFill>
                        <a:effectLst/>
                        <a:latin typeface="Calibri"/>
                      </a:endParaRPr>
                    </a:p>
                  </a:txBody>
                  <a:tcPr marL="0" marR="0" marT="0" marB="0" anchor="b"/>
                </a:tc>
                <a:tc>
                  <a:txBody>
                    <a:bodyPr/>
                    <a:lstStyle/>
                    <a:p>
                      <a:pPr algn="l" fontAlgn="b"/>
                      <a:r>
                        <a:rPr lang="en-US" sz="1600" u="none" strike="noStrike" dirty="0">
                          <a:effectLst/>
                        </a:rPr>
                        <a:t>Commercial</a:t>
                      </a:r>
                      <a:endParaRPr lang="en-US" sz="1600" b="0" i="0" u="none" strike="noStrike" dirty="0">
                        <a:solidFill>
                          <a:srgbClr val="000000"/>
                        </a:solidFill>
                        <a:effectLst/>
                        <a:latin typeface="Calibri"/>
                      </a:endParaRPr>
                    </a:p>
                  </a:txBody>
                  <a:tcPr marL="0" marR="0" marT="0" marB="0" anchor="b"/>
                </a:tc>
                <a:tc>
                  <a:txBody>
                    <a:bodyPr/>
                    <a:lstStyle/>
                    <a:p>
                      <a:pPr algn="l" fontAlgn="b"/>
                      <a:r>
                        <a:rPr lang="en-US" sz="1600" u="none" strike="noStrike" dirty="0">
                          <a:effectLst/>
                        </a:rPr>
                        <a:t>Residential</a:t>
                      </a:r>
                      <a:endParaRPr lang="en-US" sz="1600" b="0" i="0" u="none" strike="noStrike" dirty="0">
                        <a:solidFill>
                          <a:srgbClr val="000000"/>
                        </a:solidFill>
                        <a:effectLst/>
                        <a:latin typeface="Calibri"/>
                      </a:endParaRPr>
                    </a:p>
                  </a:txBody>
                  <a:tcPr marL="0" marR="0" marT="0" marB="0" anchor="b"/>
                </a:tc>
              </a:tr>
              <a:tr h="514350">
                <a:tc>
                  <a:txBody>
                    <a:bodyPr/>
                    <a:lstStyle/>
                    <a:p>
                      <a:pPr algn="l" fontAlgn="b"/>
                      <a:r>
                        <a:rPr lang="en-US" sz="1600" u="none" strike="noStrike" dirty="0">
                          <a:effectLst/>
                        </a:rPr>
                        <a:t>Retro</a:t>
                      </a:r>
                      <a:r>
                        <a:rPr lang="en-US" sz="1600" u="none" strike="noStrike" dirty="0" smtClean="0">
                          <a:effectLst/>
                        </a:rPr>
                        <a:t>-Commissioning</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5%</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5%</a:t>
                      </a:r>
                      <a:endParaRPr lang="en-US" sz="1600" b="0" i="0" u="none" strike="noStrike" dirty="0">
                        <a:solidFill>
                          <a:srgbClr val="000000"/>
                        </a:solidFill>
                        <a:effectLst/>
                        <a:latin typeface="Calibri"/>
                      </a:endParaRPr>
                    </a:p>
                  </a:txBody>
                  <a:tcPr marL="0" marR="0" marT="0" marB="0" anchor="b"/>
                </a:tc>
                <a:tc>
                  <a:txBody>
                    <a:bodyPr/>
                    <a:lstStyle/>
                    <a:p>
                      <a:pPr algn="l" fontAlgn="b"/>
                      <a:endParaRPr lang="en-US" sz="1600" b="0" i="0" u="none" strike="noStrike" dirty="0" smtClean="0">
                        <a:solidFill>
                          <a:srgbClr val="000000"/>
                        </a:solidFill>
                        <a:effectLst/>
                        <a:latin typeface="Calibri"/>
                      </a:endParaRPr>
                    </a:p>
                  </a:txBody>
                  <a:tcPr marL="0" marR="0" marT="0" marB="0" anchor="b"/>
                </a:tc>
              </a:tr>
              <a:tr h="514350">
                <a:tc>
                  <a:txBody>
                    <a:bodyPr/>
                    <a:lstStyle/>
                    <a:p>
                      <a:pPr algn="l" fontAlgn="b"/>
                      <a:r>
                        <a:rPr lang="en-US" sz="1600" u="none" strike="noStrike" dirty="0">
                          <a:effectLst/>
                        </a:rPr>
                        <a:t>Light Touch Retro-fit </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10%</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10%</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30%</a:t>
                      </a:r>
                      <a:endParaRPr lang="en-US" sz="1600" b="0" i="0" u="none" strike="noStrike" dirty="0">
                        <a:solidFill>
                          <a:srgbClr val="000000"/>
                        </a:solidFill>
                        <a:effectLst/>
                        <a:latin typeface="Calibri"/>
                      </a:endParaRPr>
                    </a:p>
                  </a:txBody>
                  <a:tcPr marL="0" marR="0" marT="0" marB="0" anchor="b"/>
                </a:tc>
              </a:tr>
              <a:tr h="514350">
                <a:tc>
                  <a:txBody>
                    <a:bodyPr/>
                    <a:lstStyle/>
                    <a:p>
                      <a:pPr algn="l" fontAlgn="b"/>
                      <a:r>
                        <a:rPr lang="en-US" sz="1600" u="none" strike="noStrike" dirty="0">
                          <a:effectLst/>
                        </a:rPr>
                        <a:t>LEED Gold Building</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10%</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15%</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60%</a:t>
                      </a:r>
                      <a:endParaRPr lang="en-US" sz="1600" b="0" i="0" u="none" strike="noStrike" dirty="0">
                        <a:solidFill>
                          <a:srgbClr val="000000"/>
                        </a:solidFill>
                        <a:effectLst/>
                        <a:latin typeface="Calibri"/>
                      </a:endParaRPr>
                    </a:p>
                  </a:txBody>
                  <a:tcPr marL="0" marR="0" marT="0" marB="0" anchor="b"/>
                </a:tc>
              </a:tr>
              <a:tr h="514350">
                <a:tc>
                  <a:txBody>
                    <a:bodyPr/>
                    <a:lstStyle/>
                    <a:p>
                      <a:pPr algn="l" fontAlgn="b"/>
                      <a:r>
                        <a:rPr lang="en-US" sz="1600" u="none" strike="noStrike" dirty="0">
                          <a:effectLst/>
                        </a:rPr>
                        <a:t>Deep Retrofit</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30%</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35%</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50%</a:t>
                      </a:r>
                      <a:endParaRPr lang="en-US" sz="1600" b="0" i="0" u="none" strike="noStrike" dirty="0">
                        <a:solidFill>
                          <a:srgbClr val="000000"/>
                        </a:solidFill>
                        <a:effectLst/>
                        <a:latin typeface="Calibri"/>
                      </a:endParaRPr>
                    </a:p>
                  </a:txBody>
                  <a:tcPr marL="0" marR="0" marT="0" marB="0" anchor="b"/>
                </a:tc>
              </a:tr>
              <a:tr h="514350">
                <a:tc>
                  <a:txBody>
                    <a:bodyPr/>
                    <a:lstStyle/>
                    <a:p>
                      <a:pPr algn="l" fontAlgn="b"/>
                      <a:r>
                        <a:rPr lang="en-US" sz="1600" u="none" strike="noStrike" dirty="0">
                          <a:effectLst/>
                        </a:rPr>
                        <a:t>Near Net-Zero Building</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75%</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75%</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75%</a:t>
                      </a:r>
                      <a:endParaRPr lang="en-US" sz="1600" b="0" i="0" u="none" strike="noStrike" dirty="0">
                        <a:solidFill>
                          <a:srgbClr val="000000"/>
                        </a:solidFill>
                        <a:effectLst/>
                        <a:latin typeface="Calibri"/>
                      </a:endParaRPr>
                    </a:p>
                  </a:txBody>
                  <a:tcPr marL="0" marR="0" marT="0" marB="0" anchor="b"/>
                </a:tc>
              </a:tr>
              <a:tr h="514350">
                <a:tc>
                  <a:txBody>
                    <a:bodyPr/>
                    <a:lstStyle/>
                    <a:p>
                      <a:pPr algn="l" fontAlgn="b"/>
                      <a:r>
                        <a:rPr lang="en-US" sz="1600" u="none" strike="noStrike" dirty="0" smtClean="0">
                          <a:effectLst/>
                        </a:rPr>
                        <a:t>Low Carbon District Energy Systems</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80%</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80%</a:t>
                      </a:r>
                      <a:endParaRPr lang="en-US" sz="1600" b="0" i="0" u="none" strike="noStrike" dirty="0">
                        <a:solidFill>
                          <a:srgbClr val="000000"/>
                        </a:solidFill>
                        <a:effectLst/>
                        <a:latin typeface="Calibri"/>
                      </a:endParaRPr>
                    </a:p>
                  </a:txBody>
                  <a:tcPr marL="0" marR="0" marT="0" marB="0" anchor="b"/>
                </a:tc>
                <a:tc>
                  <a:txBody>
                    <a:bodyPr/>
                    <a:lstStyle/>
                    <a:p>
                      <a:pPr algn="l" fontAlgn="b"/>
                      <a:endParaRPr lang="en-US" sz="1600" b="0" i="0" u="none" strike="noStrike" dirty="0">
                        <a:solidFill>
                          <a:srgbClr val="000000"/>
                        </a:solidFill>
                        <a:effectLst/>
                        <a:latin typeface="Calibri"/>
                      </a:endParaRPr>
                    </a:p>
                  </a:txBody>
                  <a:tcPr marL="0" marR="0" marT="0" marB="0" anchor="b"/>
                </a:tc>
              </a:tr>
              <a:tr h="514350">
                <a:tc>
                  <a:txBody>
                    <a:bodyPr/>
                    <a:lstStyle/>
                    <a:p>
                      <a:pPr algn="l" fontAlgn="b"/>
                      <a:r>
                        <a:rPr lang="en-US" sz="1600" u="none" strike="noStrike" dirty="0">
                          <a:effectLst/>
                        </a:rPr>
                        <a:t>Conventional </a:t>
                      </a:r>
                      <a:r>
                        <a:rPr lang="en-US" sz="1600" u="none" strike="noStrike" dirty="0" smtClean="0">
                          <a:effectLst/>
                        </a:rPr>
                        <a:t>(Co-Gen</a:t>
                      </a:r>
                      <a:r>
                        <a:rPr lang="en-US" sz="1600" u="none" strike="noStrike" dirty="0">
                          <a:effectLst/>
                        </a:rPr>
                        <a:t>)</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15%</a:t>
                      </a:r>
                      <a:endParaRPr lang="en-US" sz="1600" b="0" i="0" u="none" strike="noStrike" dirty="0">
                        <a:solidFill>
                          <a:srgbClr val="000000"/>
                        </a:solidFill>
                        <a:effectLst/>
                        <a:latin typeface="Calibri"/>
                      </a:endParaRPr>
                    </a:p>
                  </a:txBody>
                  <a:tcPr marL="0" marR="0" marT="0" marB="0" anchor="b"/>
                </a:tc>
                <a:tc>
                  <a:txBody>
                    <a:bodyPr/>
                    <a:lstStyle/>
                    <a:p>
                      <a:pPr algn="r" fontAlgn="b"/>
                      <a:r>
                        <a:rPr lang="en-US" sz="1600" u="none" strike="noStrike" dirty="0">
                          <a:effectLst/>
                        </a:rPr>
                        <a:t>15%</a:t>
                      </a:r>
                      <a:endParaRPr lang="en-US" sz="1600" b="0" i="0" u="none" strike="noStrike" dirty="0">
                        <a:solidFill>
                          <a:srgbClr val="000000"/>
                        </a:solidFill>
                        <a:effectLst/>
                        <a:latin typeface="Calibri"/>
                      </a:endParaRPr>
                    </a:p>
                  </a:txBody>
                  <a:tcPr marL="0" marR="0" marT="0" marB="0" anchor="b"/>
                </a:tc>
                <a:tc>
                  <a:txBody>
                    <a:bodyPr/>
                    <a:lstStyle/>
                    <a:p>
                      <a:pPr algn="l" fontAlgn="b"/>
                      <a:endParaRPr lang="en-US" sz="1600" b="0" i="0" u="none" strike="noStrike" dirty="0">
                        <a:solidFill>
                          <a:srgbClr val="000000"/>
                        </a:solidFill>
                        <a:effectLst/>
                        <a:latin typeface="Calibri"/>
                      </a:endParaRPr>
                    </a:p>
                  </a:txBody>
                  <a:tcPr marL="0" marR="0" marT="0" marB="0" anchor="b"/>
                </a:tc>
              </a:tr>
            </a:tbl>
          </a:graphicData>
        </a:graphic>
      </p:graphicFrame>
    </p:spTree>
    <p:extLst>
      <p:ext uri="{BB962C8B-B14F-4D97-AF65-F5344CB8AC3E}">
        <p14:creationId xmlns:p14="http://schemas.microsoft.com/office/powerpoint/2010/main" xmlns="" val="224251769"/>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04800" y="838200"/>
            <a:ext cx="8458200" cy="5262979"/>
          </a:xfrm>
          <a:prstGeom prst="rect">
            <a:avLst/>
          </a:prstGeom>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lgn="l" rtl="0" fontAlgn="base">
              <a:spcBef>
                <a:spcPct val="0"/>
              </a:spcBef>
              <a:spcAft>
                <a:spcPct val="0"/>
              </a:spcAft>
              <a:defRPr sz="2800">
                <a:solidFill>
                  <a:schemeClr val="bg1"/>
                </a:solidFill>
                <a:latin typeface="+mj-lt"/>
                <a:ea typeface="+mj-ea"/>
                <a:cs typeface="+mj-cs"/>
              </a:defRPr>
            </a:lvl1pPr>
            <a:lvl2pPr algn="l" rtl="0" fontAlgn="base">
              <a:spcBef>
                <a:spcPct val="0"/>
              </a:spcBef>
              <a:spcAft>
                <a:spcPct val="0"/>
              </a:spcAft>
              <a:defRPr sz="2800">
                <a:solidFill>
                  <a:schemeClr val="bg1"/>
                </a:solidFill>
                <a:latin typeface="Trebuchet MS" pitchFamily="34" charset="0"/>
              </a:defRPr>
            </a:lvl2pPr>
            <a:lvl3pPr algn="l" rtl="0" fontAlgn="base">
              <a:spcBef>
                <a:spcPct val="0"/>
              </a:spcBef>
              <a:spcAft>
                <a:spcPct val="0"/>
              </a:spcAft>
              <a:defRPr sz="2800">
                <a:solidFill>
                  <a:schemeClr val="bg1"/>
                </a:solidFill>
                <a:latin typeface="Trebuchet MS" pitchFamily="34" charset="0"/>
              </a:defRPr>
            </a:lvl3pPr>
            <a:lvl4pPr algn="l" rtl="0" fontAlgn="base">
              <a:spcBef>
                <a:spcPct val="0"/>
              </a:spcBef>
              <a:spcAft>
                <a:spcPct val="0"/>
              </a:spcAft>
              <a:defRPr sz="2800">
                <a:solidFill>
                  <a:schemeClr val="bg1"/>
                </a:solidFill>
                <a:latin typeface="Trebuchet MS" pitchFamily="34" charset="0"/>
              </a:defRPr>
            </a:lvl4pPr>
            <a:lvl5pPr algn="l" rtl="0" fontAlgn="base">
              <a:spcBef>
                <a:spcPct val="0"/>
              </a:spcBef>
              <a:spcAft>
                <a:spcPct val="0"/>
              </a:spcAft>
              <a:defRPr sz="2800">
                <a:solidFill>
                  <a:schemeClr val="bg1"/>
                </a:solidFill>
                <a:latin typeface="Trebuchet MS" pitchFamily="34" charset="0"/>
              </a:defRPr>
            </a:lvl5pPr>
            <a:lvl6pPr marL="457200" algn="l" rtl="0" fontAlgn="base">
              <a:spcBef>
                <a:spcPct val="0"/>
              </a:spcBef>
              <a:spcAft>
                <a:spcPct val="0"/>
              </a:spcAft>
              <a:defRPr sz="2800">
                <a:solidFill>
                  <a:schemeClr val="bg1"/>
                </a:solidFill>
                <a:latin typeface="Trebuchet MS" pitchFamily="34" charset="0"/>
              </a:defRPr>
            </a:lvl6pPr>
            <a:lvl7pPr marL="914400" algn="l" rtl="0" fontAlgn="base">
              <a:spcBef>
                <a:spcPct val="0"/>
              </a:spcBef>
              <a:spcAft>
                <a:spcPct val="0"/>
              </a:spcAft>
              <a:defRPr sz="2800">
                <a:solidFill>
                  <a:schemeClr val="bg1"/>
                </a:solidFill>
                <a:latin typeface="Trebuchet MS" pitchFamily="34" charset="0"/>
              </a:defRPr>
            </a:lvl7pPr>
            <a:lvl8pPr marL="1371600" algn="l" rtl="0" fontAlgn="base">
              <a:spcBef>
                <a:spcPct val="0"/>
              </a:spcBef>
              <a:spcAft>
                <a:spcPct val="0"/>
              </a:spcAft>
              <a:defRPr sz="2800">
                <a:solidFill>
                  <a:schemeClr val="bg1"/>
                </a:solidFill>
                <a:latin typeface="Trebuchet MS" pitchFamily="34" charset="0"/>
              </a:defRPr>
            </a:lvl8pPr>
            <a:lvl9pPr marL="1828800" algn="l" rtl="0" fontAlgn="base">
              <a:spcBef>
                <a:spcPct val="0"/>
              </a:spcBef>
              <a:spcAft>
                <a:spcPct val="0"/>
              </a:spcAft>
              <a:defRPr sz="2800">
                <a:solidFill>
                  <a:schemeClr val="bg1"/>
                </a:solidFill>
                <a:latin typeface="Trebuchet MS" pitchFamily="34" charset="0"/>
              </a:defRPr>
            </a:lvl9pPr>
          </a:lstStyle>
          <a:p>
            <a:pPr>
              <a:defRPr/>
            </a:pPr>
            <a:r>
              <a:rPr lang="en-US" sz="2400" kern="0" dirty="0" smtClean="0">
                <a:solidFill>
                  <a:srgbClr val="415968"/>
                </a:solidFill>
              </a:rPr>
              <a:t>Scenario: </a:t>
            </a:r>
            <a:r>
              <a:rPr lang="en-US" sz="2400" b="1" kern="0" dirty="0" smtClean="0">
                <a:solidFill>
                  <a:srgbClr val="415968"/>
                </a:solidFill>
              </a:rPr>
              <a:t>Best in Class Retrofit Programs </a:t>
            </a:r>
          </a:p>
          <a:p>
            <a:pPr>
              <a:defRPr/>
            </a:pPr>
            <a:endParaRPr lang="en-US" sz="2400" kern="0" dirty="0">
              <a:solidFill>
                <a:srgbClr val="415968"/>
              </a:solidFill>
            </a:endParaRPr>
          </a:p>
          <a:p>
            <a:pPr marL="342900" indent="-342900">
              <a:buFontTx/>
              <a:buChar char="-"/>
              <a:defRPr/>
            </a:pPr>
            <a:r>
              <a:rPr lang="en-US" sz="2400" b="1" kern="0" dirty="0" smtClean="0">
                <a:solidFill>
                  <a:srgbClr val="415968"/>
                </a:solidFill>
              </a:rPr>
              <a:t>25%</a:t>
            </a:r>
            <a:r>
              <a:rPr lang="en-US" sz="2400" kern="0" dirty="0" smtClean="0">
                <a:solidFill>
                  <a:srgbClr val="415968"/>
                </a:solidFill>
              </a:rPr>
              <a:t> uptake in Light-touch Retrofits (3%)</a:t>
            </a:r>
            <a:endParaRPr lang="en-US" sz="2400" kern="0" dirty="0">
              <a:solidFill>
                <a:srgbClr val="415968"/>
              </a:solidFill>
            </a:endParaRPr>
          </a:p>
          <a:p>
            <a:pPr marL="342900" indent="-342900">
              <a:buFontTx/>
              <a:buChar char="-"/>
              <a:defRPr/>
            </a:pPr>
            <a:r>
              <a:rPr lang="en-US" sz="2400" b="1" kern="0" dirty="0" smtClean="0">
                <a:solidFill>
                  <a:srgbClr val="415968"/>
                </a:solidFill>
              </a:rPr>
              <a:t>10%</a:t>
            </a:r>
            <a:r>
              <a:rPr lang="en-US" sz="2400" kern="0" dirty="0" smtClean="0">
                <a:solidFill>
                  <a:srgbClr val="415968"/>
                </a:solidFill>
              </a:rPr>
              <a:t> uptake in Deep Retrofits (3%)</a:t>
            </a:r>
          </a:p>
          <a:p>
            <a:pPr marL="342900" indent="-342900">
              <a:buFontTx/>
              <a:buChar char="-"/>
              <a:defRPr/>
            </a:pPr>
            <a:r>
              <a:rPr lang="en-US" sz="2400" kern="0" dirty="0" smtClean="0">
                <a:solidFill>
                  <a:srgbClr val="415968"/>
                </a:solidFill>
              </a:rPr>
              <a:t>All new construction is LEED Gold for 10 years (2%)</a:t>
            </a:r>
          </a:p>
          <a:p>
            <a:pPr marL="342900" indent="-342900">
              <a:buFontTx/>
              <a:buChar char="-"/>
              <a:defRPr/>
            </a:pPr>
            <a:r>
              <a:rPr lang="en-US" sz="2400" kern="0" dirty="0" smtClean="0">
                <a:solidFill>
                  <a:srgbClr val="415968"/>
                </a:solidFill>
              </a:rPr>
              <a:t>7 years of all new buildings near net-zero (4%)</a:t>
            </a:r>
          </a:p>
          <a:p>
            <a:pPr>
              <a:defRPr/>
            </a:pPr>
            <a:endParaRPr lang="en-US" sz="2400" kern="0" dirty="0">
              <a:solidFill>
                <a:srgbClr val="415968"/>
              </a:solidFill>
            </a:endParaRPr>
          </a:p>
          <a:p>
            <a:pPr>
              <a:defRPr/>
            </a:pPr>
            <a:r>
              <a:rPr lang="en-US" sz="2400" kern="0" dirty="0" smtClean="0">
                <a:solidFill>
                  <a:srgbClr val="415968"/>
                </a:solidFill>
              </a:rPr>
              <a:t>This is an aggressive but possible scenario under current market conditions that includes programs and regulation for retrofits and new construction that would yield </a:t>
            </a:r>
            <a:r>
              <a:rPr lang="en-US" sz="2400" b="1" kern="0" dirty="0" smtClean="0">
                <a:solidFill>
                  <a:srgbClr val="415968"/>
                </a:solidFill>
              </a:rPr>
              <a:t>12% Savings</a:t>
            </a:r>
          </a:p>
          <a:p>
            <a:pPr>
              <a:defRPr/>
            </a:pPr>
            <a:endParaRPr lang="en-US" sz="2400" b="1" kern="0" dirty="0">
              <a:solidFill>
                <a:srgbClr val="415968"/>
              </a:solidFill>
            </a:endParaRPr>
          </a:p>
          <a:p>
            <a:pPr>
              <a:defRPr/>
            </a:pPr>
            <a:r>
              <a:rPr lang="en-US" sz="2400" kern="0" dirty="0" smtClean="0">
                <a:solidFill>
                  <a:srgbClr val="415968"/>
                </a:solidFill>
              </a:rPr>
              <a:t>There is no district energy expansion factored into this scenario.</a:t>
            </a:r>
            <a:endParaRPr lang="en-US" sz="2400" kern="0" dirty="0">
              <a:solidFill>
                <a:srgbClr val="415968"/>
              </a:solidFill>
            </a:endParaRPr>
          </a:p>
          <a:p>
            <a:pPr>
              <a:defRPr/>
            </a:pPr>
            <a:endParaRPr lang="en-US" sz="2400" kern="0" dirty="0" smtClean="0">
              <a:solidFill>
                <a:srgbClr val="415968"/>
              </a:solidFill>
            </a:endParaRPr>
          </a:p>
          <a:p>
            <a:pPr>
              <a:defRPr/>
            </a:pPr>
            <a:endParaRPr lang="en-US" sz="2400" kern="0" dirty="0" smtClean="0">
              <a:solidFill>
                <a:srgbClr val="415968"/>
              </a:solidFill>
            </a:endParaRPr>
          </a:p>
        </p:txBody>
      </p:sp>
      <p:pic>
        <p:nvPicPr>
          <p:cNvPr id="3" name="Picture 4"/>
          <p:cNvPicPr>
            <a:picLocks noChangeAspect="1" noChangeArrowheads="1"/>
          </p:cNvPicPr>
          <p:nvPr/>
        </p:nvPicPr>
        <p:blipFill>
          <a:blip r:embed="rId3" cstate="print"/>
          <a:srcRect l="15755" t="9206" r="-14775" b="1718"/>
          <a:stretch>
            <a:fillRect/>
          </a:stretch>
        </p:blipFill>
        <p:spPr bwMode="auto">
          <a:xfrm>
            <a:off x="7620000" y="5309654"/>
            <a:ext cx="1785795" cy="1568015"/>
          </a:xfrm>
          <a:prstGeom prst="rect">
            <a:avLst/>
          </a:prstGeom>
          <a:noFill/>
          <a:ln w="9525">
            <a:noFill/>
            <a:miter lim="800000"/>
            <a:headEnd/>
            <a:tailEnd/>
          </a:ln>
        </p:spPr>
      </p:pic>
    </p:spTree>
    <p:extLst>
      <p:ext uri="{BB962C8B-B14F-4D97-AF65-F5344CB8AC3E}">
        <p14:creationId xmlns:p14="http://schemas.microsoft.com/office/powerpoint/2010/main" xmlns="" val="354627107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04800" y="838200"/>
            <a:ext cx="8458200" cy="5262979"/>
          </a:xfrm>
          <a:prstGeom prst="rect">
            <a:avLst/>
          </a:prstGeom>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lgn="l" rtl="0" fontAlgn="base">
              <a:spcBef>
                <a:spcPct val="0"/>
              </a:spcBef>
              <a:spcAft>
                <a:spcPct val="0"/>
              </a:spcAft>
              <a:defRPr sz="2800">
                <a:solidFill>
                  <a:schemeClr val="bg1"/>
                </a:solidFill>
                <a:latin typeface="+mj-lt"/>
                <a:ea typeface="+mj-ea"/>
                <a:cs typeface="+mj-cs"/>
              </a:defRPr>
            </a:lvl1pPr>
            <a:lvl2pPr algn="l" rtl="0" fontAlgn="base">
              <a:spcBef>
                <a:spcPct val="0"/>
              </a:spcBef>
              <a:spcAft>
                <a:spcPct val="0"/>
              </a:spcAft>
              <a:defRPr sz="2800">
                <a:solidFill>
                  <a:schemeClr val="bg1"/>
                </a:solidFill>
                <a:latin typeface="Trebuchet MS" pitchFamily="34" charset="0"/>
              </a:defRPr>
            </a:lvl2pPr>
            <a:lvl3pPr algn="l" rtl="0" fontAlgn="base">
              <a:spcBef>
                <a:spcPct val="0"/>
              </a:spcBef>
              <a:spcAft>
                <a:spcPct val="0"/>
              </a:spcAft>
              <a:defRPr sz="2800">
                <a:solidFill>
                  <a:schemeClr val="bg1"/>
                </a:solidFill>
                <a:latin typeface="Trebuchet MS" pitchFamily="34" charset="0"/>
              </a:defRPr>
            </a:lvl3pPr>
            <a:lvl4pPr algn="l" rtl="0" fontAlgn="base">
              <a:spcBef>
                <a:spcPct val="0"/>
              </a:spcBef>
              <a:spcAft>
                <a:spcPct val="0"/>
              </a:spcAft>
              <a:defRPr sz="2800">
                <a:solidFill>
                  <a:schemeClr val="bg1"/>
                </a:solidFill>
                <a:latin typeface="Trebuchet MS" pitchFamily="34" charset="0"/>
              </a:defRPr>
            </a:lvl4pPr>
            <a:lvl5pPr algn="l" rtl="0" fontAlgn="base">
              <a:spcBef>
                <a:spcPct val="0"/>
              </a:spcBef>
              <a:spcAft>
                <a:spcPct val="0"/>
              </a:spcAft>
              <a:defRPr sz="2800">
                <a:solidFill>
                  <a:schemeClr val="bg1"/>
                </a:solidFill>
                <a:latin typeface="Trebuchet MS" pitchFamily="34" charset="0"/>
              </a:defRPr>
            </a:lvl5pPr>
            <a:lvl6pPr marL="457200" algn="l" rtl="0" fontAlgn="base">
              <a:spcBef>
                <a:spcPct val="0"/>
              </a:spcBef>
              <a:spcAft>
                <a:spcPct val="0"/>
              </a:spcAft>
              <a:defRPr sz="2800">
                <a:solidFill>
                  <a:schemeClr val="bg1"/>
                </a:solidFill>
                <a:latin typeface="Trebuchet MS" pitchFamily="34" charset="0"/>
              </a:defRPr>
            </a:lvl6pPr>
            <a:lvl7pPr marL="914400" algn="l" rtl="0" fontAlgn="base">
              <a:spcBef>
                <a:spcPct val="0"/>
              </a:spcBef>
              <a:spcAft>
                <a:spcPct val="0"/>
              </a:spcAft>
              <a:defRPr sz="2800">
                <a:solidFill>
                  <a:schemeClr val="bg1"/>
                </a:solidFill>
                <a:latin typeface="Trebuchet MS" pitchFamily="34" charset="0"/>
              </a:defRPr>
            </a:lvl7pPr>
            <a:lvl8pPr marL="1371600" algn="l" rtl="0" fontAlgn="base">
              <a:spcBef>
                <a:spcPct val="0"/>
              </a:spcBef>
              <a:spcAft>
                <a:spcPct val="0"/>
              </a:spcAft>
              <a:defRPr sz="2800">
                <a:solidFill>
                  <a:schemeClr val="bg1"/>
                </a:solidFill>
                <a:latin typeface="Trebuchet MS" pitchFamily="34" charset="0"/>
              </a:defRPr>
            </a:lvl8pPr>
            <a:lvl9pPr marL="1828800" algn="l" rtl="0" fontAlgn="base">
              <a:spcBef>
                <a:spcPct val="0"/>
              </a:spcBef>
              <a:spcAft>
                <a:spcPct val="0"/>
              </a:spcAft>
              <a:defRPr sz="2800">
                <a:solidFill>
                  <a:schemeClr val="bg1"/>
                </a:solidFill>
                <a:latin typeface="Trebuchet MS" pitchFamily="34" charset="0"/>
              </a:defRPr>
            </a:lvl9pPr>
          </a:lstStyle>
          <a:p>
            <a:pPr>
              <a:defRPr/>
            </a:pPr>
            <a:r>
              <a:rPr lang="en-US" sz="2400" kern="0" dirty="0" smtClean="0">
                <a:solidFill>
                  <a:srgbClr val="415968"/>
                </a:solidFill>
              </a:rPr>
              <a:t>Scenario: </a:t>
            </a:r>
            <a:r>
              <a:rPr lang="en-US" sz="2400" b="1" kern="0" dirty="0" smtClean="0">
                <a:solidFill>
                  <a:srgbClr val="415968"/>
                </a:solidFill>
              </a:rPr>
              <a:t>Best in Class Green Building Policy</a:t>
            </a:r>
          </a:p>
          <a:p>
            <a:pPr>
              <a:defRPr/>
            </a:pPr>
            <a:endParaRPr lang="en-US" sz="2400" kern="0" dirty="0">
              <a:solidFill>
                <a:srgbClr val="415968"/>
              </a:solidFill>
            </a:endParaRPr>
          </a:p>
          <a:p>
            <a:pPr marL="342900" indent="-342900">
              <a:buFontTx/>
              <a:buChar char="-"/>
              <a:defRPr/>
            </a:pPr>
            <a:r>
              <a:rPr lang="en-US" sz="2400" b="1" kern="0" dirty="0" smtClean="0">
                <a:solidFill>
                  <a:srgbClr val="415968"/>
                </a:solidFill>
              </a:rPr>
              <a:t>10%</a:t>
            </a:r>
            <a:r>
              <a:rPr lang="en-US" sz="2400" kern="0" dirty="0" smtClean="0">
                <a:solidFill>
                  <a:srgbClr val="415968"/>
                </a:solidFill>
              </a:rPr>
              <a:t> uptake in Light-touch Retrofits (2%)</a:t>
            </a:r>
            <a:endParaRPr lang="en-US" sz="2400" kern="0" dirty="0">
              <a:solidFill>
                <a:srgbClr val="415968"/>
              </a:solidFill>
            </a:endParaRPr>
          </a:p>
          <a:p>
            <a:pPr marL="342900" indent="-342900">
              <a:buFontTx/>
              <a:buChar char="-"/>
              <a:defRPr/>
            </a:pPr>
            <a:r>
              <a:rPr lang="en-US" sz="2400" b="1" kern="0" dirty="0" smtClean="0">
                <a:solidFill>
                  <a:srgbClr val="415968"/>
                </a:solidFill>
              </a:rPr>
              <a:t>5%</a:t>
            </a:r>
            <a:r>
              <a:rPr lang="en-US" sz="2400" kern="0" dirty="0" smtClean="0">
                <a:solidFill>
                  <a:srgbClr val="415968"/>
                </a:solidFill>
              </a:rPr>
              <a:t> uptake in Deep Retrofits (2%)</a:t>
            </a:r>
          </a:p>
          <a:p>
            <a:pPr marL="342900" indent="-342900">
              <a:buFontTx/>
              <a:buChar char="-"/>
              <a:defRPr/>
            </a:pPr>
            <a:r>
              <a:rPr lang="en-US" sz="2400" kern="0" dirty="0" smtClean="0">
                <a:solidFill>
                  <a:srgbClr val="415968"/>
                </a:solidFill>
              </a:rPr>
              <a:t>All new construction is </a:t>
            </a:r>
            <a:r>
              <a:rPr lang="en-US" sz="2400" b="1" kern="0" dirty="0" smtClean="0">
                <a:solidFill>
                  <a:srgbClr val="415968"/>
                </a:solidFill>
              </a:rPr>
              <a:t>LEED Gold for 5 years </a:t>
            </a:r>
            <a:r>
              <a:rPr lang="en-US" sz="2400" kern="0" dirty="0" smtClean="0">
                <a:solidFill>
                  <a:srgbClr val="415968"/>
                </a:solidFill>
              </a:rPr>
              <a:t>(1%)</a:t>
            </a:r>
          </a:p>
          <a:p>
            <a:pPr marL="342900" indent="-342900">
              <a:buFontTx/>
              <a:buChar char="-"/>
              <a:defRPr/>
            </a:pPr>
            <a:r>
              <a:rPr lang="en-US" sz="2400" b="1" kern="0" dirty="0" smtClean="0">
                <a:solidFill>
                  <a:srgbClr val="415968"/>
                </a:solidFill>
              </a:rPr>
              <a:t>12 years </a:t>
            </a:r>
            <a:r>
              <a:rPr lang="en-US" sz="2400" kern="0" dirty="0" smtClean="0">
                <a:solidFill>
                  <a:srgbClr val="415968"/>
                </a:solidFill>
              </a:rPr>
              <a:t>of all new buildings </a:t>
            </a:r>
            <a:r>
              <a:rPr lang="en-US" sz="2400" b="1" kern="0" dirty="0" smtClean="0">
                <a:solidFill>
                  <a:srgbClr val="415968"/>
                </a:solidFill>
              </a:rPr>
              <a:t>near net-zero </a:t>
            </a:r>
            <a:r>
              <a:rPr lang="en-US" sz="2400" kern="0" dirty="0" smtClean="0">
                <a:solidFill>
                  <a:srgbClr val="415968"/>
                </a:solidFill>
              </a:rPr>
              <a:t>(8%)</a:t>
            </a:r>
          </a:p>
          <a:p>
            <a:pPr>
              <a:defRPr/>
            </a:pPr>
            <a:endParaRPr lang="en-US" sz="2400" kern="0" dirty="0">
              <a:solidFill>
                <a:srgbClr val="415968"/>
              </a:solidFill>
            </a:endParaRPr>
          </a:p>
          <a:p>
            <a:pPr>
              <a:defRPr/>
            </a:pPr>
            <a:r>
              <a:rPr lang="en-US" sz="2400" kern="0" dirty="0" smtClean="0">
                <a:solidFill>
                  <a:srgbClr val="415968"/>
                </a:solidFill>
              </a:rPr>
              <a:t>This is an aggressive scenario where there is a focused effort to transform the new construction market to net zero construction within 5 years. It would yield </a:t>
            </a:r>
            <a:r>
              <a:rPr lang="en-US" sz="2400" b="1" kern="0" dirty="0" smtClean="0">
                <a:solidFill>
                  <a:srgbClr val="415968"/>
                </a:solidFill>
              </a:rPr>
              <a:t>13% Savings</a:t>
            </a:r>
          </a:p>
          <a:p>
            <a:pPr>
              <a:defRPr/>
            </a:pPr>
            <a:endParaRPr lang="en-US" sz="2400" b="1" kern="0" dirty="0">
              <a:solidFill>
                <a:srgbClr val="415968"/>
              </a:solidFill>
            </a:endParaRPr>
          </a:p>
          <a:p>
            <a:pPr>
              <a:defRPr/>
            </a:pPr>
            <a:r>
              <a:rPr lang="en-US" sz="2400" kern="0" dirty="0" smtClean="0">
                <a:solidFill>
                  <a:srgbClr val="415968"/>
                </a:solidFill>
              </a:rPr>
              <a:t>There is no district energy expansion factored into this scenario.</a:t>
            </a:r>
            <a:endParaRPr lang="en-US" sz="2400" kern="0" dirty="0">
              <a:solidFill>
                <a:srgbClr val="415968"/>
              </a:solidFill>
            </a:endParaRPr>
          </a:p>
          <a:p>
            <a:pPr>
              <a:defRPr/>
            </a:pPr>
            <a:endParaRPr lang="en-US" sz="2400" kern="0" dirty="0" smtClean="0">
              <a:solidFill>
                <a:srgbClr val="415968"/>
              </a:solidFill>
            </a:endParaRPr>
          </a:p>
          <a:p>
            <a:pPr>
              <a:defRPr/>
            </a:pPr>
            <a:endParaRPr lang="en-US" sz="2400" kern="0" dirty="0" smtClean="0">
              <a:solidFill>
                <a:srgbClr val="415968"/>
              </a:solidFill>
            </a:endParaRPr>
          </a:p>
        </p:txBody>
      </p:sp>
      <p:pic>
        <p:nvPicPr>
          <p:cNvPr id="3" name="Picture 4"/>
          <p:cNvPicPr>
            <a:picLocks noChangeAspect="1" noChangeArrowheads="1"/>
          </p:cNvPicPr>
          <p:nvPr/>
        </p:nvPicPr>
        <p:blipFill>
          <a:blip r:embed="rId3" cstate="print"/>
          <a:srcRect l="15755" t="9206" r="-14775" b="1718"/>
          <a:stretch>
            <a:fillRect/>
          </a:stretch>
        </p:blipFill>
        <p:spPr bwMode="auto">
          <a:xfrm>
            <a:off x="7620000" y="5309654"/>
            <a:ext cx="1785795" cy="1568015"/>
          </a:xfrm>
          <a:prstGeom prst="rect">
            <a:avLst/>
          </a:prstGeom>
          <a:noFill/>
          <a:ln w="9525">
            <a:noFill/>
            <a:miter lim="800000"/>
            <a:headEnd/>
            <a:tailEnd/>
          </a:ln>
        </p:spPr>
      </p:pic>
    </p:spTree>
    <p:extLst>
      <p:ext uri="{BB962C8B-B14F-4D97-AF65-F5344CB8AC3E}">
        <p14:creationId xmlns:p14="http://schemas.microsoft.com/office/powerpoint/2010/main" xmlns="" val="131306300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p:txBody>
          <a:bodyPr/>
          <a:lstStyle/>
          <a:p>
            <a:r>
              <a:rPr lang="en-US" dirty="0" smtClean="0"/>
              <a:t>Cambridge Building Energy Use Primer</a:t>
            </a:r>
            <a:endParaRPr lang="en-US" dirty="0"/>
          </a:p>
        </p:txBody>
      </p:sp>
      <p:sp>
        <p:nvSpPr>
          <p:cNvPr id="25" name="Text Placeholder 24"/>
          <p:cNvSpPr>
            <a:spLocks noGrp="1"/>
          </p:cNvSpPr>
          <p:nvPr>
            <p:ph type="body" sz="quarter" idx="13"/>
          </p:nvPr>
        </p:nvSpPr>
        <p:spPr/>
        <p:txBody>
          <a:bodyPr>
            <a:normAutofit fontScale="92500" lnSpcReduction="20000"/>
          </a:bodyPr>
          <a:lstStyle/>
          <a:p>
            <a:r>
              <a:rPr lang="en-US" dirty="0" smtClean="0"/>
              <a:t>Peregrine Energy Group</a:t>
            </a:r>
            <a:endParaRPr lang="en-US" dirty="0"/>
          </a:p>
        </p:txBody>
      </p:sp>
      <p:sp>
        <p:nvSpPr>
          <p:cNvPr id="26" name="Text Placeholder 25"/>
          <p:cNvSpPr>
            <a:spLocks noGrp="1"/>
          </p:cNvSpPr>
          <p:nvPr>
            <p:ph type="body" sz="quarter" idx="14"/>
          </p:nvPr>
        </p:nvSpPr>
        <p:spPr/>
        <p:txBody>
          <a:bodyPr/>
          <a:lstStyle/>
          <a:p>
            <a:r>
              <a:rPr lang="en-US" dirty="0" smtClean="0"/>
              <a:t>Getting to Net Zero Task Force</a:t>
            </a:r>
            <a:endParaRPr lang="en-US" dirty="0"/>
          </a:p>
        </p:txBody>
      </p:sp>
      <p:sp>
        <p:nvSpPr>
          <p:cNvPr id="24" name="Text Placeholder 23"/>
          <p:cNvSpPr>
            <a:spLocks noGrp="1"/>
          </p:cNvSpPr>
          <p:nvPr>
            <p:ph type="body" sz="quarter" idx="12"/>
          </p:nvPr>
        </p:nvSpPr>
        <p:spPr/>
        <p:txBody>
          <a:bodyPr/>
          <a:lstStyle/>
          <a:p>
            <a:r>
              <a:rPr lang="en-US" dirty="0" smtClean="0"/>
              <a:t>June 25, 2014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spcAft>
                <a:spcPts val="1200"/>
              </a:spcAft>
            </a:pPr>
            <a:endParaRPr lang="en-US" dirty="0" smtClean="0"/>
          </a:p>
          <a:p>
            <a:pPr>
              <a:spcAft>
                <a:spcPts val="1200"/>
              </a:spcAft>
              <a:buFontTx/>
              <a:buChar char="-"/>
            </a:pPr>
            <a:r>
              <a:rPr lang="en-US" dirty="0" smtClean="0"/>
              <a:t>Energy Use and Emissions</a:t>
            </a:r>
          </a:p>
          <a:p>
            <a:pPr>
              <a:spcAft>
                <a:spcPts val="1200"/>
              </a:spcAft>
              <a:buFontTx/>
              <a:buChar char="-"/>
            </a:pPr>
            <a:r>
              <a:rPr lang="en-US" dirty="0" smtClean="0"/>
              <a:t>Cambridge Population and Building Stock</a:t>
            </a:r>
          </a:p>
          <a:p>
            <a:pPr>
              <a:spcAft>
                <a:spcPts val="1200"/>
              </a:spcAft>
              <a:buFontTx/>
              <a:buChar char="-"/>
            </a:pPr>
            <a:r>
              <a:rPr lang="en-US" dirty="0" smtClean="0"/>
              <a:t>Estimating Energy Use by Sector</a:t>
            </a:r>
          </a:p>
          <a:p>
            <a:pPr>
              <a:spcAft>
                <a:spcPts val="1200"/>
              </a:spcAft>
              <a:buFontTx/>
              <a:buChar char="-"/>
            </a:pPr>
            <a:r>
              <a:rPr lang="en-US" dirty="0" smtClean="0"/>
              <a:t>“Forecasting” Energy Use under Business as Usual</a:t>
            </a:r>
          </a:p>
        </p:txBody>
      </p:sp>
      <p:sp>
        <p:nvSpPr>
          <p:cNvPr id="3" name="Title 2"/>
          <p:cNvSpPr>
            <a:spLocks noGrp="1"/>
          </p:cNvSpPr>
          <p:nvPr>
            <p:ph type="ctrTitle"/>
          </p:nvPr>
        </p:nvSpPr>
        <p:spPr/>
        <p:txBody>
          <a:bodyPr>
            <a:normAutofit/>
          </a:bodyPr>
          <a:lstStyle/>
          <a:p>
            <a:r>
              <a:rPr lang="en-US" sz="2400" dirty="0" smtClean="0"/>
              <a:t>Contents</a:t>
            </a:r>
            <a:endParaRPr lang="en-US" sz="2400" dirty="0"/>
          </a:p>
        </p:txBody>
      </p:sp>
      <p:sp>
        <p:nvSpPr>
          <p:cNvPr id="4" name="Subtitle 3"/>
          <p:cNvSpPr>
            <a:spLocks noGrp="1"/>
          </p:cNvSpPr>
          <p:nvPr>
            <p:ph type="subTitle" idx="13"/>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smtClean="0"/>
          </a:p>
          <a:p>
            <a:r>
              <a:rPr lang="en-US" sz="3200" dirty="0" smtClean="0"/>
              <a:t>Energy use and emissions</a:t>
            </a:r>
            <a:endParaRPr lang="en-US" sz="3200" dirty="0"/>
          </a:p>
        </p:txBody>
      </p:sp>
      <p:sp>
        <p:nvSpPr>
          <p:cNvPr id="3" name="Title 2"/>
          <p:cNvSpPr>
            <a:spLocks noGrp="1"/>
          </p:cNvSpPr>
          <p:nvPr>
            <p:ph type="ctrTitle"/>
          </p:nvPr>
        </p:nvSpPr>
        <p:spPr/>
        <p:txBody>
          <a:bodyPr/>
          <a:lstStyle/>
          <a:p>
            <a:endParaRPr lang="en-US"/>
          </a:p>
        </p:txBody>
      </p:sp>
      <p:sp>
        <p:nvSpPr>
          <p:cNvPr id="4" name="Subtitle 3"/>
          <p:cNvSpPr>
            <a:spLocks noGrp="1"/>
          </p:cNvSpPr>
          <p:nvPr>
            <p:ph type="subTitle" idx="13"/>
          </p:nvPr>
        </p:nvSpPr>
        <p:spPr/>
        <p:txBody>
          <a:bodyPr/>
          <a:lstStyle/>
          <a:p>
            <a:endParaRPr lang="en-US"/>
          </a:p>
        </p:txBody>
      </p:sp>
    </p:spTree>
    <p:extLst>
      <p:ext uri="{BB962C8B-B14F-4D97-AF65-F5344CB8AC3E}">
        <p14:creationId xmlns:p14="http://schemas.microsoft.com/office/powerpoint/2010/main" xmlns="" val="192804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0"/>
            <a:ext cx="7696200" cy="708025"/>
          </a:xfrm>
        </p:spPr>
        <p:txBody>
          <a:bodyPr>
            <a:noAutofit/>
          </a:bodyPr>
          <a:lstStyle/>
          <a:p>
            <a:r>
              <a:rPr lang="en-US" sz="2000" dirty="0" smtClean="0"/>
              <a:t>Grid electricity and natural gas account for the great bulk of energy use and emissions in Cambridge.</a:t>
            </a:r>
            <a:endParaRPr lang="en-US" sz="2000" dirty="0"/>
          </a:p>
        </p:txBody>
      </p:sp>
      <p:sp>
        <p:nvSpPr>
          <p:cNvPr id="4" name="Subtitle 3"/>
          <p:cNvSpPr>
            <a:spLocks noGrp="1"/>
          </p:cNvSpPr>
          <p:nvPr>
            <p:ph type="subTitle" idx="13"/>
          </p:nvPr>
        </p:nvSpPr>
        <p:spPr>
          <a:xfrm>
            <a:off x="740664" y="762000"/>
            <a:ext cx="7641336" cy="609600"/>
          </a:xfrm>
        </p:spPr>
        <p:txBody>
          <a:bodyPr/>
          <a:lstStyle/>
          <a:p>
            <a:r>
              <a:rPr lang="en-US" dirty="0" smtClean="0">
                <a:solidFill>
                  <a:schemeClr val="bg1">
                    <a:lumMod val="50000"/>
                  </a:schemeClr>
                </a:solidFill>
              </a:rPr>
              <a:t>Grid electricity accounts for the higher share of CO2 emissions because it has higher CO2 content per MMBTU than does natural gas.</a:t>
            </a:r>
            <a:endParaRPr lang="en-US" dirty="0">
              <a:solidFill>
                <a:schemeClr val="bg1">
                  <a:lumMod val="50000"/>
                </a:schemeClr>
              </a:solidFill>
            </a:endParaRPr>
          </a:p>
        </p:txBody>
      </p:sp>
      <p:sp>
        <p:nvSpPr>
          <p:cNvPr id="6" name="TextBox 5"/>
          <p:cNvSpPr txBox="1"/>
          <p:nvPr/>
        </p:nvSpPr>
        <p:spPr>
          <a:xfrm>
            <a:off x="533400" y="6362588"/>
            <a:ext cx="6893384" cy="461665"/>
          </a:xfrm>
          <a:prstGeom prst="rect">
            <a:avLst/>
          </a:prstGeom>
          <a:noFill/>
        </p:spPr>
        <p:txBody>
          <a:bodyPr wrap="none" rtlCol="0">
            <a:spAutoFit/>
          </a:bodyPr>
          <a:lstStyle/>
          <a:p>
            <a:r>
              <a:rPr lang="en-US" sz="1200" dirty="0" smtClean="0">
                <a:solidFill>
                  <a:prstClr val="black"/>
                </a:solidFill>
              </a:rPr>
              <a:t>Sources:  natural gas and electricity from NSTAR; steam from Veolia; fuel oil estimated from US census, EIA,</a:t>
            </a:r>
            <a:br>
              <a:rPr lang="en-US" sz="1200" dirty="0" smtClean="0">
                <a:solidFill>
                  <a:prstClr val="black"/>
                </a:solidFill>
              </a:rPr>
            </a:br>
            <a:r>
              <a:rPr lang="en-US" sz="1200" dirty="0" smtClean="0">
                <a:solidFill>
                  <a:prstClr val="black"/>
                </a:solidFill>
              </a:rPr>
              <a:t> and assessor data.</a:t>
            </a:r>
            <a:endParaRPr lang="en-US" sz="1200" dirty="0">
              <a:solidFill>
                <a:prstClr val="black"/>
              </a:solidFill>
            </a:endParaRPr>
          </a:p>
        </p:txBody>
      </p:sp>
      <p:pic>
        <p:nvPicPr>
          <p:cNvPr id="5" name="Content Placeholder 4" descr="MMBTU CO2 and Emission factors.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l="-9266" r="-9266"/>
          <a:stretch>
            <a:fillRect/>
          </a:stretch>
        </p:blipFill>
        <p:spPr>
          <a:xfrm>
            <a:off x="609600" y="1447800"/>
            <a:ext cx="7924800" cy="4983163"/>
          </a:xfrm>
        </p:spPr>
      </p:pic>
    </p:spTree>
    <p:extLst>
      <p:ext uri="{BB962C8B-B14F-4D97-AF65-F5344CB8AC3E}">
        <p14:creationId xmlns:p14="http://schemas.microsoft.com/office/powerpoint/2010/main" xmlns="" val="723810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Electric and Gas use.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l="-2346" r="-2346"/>
          <a:stretch>
            <a:fillRect/>
          </a:stretch>
        </p:blipFill>
        <p:spPr>
          <a:xfrm>
            <a:off x="685800" y="1295400"/>
            <a:ext cx="7924800" cy="4983163"/>
          </a:xfrm>
        </p:spPr>
      </p:pic>
      <p:sp>
        <p:nvSpPr>
          <p:cNvPr id="3" name="Title 2"/>
          <p:cNvSpPr>
            <a:spLocks noGrp="1"/>
          </p:cNvSpPr>
          <p:nvPr>
            <p:ph type="ctrTitle"/>
          </p:nvPr>
        </p:nvSpPr>
        <p:spPr>
          <a:xfrm>
            <a:off x="685800" y="0"/>
            <a:ext cx="7696200" cy="708025"/>
          </a:xfrm>
        </p:spPr>
        <p:txBody>
          <a:bodyPr>
            <a:noAutofit/>
          </a:bodyPr>
          <a:lstStyle/>
          <a:p>
            <a:r>
              <a:rPr lang="en-US" sz="2000" dirty="0" smtClean="0"/>
              <a:t>Electricity and natural gas use have been nearly flat over the last decade.</a:t>
            </a:r>
            <a:endParaRPr lang="en-US" sz="2000" dirty="0"/>
          </a:p>
        </p:txBody>
      </p:sp>
      <p:sp>
        <p:nvSpPr>
          <p:cNvPr id="4" name="Subtitle 3"/>
          <p:cNvSpPr>
            <a:spLocks noGrp="1"/>
          </p:cNvSpPr>
          <p:nvPr>
            <p:ph type="subTitle" idx="13"/>
          </p:nvPr>
        </p:nvSpPr>
        <p:spPr/>
        <p:txBody>
          <a:bodyPr/>
          <a:lstStyle/>
          <a:p>
            <a:r>
              <a:rPr lang="en-US" dirty="0" smtClean="0">
                <a:solidFill>
                  <a:schemeClr val="bg1">
                    <a:lumMod val="50000"/>
                  </a:schemeClr>
                </a:solidFill>
              </a:rPr>
              <a:t>Year to year, use has varied due to variations in weather and economic activity.</a:t>
            </a:r>
            <a:endParaRPr lang="en-US" dirty="0">
              <a:solidFill>
                <a:schemeClr val="bg1">
                  <a:lumMod val="50000"/>
                </a:schemeClr>
              </a:solidFill>
            </a:endParaRPr>
          </a:p>
        </p:txBody>
      </p:sp>
      <p:sp>
        <p:nvSpPr>
          <p:cNvPr id="2" name="TextBox 1"/>
          <p:cNvSpPr txBox="1"/>
          <p:nvPr/>
        </p:nvSpPr>
        <p:spPr>
          <a:xfrm>
            <a:off x="762000" y="6477000"/>
            <a:ext cx="1146468" cy="276999"/>
          </a:xfrm>
          <a:prstGeom prst="rect">
            <a:avLst/>
          </a:prstGeom>
          <a:noFill/>
        </p:spPr>
        <p:txBody>
          <a:bodyPr wrap="none" rtlCol="0">
            <a:spAutoFit/>
          </a:bodyPr>
          <a:lstStyle/>
          <a:p>
            <a:r>
              <a:rPr lang="en-US" sz="1200" dirty="0" smtClean="0">
                <a:solidFill>
                  <a:prstClr val="black"/>
                </a:solidFill>
              </a:rPr>
              <a:t>Source: NSTAR.</a:t>
            </a:r>
            <a:endParaRPr lang="en-US" sz="1200" dirty="0">
              <a:solidFill>
                <a:prstClr val="black"/>
              </a:solidFill>
            </a:endParaRPr>
          </a:p>
        </p:txBody>
      </p:sp>
    </p:spTree>
    <p:extLst>
      <p:ext uri="{BB962C8B-B14F-4D97-AF65-F5344CB8AC3E}">
        <p14:creationId xmlns:p14="http://schemas.microsoft.com/office/powerpoint/2010/main" xmlns="" val="340142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09600" y="0"/>
            <a:ext cx="7696200" cy="708025"/>
          </a:xfrm>
        </p:spPr>
        <p:txBody>
          <a:bodyPr>
            <a:noAutofit/>
          </a:bodyPr>
          <a:lstStyle/>
          <a:p>
            <a:r>
              <a:rPr lang="en-US" sz="2000" dirty="0" smtClean="0"/>
              <a:t>Although electricity use has been flat, CO2 emissions have declined as generation has become cleaner.</a:t>
            </a:r>
            <a:endParaRPr lang="en-US" sz="2000" dirty="0"/>
          </a:p>
        </p:txBody>
      </p:sp>
      <p:sp>
        <p:nvSpPr>
          <p:cNvPr id="4" name="Subtitle 3"/>
          <p:cNvSpPr>
            <a:spLocks noGrp="1"/>
          </p:cNvSpPr>
          <p:nvPr>
            <p:ph type="subTitle" idx="13"/>
          </p:nvPr>
        </p:nvSpPr>
        <p:spPr>
          <a:xfrm>
            <a:off x="740664" y="762000"/>
            <a:ext cx="7641336" cy="762000"/>
          </a:xfrm>
        </p:spPr>
        <p:txBody>
          <a:bodyPr/>
          <a:lstStyle/>
          <a:p>
            <a:r>
              <a:rPr lang="en-US" dirty="0" smtClean="0">
                <a:solidFill>
                  <a:schemeClr val="bg1">
                    <a:lumMod val="50000"/>
                  </a:schemeClr>
                </a:solidFill>
              </a:rPr>
              <a:t>Use of coal- and oil-fired generation has dropped and use of natural gas-fired generation has increased.  With coal and oil generation now down to near zero, there is not much additional improvement of this kind to be had.</a:t>
            </a:r>
            <a:endParaRPr lang="en-US" dirty="0">
              <a:solidFill>
                <a:schemeClr val="bg1">
                  <a:lumMod val="50000"/>
                </a:schemeClr>
              </a:solidFill>
            </a:endParaRPr>
          </a:p>
        </p:txBody>
      </p:sp>
      <p:sp>
        <p:nvSpPr>
          <p:cNvPr id="6" name="TextBox 5"/>
          <p:cNvSpPr txBox="1"/>
          <p:nvPr/>
        </p:nvSpPr>
        <p:spPr>
          <a:xfrm>
            <a:off x="533400" y="6248400"/>
            <a:ext cx="2623434" cy="276999"/>
          </a:xfrm>
          <a:prstGeom prst="rect">
            <a:avLst/>
          </a:prstGeom>
          <a:noFill/>
        </p:spPr>
        <p:txBody>
          <a:bodyPr wrap="none" rtlCol="0">
            <a:spAutoFit/>
          </a:bodyPr>
          <a:lstStyle/>
          <a:p>
            <a:r>
              <a:rPr lang="en-US" sz="1200" dirty="0" smtClean="0">
                <a:solidFill>
                  <a:prstClr val="black"/>
                </a:solidFill>
              </a:rPr>
              <a:t>Sources:  NSTAR and ISO-New England.</a:t>
            </a:r>
            <a:endParaRPr lang="en-US" sz="1200" dirty="0">
              <a:solidFill>
                <a:prstClr val="black"/>
              </a:solidFill>
            </a:endParaRPr>
          </a:p>
        </p:txBody>
      </p:sp>
      <p:pic>
        <p:nvPicPr>
          <p:cNvPr id="8" name="Content Placeholder 7" descr="Electric CO2 and Generation mix.emf"/>
          <p:cNvPicPr>
            <a:picLocks noGrp="1" noChangeAspect="1"/>
          </p:cNvPicPr>
          <p:nvPr>
            <p:ph idx="1"/>
          </p:nvPr>
        </p:nvPicPr>
        <p:blipFill>
          <a:blip r:embed="rId3" cstate="print">
            <a:extLst>
              <a:ext uri="{28A0092B-C50C-407E-A947-70E740481C1C}">
                <a14:useLocalDpi xmlns:a14="http://schemas.microsoft.com/office/drawing/2010/main" xmlns="" val="0"/>
              </a:ext>
            </a:extLst>
          </a:blip>
          <a:srcRect t="-5918" b="-5918"/>
          <a:stretch>
            <a:fillRect/>
          </a:stretch>
        </p:blipFill>
        <p:spPr>
          <a:xfrm>
            <a:off x="762000" y="1447800"/>
            <a:ext cx="7924800" cy="4983163"/>
          </a:xfrm>
        </p:spPr>
      </p:pic>
    </p:spTree>
    <p:extLst>
      <p:ext uri="{BB962C8B-B14F-4D97-AF65-F5344CB8AC3E}">
        <p14:creationId xmlns:p14="http://schemas.microsoft.com/office/powerpoint/2010/main" xmlns="" val="793733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smtClean="0"/>
          </a:p>
          <a:p>
            <a:r>
              <a:rPr lang="en-US" sz="3200" dirty="0" smtClean="0"/>
              <a:t>Cambridge population and building </a:t>
            </a:r>
            <a:r>
              <a:rPr lang="en-US" sz="3200" dirty="0"/>
              <a:t>s</a:t>
            </a:r>
            <a:r>
              <a:rPr lang="en-US" sz="3200" dirty="0" smtClean="0"/>
              <a:t>tock</a:t>
            </a:r>
            <a:endParaRPr lang="en-US" sz="3200" dirty="0"/>
          </a:p>
        </p:txBody>
      </p:sp>
      <p:sp>
        <p:nvSpPr>
          <p:cNvPr id="3" name="Title 2"/>
          <p:cNvSpPr>
            <a:spLocks noGrp="1"/>
          </p:cNvSpPr>
          <p:nvPr>
            <p:ph type="ctrTitle"/>
          </p:nvPr>
        </p:nvSpPr>
        <p:spPr/>
        <p:txBody>
          <a:bodyPr/>
          <a:lstStyle/>
          <a:p>
            <a:endParaRPr lang="en-US"/>
          </a:p>
        </p:txBody>
      </p:sp>
      <p:sp>
        <p:nvSpPr>
          <p:cNvPr id="4" name="Subtitle 3"/>
          <p:cNvSpPr>
            <a:spLocks noGrp="1"/>
          </p:cNvSpPr>
          <p:nvPr>
            <p:ph type="subTitle" idx="13"/>
          </p:nvPr>
        </p:nvSpPr>
        <p:spPr/>
        <p:txBody>
          <a:bodyPr/>
          <a:lstStyle/>
          <a:p>
            <a:endParaRPr lang="en-US"/>
          </a:p>
        </p:txBody>
      </p:sp>
    </p:spTree>
    <p:extLst>
      <p:ext uri="{BB962C8B-B14F-4D97-AF65-F5344CB8AC3E}">
        <p14:creationId xmlns:p14="http://schemas.microsoft.com/office/powerpoint/2010/main" xmlns="" val="290958671"/>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2027</Words>
  <Application>Microsoft Office PowerPoint</Application>
  <PresentationFormat>On-screen Show (4:3)</PresentationFormat>
  <Paragraphs>233</Paragraphs>
  <Slides>25</Slides>
  <Notes>18</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2_Office Theme</vt:lpstr>
      <vt:lpstr>Office Theme</vt:lpstr>
      <vt:lpstr>Agenda: NZTF June 25 2014</vt:lpstr>
      <vt:lpstr>Getting To Net Zero: Mid-Year Report</vt:lpstr>
      <vt:lpstr>Cambridge Building Energy Use Primer</vt:lpstr>
      <vt:lpstr>Contents</vt:lpstr>
      <vt:lpstr>Slide 5</vt:lpstr>
      <vt:lpstr>Grid electricity and natural gas account for the great bulk of energy use and emissions in Cambridge.</vt:lpstr>
      <vt:lpstr>Electricity and natural gas use have been nearly flat over the last decade.</vt:lpstr>
      <vt:lpstr>Although electricity use has been flat, CO2 emissions have declined as generation has become cleaner.</vt:lpstr>
      <vt:lpstr>Slide 9</vt:lpstr>
      <vt:lpstr>After dropping from 1950 to 1980, Cambridge population has been increasing and is projected to increase through 2030.</vt:lpstr>
      <vt:lpstr>From 2001 to 2013, Cambridge added approximately 6,000 residential units, an average annual increase of about 1%.</vt:lpstr>
      <vt:lpstr>Housing in Cambridge is divided nearly equally among 1-to-3 unit homes, small multifamily buildings, and large multifamily buildings.</vt:lpstr>
      <vt:lpstr>Approximately half of the commercial space in Cambridge has been built since 1980.</vt:lpstr>
      <vt:lpstr>Slide 14</vt:lpstr>
      <vt:lpstr>On a square footage basis, the buildings in Cambridge fall into 3 major groupings:  residences, commercial, and university.</vt:lpstr>
      <vt:lpstr>Estimating energy use by space type</vt:lpstr>
      <vt:lpstr>Estimated energy use by space type</vt:lpstr>
      <vt:lpstr>Slide 18</vt:lpstr>
      <vt:lpstr>“Forecasting” business as usual</vt:lpstr>
      <vt:lpstr>Without energy efficiency programs, electricity use in MA is projected to increase at a rate of 1% per year through 2023.</vt:lpstr>
      <vt:lpstr>The business as usual scenario includes the impacts of the MA utility efficiency programs</vt:lpstr>
      <vt:lpstr>CO2 emissions under business as usual</vt:lpstr>
      <vt:lpstr>Energy and GHG savings at scale</vt:lpstr>
      <vt:lpstr>Slide 24</vt:lpstr>
      <vt:lpstr>Slide 25</vt:lpstr>
    </vt:vector>
  </TitlesOfParts>
  <Company>Cobalt Engineering LLP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Rachel Moscovich</dc:creator>
  <cp:lastModifiedBy>ekokinda</cp:lastModifiedBy>
  <cp:revision>12</cp:revision>
  <dcterms:created xsi:type="dcterms:W3CDTF">2014-06-24T18:52:12Z</dcterms:created>
  <dcterms:modified xsi:type="dcterms:W3CDTF">2014-06-25T20:53:08Z</dcterms:modified>
</cp:coreProperties>
</file>