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7" r:id="rId2"/>
  </p:sldMasterIdLst>
  <p:notesMasterIdLst>
    <p:notesMasterId r:id="rId30"/>
  </p:notesMasterIdLst>
  <p:sldIdLst>
    <p:sldId id="563" r:id="rId3"/>
    <p:sldId id="559" r:id="rId4"/>
    <p:sldId id="572" r:id="rId5"/>
    <p:sldId id="577" r:id="rId6"/>
    <p:sldId id="574" r:id="rId7"/>
    <p:sldId id="575" r:id="rId8"/>
    <p:sldId id="576" r:id="rId9"/>
    <p:sldId id="573" r:id="rId10"/>
    <p:sldId id="578" r:id="rId11"/>
    <p:sldId id="558" r:id="rId12"/>
    <p:sldId id="560" r:id="rId13"/>
    <p:sldId id="561" r:id="rId14"/>
    <p:sldId id="562" r:id="rId15"/>
    <p:sldId id="529" r:id="rId16"/>
    <p:sldId id="530" r:id="rId17"/>
    <p:sldId id="531" r:id="rId18"/>
    <p:sldId id="532" r:id="rId19"/>
    <p:sldId id="533" r:id="rId20"/>
    <p:sldId id="534" r:id="rId21"/>
    <p:sldId id="535" r:id="rId22"/>
    <p:sldId id="536" r:id="rId23"/>
    <p:sldId id="565" r:id="rId24"/>
    <p:sldId id="566" r:id="rId25"/>
    <p:sldId id="567" r:id="rId26"/>
    <p:sldId id="568" r:id="rId27"/>
    <p:sldId id="579" r:id="rId28"/>
    <p:sldId id="570" r:id="rId29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FB8D2"/>
    <a:srgbClr val="61C7F8"/>
    <a:srgbClr val="71AC49"/>
    <a:srgbClr val="55C6AA"/>
    <a:srgbClr val="49AE7D"/>
    <a:srgbClr val="6B8735"/>
    <a:srgbClr val="A0CD4B"/>
    <a:srgbClr val="A0CE4B"/>
    <a:srgbClr val="807A7A"/>
    <a:srgbClr val="99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3" autoAdjust="0"/>
    <p:restoredTop sz="90856" autoAdjust="0"/>
  </p:normalViewPr>
  <p:slideViewPr>
    <p:cSldViewPr snapToGrid="0">
      <p:cViewPr>
        <p:scale>
          <a:sx n="70" d="100"/>
          <a:sy n="70" d="100"/>
        </p:scale>
        <p:origin x="-72" y="-72"/>
      </p:cViewPr>
      <p:guideLst>
        <p:guide orient="horz" pos="3188"/>
        <p:guide pos="64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2664" y="-10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ramaswami:Desktop:BNIM:Cost%20of%20Green:Cost%20of%20Green%20Analysi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ramaswami:Desktop:BNIM:Cost%20of%20Green:Cost%20of%20Green%20Analysi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ramaswami:Desktop:BNIM:Cost%20of%20Green:Cost%20of%20Green%20Analysi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ramaswami:Desktop:BNIM:Cost%20of%20Green:Cost%20of%20Green%20Analysi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ramaswami:Desktop:BNIM:Cost%20of%20Green:Cost%20of%20Green%20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4.9442558318275112E-2"/>
          <c:y val="0.14181204276871101"/>
          <c:w val="0.93334460004695696"/>
          <c:h val="0.76304786887570408"/>
        </c:manualLayout>
      </c:layout>
      <c:barChart>
        <c:barDir val="col"/>
        <c:grouping val="stacked"/>
        <c:ser>
          <c:idx val="0"/>
          <c:order val="0"/>
          <c:tx>
            <c:strRef>
              <c:f>Lab!$F$24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</c:spPr>
          <c:val>
            <c:numRef>
              <c:f>Lab!$F$25:$F$59</c:f>
              <c:numCache>
                <c:formatCode>General</c:formatCode>
                <c:ptCount val="35"/>
                <c:pt idx="2" formatCode="0.00">
                  <c:v>363.20758276989653</c:v>
                </c:pt>
                <c:pt idx="3" formatCode="0.00">
                  <c:v>374.97018636839715</c:v>
                </c:pt>
                <c:pt idx="4" formatCode="0.00">
                  <c:v>398.38061724389621</c:v>
                </c:pt>
                <c:pt idx="5" formatCode="0.00">
                  <c:v>403.24693427929117</c:v>
                </c:pt>
                <c:pt idx="6" formatCode="0.00">
                  <c:v>411.25665559617858</c:v>
                </c:pt>
                <c:pt idx="7" formatCode="0.00">
                  <c:v>415.72589782959568</c:v>
                </c:pt>
                <c:pt idx="13" formatCode="0.00">
                  <c:v>472.02280429889112</c:v>
                </c:pt>
                <c:pt idx="14" formatCode="0.00">
                  <c:v>477.93400727991536</c:v>
                </c:pt>
                <c:pt idx="15" formatCode="0.00">
                  <c:v>483.06421719600002</c:v>
                </c:pt>
                <c:pt idx="17" formatCode="0.00">
                  <c:v>529.42391668669927</c:v>
                </c:pt>
                <c:pt idx="18" formatCode="0.00">
                  <c:v>530.77023305561613</c:v>
                </c:pt>
                <c:pt idx="20" formatCode="0.00">
                  <c:v>539.15338897251854</c:v>
                </c:pt>
                <c:pt idx="22" formatCode="0.00">
                  <c:v>548.76486962590786</c:v>
                </c:pt>
                <c:pt idx="25" formatCode="0.00">
                  <c:v>601.28149516214512</c:v>
                </c:pt>
                <c:pt idx="27" formatCode="0.00">
                  <c:v>630.11820142818715</c:v>
                </c:pt>
                <c:pt idx="30" formatCode="0.00">
                  <c:v>680.58548469837115</c:v>
                </c:pt>
                <c:pt idx="31" formatCode="0.00">
                  <c:v>736.8019901856577</c:v>
                </c:pt>
                <c:pt idx="32" formatCode="0.00">
                  <c:v>742.42675801173937</c:v>
                </c:pt>
                <c:pt idx="33" formatCode="0.00">
                  <c:v>742.43470223691929</c:v>
                </c:pt>
                <c:pt idx="34" formatCode="0.00">
                  <c:v>758.54033245917617</c:v>
                </c:pt>
              </c:numCache>
            </c:numRef>
          </c:val>
        </c:ser>
        <c:ser>
          <c:idx val="2"/>
          <c:order val="1"/>
          <c:tx>
            <c:strRef>
              <c:f>Lab!$H$24</c:f>
              <c:strCache>
                <c:ptCount val="1"/>
                <c:pt idx="0">
                  <c:v>Gold</c:v>
                </c:pt>
              </c:strCache>
            </c:strRef>
          </c:tx>
          <c:spPr>
            <a:solidFill>
              <a:srgbClr val="CAE411"/>
            </a:solidFill>
          </c:spPr>
          <c:val>
            <c:numRef>
              <c:f>Lab!$H$25:$H$59</c:f>
              <c:numCache>
                <c:formatCode>0.00</c:formatCode>
                <c:ptCount val="35"/>
                <c:pt idx="0">
                  <c:v>205.15</c:v>
                </c:pt>
                <c:pt idx="1">
                  <c:v>350.25</c:v>
                </c:pt>
                <c:pt idx="9">
                  <c:v>442.37</c:v>
                </c:pt>
                <c:pt idx="11">
                  <c:v>450.57</c:v>
                </c:pt>
                <c:pt idx="24">
                  <c:v>579.64</c:v>
                </c:pt>
                <c:pt idx="26">
                  <c:v>601.92999999999938</c:v>
                </c:pt>
                <c:pt idx="29">
                  <c:v>678.05</c:v>
                </c:pt>
              </c:numCache>
            </c:numRef>
          </c:val>
        </c:ser>
        <c:ser>
          <c:idx val="3"/>
          <c:order val="2"/>
          <c:tx>
            <c:strRef>
              <c:f>Lab!$I$24</c:f>
              <c:strCache>
                <c:ptCount val="1"/>
                <c:pt idx="0">
                  <c:v>Platinum</c:v>
                </c:pt>
              </c:strCache>
            </c:strRef>
          </c:tx>
          <c:spPr>
            <a:solidFill>
              <a:srgbClr val="6C952D"/>
            </a:solidFill>
          </c:spPr>
          <c:val>
            <c:numRef>
              <c:f>Lab!$I$25:$I$59</c:f>
              <c:numCache>
                <c:formatCode>General</c:formatCode>
                <c:ptCount val="35"/>
                <c:pt idx="8" formatCode="0.00">
                  <c:v>424.13</c:v>
                </c:pt>
                <c:pt idx="10" formatCode="0.00">
                  <c:v>443.41999999999996</c:v>
                </c:pt>
                <c:pt idx="16" formatCode="0.00">
                  <c:v>501.19</c:v>
                </c:pt>
                <c:pt idx="23" formatCode="0.00">
                  <c:v>559.39</c:v>
                </c:pt>
                <c:pt idx="28" formatCode="0.00">
                  <c:v>653.79000000000008</c:v>
                </c:pt>
              </c:numCache>
            </c:numRef>
          </c:val>
        </c:ser>
        <c:ser>
          <c:idx val="4"/>
          <c:order val="3"/>
          <c:tx>
            <c:strRef>
              <c:f>Lab!$J$24</c:f>
              <c:strCache>
                <c:ptCount val="1"/>
                <c:pt idx="0">
                  <c:v>NZE/LB</c:v>
                </c:pt>
              </c:strCache>
            </c:strRef>
          </c:tx>
          <c:spPr>
            <a:solidFill>
              <a:srgbClr val="1F6800"/>
            </a:solidFill>
          </c:spPr>
          <c:val>
            <c:numRef>
              <c:f>Lab!$J$25:$J$59</c:f>
              <c:numCache>
                <c:formatCode>General</c:formatCode>
                <c:ptCount val="35"/>
                <c:pt idx="12" formatCode="0.00">
                  <c:v>450.69</c:v>
                </c:pt>
                <c:pt idx="19" formatCode="0.00">
                  <c:v>532.13</c:v>
                </c:pt>
                <c:pt idx="21" formatCode="0.00">
                  <c:v>543.89</c:v>
                </c:pt>
              </c:numCache>
            </c:numRef>
          </c:val>
        </c:ser>
        <c:dLbls/>
        <c:gapWidth val="75"/>
        <c:overlap val="100"/>
        <c:axId val="73644288"/>
        <c:axId val="71176192"/>
      </c:barChart>
      <c:catAx>
        <c:axId val="73644288"/>
        <c:scaling>
          <c:orientation val="minMax"/>
        </c:scaling>
        <c:axPos val="b"/>
        <c:majorTickMark val="none"/>
        <c:tickLblPos val="none"/>
        <c:crossAx val="71176192"/>
        <c:crosses val="autoZero"/>
        <c:auto val="1"/>
        <c:lblAlgn val="ctr"/>
        <c:lblOffset val="100"/>
      </c:catAx>
      <c:valAx>
        <c:axId val="71176192"/>
        <c:scaling>
          <c:orientation val="minMax"/>
        </c:scaling>
        <c:axPos val="l"/>
        <c:majorGridlines>
          <c:spPr>
            <a:ln w="3175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c:spPr>
        </c:majorGridlines>
        <c:numFmt formatCode="0" sourceLinked="0"/>
        <c:majorTickMark val="none"/>
        <c:tickLblPos val="nextTo"/>
        <c:spPr>
          <a:ln w="9525">
            <a:noFill/>
          </a:ln>
        </c:spPr>
        <c:txPr>
          <a:bodyPr anchor="b"/>
          <a:lstStyle/>
          <a:p>
            <a:pPr algn="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pPr>
            <a:endParaRPr lang="en-US"/>
          </a:p>
        </c:txPr>
        <c:crossAx val="73644288"/>
        <c:crosses val="autoZero"/>
        <c:crossBetween val="between"/>
      </c:valAx>
      <c:spPr>
        <a:ln w="3175" cmpd="sng">
          <a:prstDash val="lgDash"/>
        </a:ln>
      </c:spPr>
    </c:plotArea>
    <c:legend>
      <c:legendPos val="b"/>
      <c:layout>
        <c:manualLayout>
          <c:xMode val="edge"/>
          <c:yMode val="edge"/>
          <c:x val="0.40544886750267312"/>
          <c:y val="8.3250457508230721E-2"/>
          <c:w val="0.57752977058423305"/>
          <c:h val="4.7869407432680908E-2"/>
        </c:manualLayout>
      </c:layout>
      <c:txPr>
        <a:bodyPr/>
        <a:lstStyle/>
        <a:p>
          <a:pPr>
            <a:defRPr sz="1600">
              <a:latin typeface="Arial"/>
              <a:cs typeface="Arial"/>
            </a:defRPr>
          </a:pPr>
          <a:endParaRPr lang="en-US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6.483228805076019E-2"/>
          <c:y val="9.4656465791557204E-2"/>
          <c:w val="0.9121078514285732"/>
          <c:h val="0.77989955403028122"/>
        </c:manualLayout>
      </c:layout>
      <c:barChart>
        <c:barDir val="col"/>
        <c:grouping val="stacked"/>
        <c:ser>
          <c:idx val="0"/>
          <c:order val="0"/>
          <c:tx>
            <c:v>Control</c:v>
          </c:tx>
          <c:spPr>
            <a:solidFill>
              <a:schemeClr val="bg1">
                <a:lumMod val="65000"/>
              </a:schemeClr>
            </a:solidFill>
          </c:spPr>
          <c:val>
            <c:numRef>
              <c:f>'K-12'!$E$34:$E$72</c:f>
              <c:numCache>
                <c:formatCode>0.00</c:formatCode>
                <c:ptCount val="39"/>
                <c:pt idx="1">
                  <c:v>215.2</c:v>
                </c:pt>
                <c:pt idx="7">
                  <c:v>272.92553260054046</c:v>
                </c:pt>
                <c:pt idx="9">
                  <c:v>279.93379865670715</c:v>
                </c:pt>
                <c:pt idx="10">
                  <c:v>285.27</c:v>
                </c:pt>
                <c:pt idx="11">
                  <c:v>286.07207165121946</c:v>
                </c:pt>
                <c:pt idx="12">
                  <c:v>289.19252273637812</c:v>
                </c:pt>
                <c:pt idx="14">
                  <c:v>293.60604079015741</c:v>
                </c:pt>
                <c:pt idx="15">
                  <c:v>298.20231552486479</c:v>
                </c:pt>
                <c:pt idx="16">
                  <c:v>319.92798173237946</c:v>
                </c:pt>
                <c:pt idx="17">
                  <c:v>326.5378512396</c:v>
                </c:pt>
                <c:pt idx="18">
                  <c:v>329.62882213590137</c:v>
                </c:pt>
                <c:pt idx="19">
                  <c:v>335.0611474621287</c:v>
                </c:pt>
                <c:pt idx="20">
                  <c:v>336.73615230467158</c:v>
                </c:pt>
                <c:pt idx="21">
                  <c:v>340.16</c:v>
                </c:pt>
                <c:pt idx="25">
                  <c:v>374.45375909008186</c:v>
                </c:pt>
                <c:pt idx="26">
                  <c:v>397.26836660598536</c:v>
                </c:pt>
                <c:pt idx="28">
                  <c:v>468.794648881093</c:v>
                </c:pt>
                <c:pt idx="29">
                  <c:v>477.88393472562956</c:v>
                </c:pt>
                <c:pt idx="36">
                  <c:v>604.79999999999995</c:v>
                </c:pt>
              </c:numCache>
            </c:numRef>
          </c:val>
        </c:ser>
        <c:ser>
          <c:idx val="2"/>
          <c:order val="1"/>
          <c:tx>
            <c:v>Green</c:v>
          </c:tx>
          <c:spPr>
            <a:solidFill>
              <a:srgbClr val="CAE411"/>
            </a:solidFill>
          </c:spPr>
          <c:val>
            <c:numRef>
              <c:f>'K-12'!$G$34:$G$72</c:f>
              <c:numCache>
                <c:formatCode>General</c:formatCode>
                <c:ptCount val="39"/>
                <c:pt idx="0" formatCode="0.00">
                  <c:v>166.9</c:v>
                </c:pt>
                <c:pt idx="2" formatCode="0.00">
                  <c:v>228.8</c:v>
                </c:pt>
                <c:pt idx="4" formatCode="0.00">
                  <c:v>245</c:v>
                </c:pt>
                <c:pt idx="6" formatCode="0.00">
                  <c:v>258.60000000000002</c:v>
                </c:pt>
                <c:pt idx="31" formatCode="0.00">
                  <c:v>497.97999999999996</c:v>
                </c:pt>
              </c:numCache>
            </c:numRef>
          </c:val>
        </c:ser>
        <c:ser>
          <c:idx val="3"/>
          <c:order val="2"/>
          <c:tx>
            <c:v>LEED Platinum</c:v>
          </c:tx>
          <c:spPr>
            <a:solidFill>
              <a:srgbClr val="77A430"/>
            </a:solidFill>
          </c:spPr>
          <c:val>
            <c:numRef>
              <c:f>'K-12'!$H$34:$H$72</c:f>
              <c:numCache>
                <c:formatCode>General</c:formatCode>
                <c:ptCount val="39"/>
                <c:pt idx="3" formatCode="0.00">
                  <c:v>239.29</c:v>
                </c:pt>
                <c:pt idx="5" formatCode="0.00">
                  <c:v>249.62</c:v>
                </c:pt>
                <c:pt idx="8" formatCode="0.00">
                  <c:v>278.12</c:v>
                </c:pt>
                <c:pt idx="22" formatCode="0.00">
                  <c:v>341.02</c:v>
                </c:pt>
                <c:pt idx="23" formatCode="0.00">
                  <c:v>341.57</c:v>
                </c:pt>
                <c:pt idx="30" formatCode="0.00">
                  <c:v>483.58</c:v>
                </c:pt>
                <c:pt idx="34" formatCode="0.00">
                  <c:v>518.58000000000004</c:v>
                </c:pt>
              </c:numCache>
            </c:numRef>
          </c:val>
        </c:ser>
        <c:ser>
          <c:idx val="4"/>
          <c:order val="3"/>
          <c:tx>
            <c:v>NZE/LB</c:v>
          </c:tx>
          <c:spPr>
            <a:solidFill>
              <a:srgbClr val="1F6800"/>
            </a:solidFill>
          </c:spPr>
          <c:val>
            <c:numRef>
              <c:f>'K-12'!$I$34:$I$72</c:f>
              <c:numCache>
                <c:formatCode>General</c:formatCode>
                <c:ptCount val="39"/>
                <c:pt idx="13" formatCode="0.00">
                  <c:v>289.46999999999997</c:v>
                </c:pt>
                <c:pt idx="24" formatCode="0.00">
                  <c:v>368.82</c:v>
                </c:pt>
                <c:pt idx="27" formatCode="0.00">
                  <c:v>397.46</c:v>
                </c:pt>
                <c:pt idx="32" formatCode="0.00">
                  <c:v>507.5</c:v>
                </c:pt>
                <c:pt idx="33" formatCode="0.00">
                  <c:v>517.54999999999939</c:v>
                </c:pt>
                <c:pt idx="35" formatCode="0.00">
                  <c:v>540.81999999999937</c:v>
                </c:pt>
                <c:pt idx="37" formatCode="0.00">
                  <c:v>686.18000000000006</c:v>
                </c:pt>
                <c:pt idx="38" formatCode="0.00">
                  <c:v>1019.9599999999999</c:v>
                </c:pt>
              </c:numCache>
            </c:numRef>
          </c:val>
        </c:ser>
        <c:dLbls/>
        <c:gapWidth val="75"/>
        <c:overlap val="100"/>
        <c:axId val="71203072"/>
        <c:axId val="71213056"/>
      </c:barChart>
      <c:catAx>
        <c:axId val="71203072"/>
        <c:scaling>
          <c:orientation val="minMax"/>
        </c:scaling>
        <c:axPos val="b"/>
        <c:numFmt formatCode="0" sourceLinked="0"/>
        <c:majorTickMark val="none"/>
        <c:tickLblPos val="none"/>
        <c:crossAx val="71213056"/>
        <c:crosses val="autoZero"/>
        <c:auto val="1"/>
        <c:lblAlgn val="ctr"/>
        <c:lblOffset val="100"/>
      </c:catAx>
      <c:valAx>
        <c:axId val="71213056"/>
        <c:scaling>
          <c:orientation val="minMax"/>
        </c:scaling>
        <c:axPos val="l"/>
        <c:majorGridlines>
          <c:spPr>
            <a:ln w="3175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c:spPr>
        </c:majorGridlines>
        <c:numFmt formatCode="0" sourceLinked="0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 b="1">
                <a:latin typeface="Arial"/>
                <a:cs typeface="Arial"/>
              </a:defRPr>
            </a:pPr>
            <a:endParaRPr lang="en-US"/>
          </a:p>
        </c:txPr>
        <c:crossAx val="712030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2585820841098604"/>
          <c:y val="6.3930332602608105E-3"/>
          <c:w val="0.56055591287610207"/>
          <c:h val="6.1321858190332812E-2"/>
        </c:manualLayout>
      </c:layout>
      <c:txPr>
        <a:bodyPr/>
        <a:lstStyle/>
        <a:p>
          <a:pPr>
            <a:defRPr sz="1600">
              <a:latin typeface="Arial"/>
              <a:cs typeface="Arial"/>
            </a:defRPr>
          </a:pPr>
          <a:endParaRPr lang="en-US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2.1603656003323608E-2"/>
          <c:y val="0.10329675104992003"/>
          <c:w val="0.9176581427529289"/>
          <c:h val="0.74108616335400401"/>
        </c:manualLayout>
      </c:layout>
      <c:barChart>
        <c:barDir val="col"/>
        <c:grouping val="stacked"/>
        <c:ser>
          <c:idx val="0"/>
          <c:order val="0"/>
          <c:tx>
            <c:v>Control</c:v>
          </c:tx>
          <c:spPr>
            <a:solidFill>
              <a:schemeClr val="bg1">
                <a:lumMod val="65000"/>
              </a:schemeClr>
            </a:solidFill>
            <a:ln>
              <a:noFill/>
            </a:ln>
          </c:spPr>
          <c:val>
            <c:numRef>
              <c:f>'Comm Ctr'!$E$30:$E$67</c:f>
              <c:numCache>
                <c:formatCode>General</c:formatCode>
                <c:ptCount val="38"/>
                <c:pt idx="3" formatCode="0.00">
                  <c:v>368.06349964753576</c:v>
                </c:pt>
                <c:pt idx="4" formatCode="0.00">
                  <c:v>368.46999999999997</c:v>
                </c:pt>
                <c:pt idx="5" formatCode="0.00">
                  <c:v>371.66361899300324</c:v>
                </c:pt>
                <c:pt idx="6" formatCode="0.00">
                  <c:v>390.99721631887655</c:v>
                </c:pt>
                <c:pt idx="9" formatCode="0.00">
                  <c:v>412.39008379636886</c:v>
                </c:pt>
                <c:pt idx="10" formatCode="0.00">
                  <c:v>418.21198307326324</c:v>
                </c:pt>
                <c:pt idx="11" formatCode="0.00">
                  <c:v>432.9209867188531</c:v>
                </c:pt>
                <c:pt idx="12" formatCode="0.00">
                  <c:v>435.52991118516314</c:v>
                </c:pt>
                <c:pt idx="13" formatCode="0.00">
                  <c:v>435.93537102187372</c:v>
                </c:pt>
                <c:pt idx="14" formatCode="0.00">
                  <c:v>447.14746067013277</c:v>
                </c:pt>
                <c:pt idx="16" formatCode="0.00">
                  <c:v>472.71299151144069</c:v>
                </c:pt>
                <c:pt idx="18" formatCode="0.00">
                  <c:v>475.84887964038802</c:v>
                </c:pt>
                <c:pt idx="19" formatCode="0.00">
                  <c:v>484.67690774776418</c:v>
                </c:pt>
                <c:pt idx="20" formatCode="0.00">
                  <c:v>499.6308440631467</c:v>
                </c:pt>
                <c:pt idx="21" formatCode="0.00">
                  <c:v>521.10875762797809</c:v>
                </c:pt>
                <c:pt idx="23" formatCode="0.00">
                  <c:v>546.24622108493918</c:v>
                </c:pt>
                <c:pt idx="24" formatCode="0.00">
                  <c:v>549.95474666356006</c:v>
                </c:pt>
                <c:pt idx="25" formatCode="0.00">
                  <c:v>555.44784398056618</c:v>
                </c:pt>
                <c:pt idx="26" formatCode="0.00">
                  <c:v>563.73239920428307</c:v>
                </c:pt>
                <c:pt idx="31" formatCode="0.00">
                  <c:v>680.08180665152008</c:v>
                </c:pt>
                <c:pt idx="34" formatCode="0.00">
                  <c:v>719.76011225654315</c:v>
                </c:pt>
                <c:pt idx="37" formatCode="0.00">
                  <c:v>1169.4620808199888</c:v>
                </c:pt>
              </c:numCache>
            </c:numRef>
          </c:val>
        </c:ser>
        <c:ser>
          <c:idx val="1"/>
          <c:order val="1"/>
          <c:tx>
            <c:v>LEED Gold</c:v>
          </c:tx>
          <c:spPr>
            <a:solidFill>
              <a:srgbClr val="CAE411"/>
            </a:solidFill>
          </c:spPr>
          <c:val>
            <c:numRef>
              <c:f>'Comm Ctr'!$F$30:$F$67</c:f>
              <c:numCache>
                <c:formatCode>General</c:formatCode>
                <c:ptCount val="38"/>
                <c:pt idx="17" formatCode="0.00">
                  <c:v>475.2</c:v>
                </c:pt>
                <c:pt idx="27" formatCode="0.00">
                  <c:v>564.79999999999995</c:v>
                </c:pt>
                <c:pt idx="28" formatCode="0.00">
                  <c:v>581.95999999999935</c:v>
                </c:pt>
                <c:pt idx="30" formatCode="0.00">
                  <c:v>668.34999999999889</c:v>
                </c:pt>
              </c:numCache>
            </c:numRef>
          </c:val>
        </c:ser>
        <c:ser>
          <c:idx val="2"/>
          <c:order val="2"/>
          <c:tx>
            <c:v>LEED Platinum</c:v>
          </c:tx>
          <c:spPr>
            <a:solidFill>
              <a:srgbClr val="77A430"/>
            </a:solidFill>
          </c:spPr>
          <c:val>
            <c:numRef>
              <c:f>'Comm Ctr'!$G$30:$G$67</c:f>
              <c:numCache>
                <c:formatCode>0.00</c:formatCode>
                <c:ptCount val="38"/>
                <c:pt idx="0">
                  <c:v>252.19</c:v>
                </c:pt>
                <c:pt idx="1">
                  <c:v>332.59</c:v>
                </c:pt>
                <c:pt idx="2">
                  <c:v>338.1</c:v>
                </c:pt>
                <c:pt idx="7">
                  <c:v>393.68</c:v>
                </c:pt>
                <c:pt idx="32">
                  <c:v>681.41</c:v>
                </c:pt>
                <c:pt idx="33">
                  <c:v>682.03</c:v>
                </c:pt>
                <c:pt idx="35">
                  <c:v>883.05999999999938</c:v>
                </c:pt>
              </c:numCache>
            </c:numRef>
          </c:val>
        </c:ser>
        <c:ser>
          <c:idx val="3"/>
          <c:order val="3"/>
          <c:tx>
            <c:v>NZE/LB</c:v>
          </c:tx>
          <c:spPr>
            <a:solidFill>
              <a:srgbClr val="1F6800"/>
            </a:solidFill>
          </c:spPr>
          <c:val>
            <c:numRef>
              <c:f>'Comm Ctr'!$H$30:$H$67</c:f>
              <c:numCache>
                <c:formatCode>General</c:formatCode>
                <c:ptCount val="38"/>
                <c:pt idx="8">
                  <c:v>407.36</c:v>
                </c:pt>
                <c:pt idx="15" formatCode="0.00">
                  <c:v>450.69</c:v>
                </c:pt>
                <c:pt idx="22" formatCode="0.00">
                  <c:v>537.5</c:v>
                </c:pt>
                <c:pt idx="29" formatCode="0.00">
                  <c:v>627.91</c:v>
                </c:pt>
                <c:pt idx="36" formatCode="0.00">
                  <c:v>1112.29</c:v>
                </c:pt>
              </c:numCache>
            </c:numRef>
          </c:val>
        </c:ser>
        <c:dLbls/>
        <c:gapWidth val="75"/>
        <c:overlap val="100"/>
        <c:axId val="70622592"/>
        <c:axId val="70636672"/>
      </c:barChart>
      <c:catAx>
        <c:axId val="70622592"/>
        <c:scaling>
          <c:orientation val="minMax"/>
        </c:scaling>
        <c:axPos val="b"/>
        <c:numFmt formatCode="#,##0" sourceLinked="0"/>
        <c:majorTickMark val="none"/>
        <c:tickLblPos val="none"/>
        <c:crossAx val="70636672"/>
        <c:crosses val="autoZero"/>
        <c:auto val="1"/>
        <c:lblAlgn val="ctr"/>
        <c:lblOffset val="100"/>
      </c:catAx>
      <c:valAx>
        <c:axId val="70636672"/>
        <c:scaling>
          <c:orientation val="minMax"/>
        </c:scaling>
        <c:axPos val="l"/>
        <c:majorGridlines>
          <c:spPr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c:spPr>
        </c:majorGridlines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 b="1">
                <a:latin typeface="Arial"/>
                <a:cs typeface="Arial"/>
              </a:defRPr>
            </a:pPr>
            <a:endParaRPr lang="en-US"/>
          </a:p>
        </c:txPr>
        <c:crossAx val="706225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05250055940926"/>
          <c:y val="2.9177792996534706E-2"/>
          <c:w val="0.55953419071813093"/>
          <c:h val="4.0504225221488208E-2"/>
        </c:manualLayout>
      </c:layout>
      <c:spPr>
        <a:noFill/>
        <a:ln>
          <a:noFill/>
        </a:ln>
      </c:spPr>
      <c:txPr>
        <a:bodyPr/>
        <a:lstStyle/>
        <a:p>
          <a:pPr>
            <a:defRPr sz="1600">
              <a:latin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6.9731871751325211E-2"/>
          <c:y val="0.14339058999253201"/>
          <c:w val="0.90599175103112106"/>
          <c:h val="0.73034806795528406"/>
        </c:manualLayout>
      </c:layout>
      <c:barChart>
        <c:barDir val="col"/>
        <c:grouping val="stacked"/>
        <c:ser>
          <c:idx val="0"/>
          <c:order val="0"/>
          <c:tx>
            <c:strRef>
              <c:f>'LR Office'!$F$28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</c:spPr>
          <c:val>
            <c:numRef>
              <c:f>'LR Office'!$F$29:$F$60</c:f>
              <c:numCache>
                <c:formatCode>0.00</c:formatCode>
                <c:ptCount val="32"/>
                <c:pt idx="1">
                  <c:v>209.40845764992324</c:v>
                </c:pt>
                <c:pt idx="3">
                  <c:v>218.29393839736878</c:v>
                </c:pt>
                <c:pt idx="4">
                  <c:v>243.4436245682293</c:v>
                </c:pt>
                <c:pt idx="5">
                  <c:v>267.83190986372114</c:v>
                </c:pt>
                <c:pt idx="10">
                  <c:v>290.03976776960417</c:v>
                </c:pt>
                <c:pt idx="13">
                  <c:v>297.13587248408237</c:v>
                </c:pt>
                <c:pt idx="15">
                  <c:v>316.89952252365742</c:v>
                </c:pt>
                <c:pt idx="21">
                  <c:v>395.93356862646141</c:v>
                </c:pt>
                <c:pt idx="22">
                  <c:v>438.52608140419386</c:v>
                </c:pt>
                <c:pt idx="24">
                  <c:v>484.26909294857052</c:v>
                </c:pt>
                <c:pt idx="25">
                  <c:v>518.86233569970307</c:v>
                </c:pt>
                <c:pt idx="26">
                  <c:v>546.05365062929343</c:v>
                </c:pt>
                <c:pt idx="27">
                  <c:v>559.58579138969355</c:v>
                </c:pt>
                <c:pt idx="28">
                  <c:v>650.37324905398339</c:v>
                </c:pt>
              </c:numCache>
            </c:numRef>
          </c:val>
        </c:ser>
        <c:ser>
          <c:idx val="2"/>
          <c:order val="1"/>
          <c:tx>
            <c:v>Green</c:v>
          </c:tx>
          <c:spPr>
            <a:solidFill>
              <a:srgbClr val="6C952D"/>
            </a:solidFill>
          </c:spPr>
          <c:val>
            <c:numRef>
              <c:f>'LR Office'!$H$29:$H$60</c:f>
              <c:numCache>
                <c:formatCode>General</c:formatCode>
                <c:ptCount val="32"/>
                <c:pt idx="0" formatCode="0.00">
                  <c:v>141.57</c:v>
                </c:pt>
                <c:pt idx="9" formatCode="0.00">
                  <c:v>285.5</c:v>
                </c:pt>
                <c:pt idx="12" formatCode="0.00">
                  <c:v>294.2</c:v>
                </c:pt>
                <c:pt idx="17" formatCode="0.00">
                  <c:v>331.01</c:v>
                </c:pt>
                <c:pt idx="30" formatCode="0.00">
                  <c:v>740.92999999999938</c:v>
                </c:pt>
              </c:numCache>
            </c:numRef>
          </c:val>
        </c:ser>
        <c:ser>
          <c:idx val="3"/>
          <c:order val="2"/>
          <c:tx>
            <c:strRef>
              <c:f>'LR Office'!$I$28</c:f>
              <c:strCache>
                <c:ptCount val="1"/>
                <c:pt idx="0">
                  <c:v>Platinum</c:v>
                </c:pt>
              </c:strCache>
            </c:strRef>
          </c:tx>
          <c:spPr>
            <a:solidFill>
              <a:srgbClr val="CAE411"/>
            </a:solidFill>
          </c:spPr>
          <c:val>
            <c:numRef>
              <c:f>'LR Office'!$I$29:$I$60</c:f>
              <c:numCache>
                <c:formatCode>General</c:formatCode>
                <c:ptCount val="32"/>
                <c:pt idx="2" formatCode="0.00">
                  <c:v>214.79</c:v>
                </c:pt>
                <c:pt idx="6" formatCode="0.00">
                  <c:v>270.89</c:v>
                </c:pt>
                <c:pt idx="7" formatCode="0.00">
                  <c:v>271.10000000000002</c:v>
                </c:pt>
                <c:pt idx="11" formatCode="0.00">
                  <c:v>290.88</c:v>
                </c:pt>
                <c:pt idx="14" formatCode="0.00">
                  <c:v>298.76</c:v>
                </c:pt>
                <c:pt idx="18" formatCode="0.00">
                  <c:v>346</c:v>
                </c:pt>
                <c:pt idx="19" formatCode="0.00">
                  <c:v>359.17</c:v>
                </c:pt>
                <c:pt idx="20" formatCode="0.00">
                  <c:v>388.40999999999997</c:v>
                </c:pt>
              </c:numCache>
            </c:numRef>
          </c:val>
        </c:ser>
        <c:ser>
          <c:idx val="4"/>
          <c:order val="3"/>
          <c:tx>
            <c:strRef>
              <c:f>'LR Office'!$J$28</c:f>
              <c:strCache>
                <c:ptCount val="1"/>
                <c:pt idx="0">
                  <c:v>NZE/LB</c:v>
                </c:pt>
              </c:strCache>
            </c:strRef>
          </c:tx>
          <c:spPr>
            <a:solidFill>
              <a:srgbClr val="1F6800"/>
            </a:solidFill>
          </c:spPr>
          <c:dPt>
            <c:idx val="8"/>
          </c:dPt>
          <c:dPt>
            <c:idx val="16"/>
          </c:dPt>
          <c:val>
            <c:numRef>
              <c:f>'LR Office'!$J$29:$J$60</c:f>
              <c:numCache>
                <c:formatCode>General</c:formatCode>
                <c:ptCount val="32"/>
                <c:pt idx="8" formatCode="0.00">
                  <c:v>282.47999999999996</c:v>
                </c:pt>
                <c:pt idx="16" formatCode="0.00">
                  <c:v>319.83999999999986</c:v>
                </c:pt>
                <c:pt idx="23" formatCode="0.00">
                  <c:v>461.45</c:v>
                </c:pt>
                <c:pt idx="29" formatCode="0.00">
                  <c:v>721</c:v>
                </c:pt>
                <c:pt idx="31" formatCode="0.00">
                  <c:v>777.98</c:v>
                </c:pt>
              </c:numCache>
            </c:numRef>
          </c:val>
        </c:ser>
        <c:dLbls/>
        <c:gapWidth val="75"/>
        <c:overlap val="100"/>
        <c:axId val="74064640"/>
        <c:axId val="74066176"/>
      </c:barChart>
      <c:catAx>
        <c:axId val="74064640"/>
        <c:scaling>
          <c:orientation val="minMax"/>
        </c:scaling>
        <c:axPos val="b"/>
        <c:numFmt formatCode="#,##0" sourceLinked="0"/>
        <c:majorTickMark val="none"/>
        <c:tickLblPos val="none"/>
        <c:crossAx val="74066176"/>
        <c:crosses val="autoZero"/>
        <c:auto val="1"/>
        <c:lblAlgn val="ctr"/>
        <c:lblOffset val="100"/>
      </c:catAx>
      <c:valAx>
        <c:axId val="74066176"/>
        <c:scaling>
          <c:orientation val="minMax"/>
        </c:scaling>
        <c:axPos val="l"/>
        <c:majorGridlines>
          <c:spPr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c:spPr>
        </c:majorGridlines>
        <c:numFmt formatCode="0" sourceLinked="0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 b="1">
                <a:solidFill>
                  <a:srgbClr val="404040"/>
                </a:solidFill>
                <a:latin typeface="Arial"/>
                <a:cs typeface="Arial"/>
              </a:defRPr>
            </a:pPr>
            <a:endParaRPr lang="en-US"/>
          </a:p>
        </c:txPr>
        <c:crossAx val="740646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3322233984281411"/>
          <c:y val="0.15852634547745106"/>
          <c:w val="0.55411638229582494"/>
          <c:h val="6.3527958930451101E-2"/>
        </c:manualLayout>
      </c:layout>
      <c:txPr>
        <a:bodyPr/>
        <a:lstStyle/>
        <a:p>
          <a:pPr>
            <a:defRPr sz="1600">
              <a:latin typeface="Arial"/>
              <a:cs typeface="Arial"/>
            </a:defRPr>
          </a:pPr>
          <a:endParaRPr lang="en-US"/>
        </a:p>
      </c:txPr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7.4345963164860793E-2"/>
          <c:y val="0.20892589459584904"/>
          <c:w val="0.88226706519818598"/>
          <c:h val="0.71932876829849912"/>
        </c:manualLayout>
      </c:layout>
      <c:scatterChart>
        <c:scatterStyle val="lineMarker"/>
        <c:ser>
          <c:idx val="0"/>
          <c:order val="0"/>
          <c:tx>
            <c:v>Community Center</c:v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1F6800"/>
              </a:solidFill>
            </c:spPr>
          </c:marker>
          <c:xVal>
            <c:numRef>
              <c:f>'EUI to cost gross'!$J$3:$J$75</c:f>
              <c:numCache>
                <c:formatCode>"$"#,##0.00</c:formatCode>
                <c:ptCount val="73"/>
                <c:pt idx="0">
                  <c:v>252.19</c:v>
                </c:pt>
                <c:pt idx="1">
                  <c:v>332.59</c:v>
                </c:pt>
                <c:pt idx="2">
                  <c:v>393.68</c:v>
                </c:pt>
                <c:pt idx="3">
                  <c:v>537.5</c:v>
                </c:pt>
                <c:pt idx="4">
                  <c:v>564.79999999999995</c:v>
                </c:pt>
                <c:pt idx="5">
                  <c:v>627.91</c:v>
                </c:pt>
                <c:pt idx="6">
                  <c:v>681.41</c:v>
                </c:pt>
                <c:pt idx="7">
                  <c:v>682.03</c:v>
                </c:pt>
                <c:pt idx="8">
                  <c:v>883.05999999999938</c:v>
                </c:pt>
                <c:pt idx="9">
                  <c:v>1112.29</c:v>
                </c:pt>
                <c:pt idx="10">
                  <c:v>321.04000000000002</c:v>
                </c:pt>
                <c:pt idx="11">
                  <c:v>498.12</c:v>
                </c:pt>
                <c:pt idx="12">
                  <c:v>553.88</c:v>
                </c:pt>
                <c:pt idx="13">
                  <c:v>594.15</c:v>
                </c:pt>
                <c:pt idx="14">
                  <c:v>642.98</c:v>
                </c:pt>
                <c:pt idx="15">
                  <c:v>166.9</c:v>
                </c:pt>
                <c:pt idx="16">
                  <c:v>228.8</c:v>
                </c:pt>
                <c:pt idx="17">
                  <c:v>239.29</c:v>
                </c:pt>
                <c:pt idx="18">
                  <c:v>245</c:v>
                </c:pt>
                <c:pt idx="19">
                  <c:v>249.62</c:v>
                </c:pt>
                <c:pt idx="20">
                  <c:v>258.60000000000002</c:v>
                </c:pt>
                <c:pt idx="21">
                  <c:v>278.12</c:v>
                </c:pt>
                <c:pt idx="22">
                  <c:v>289.46999999999997</c:v>
                </c:pt>
                <c:pt idx="23">
                  <c:v>340.16</c:v>
                </c:pt>
                <c:pt idx="24">
                  <c:v>341.02</c:v>
                </c:pt>
                <c:pt idx="25">
                  <c:v>341.57</c:v>
                </c:pt>
                <c:pt idx="26">
                  <c:v>483.58</c:v>
                </c:pt>
                <c:pt idx="27">
                  <c:v>497.97999999999996</c:v>
                </c:pt>
                <c:pt idx="28">
                  <c:v>507.5</c:v>
                </c:pt>
                <c:pt idx="29">
                  <c:v>517.54999999999939</c:v>
                </c:pt>
                <c:pt idx="30">
                  <c:v>518.58000000000004</c:v>
                </c:pt>
                <c:pt idx="31">
                  <c:v>686.18000000000006</c:v>
                </c:pt>
                <c:pt idx="32">
                  <c:v>1019.9599999999999</c:v>
                </c:pt>
                <c:pt idx="33">
                  <c:v>407.36</c:v>
                </c:pt>
                <c:pt idx="34">
                  <c:v>226.34</c:v>
                </c:pt>
                <c:pt idx="35">
                  <c:v>256.15000000000003</c:v>
                </c:pt>
                <c:pt idx="36">
                  <c:v>308.95</c:v>
                </c:pt>
                <c:pt idx="37">
                  <c:v>501.5</c:v>
                </c:pt>
                <c:pt idx="38">
                  <c:v>398.11</c:v>
                </c:pt>
                <c:pt idx="39">
                  <c:v>409.67</c:v>
                </c:pt>
                <c:pt idx="40">
                  <c:v>566.88</c:v>
                </c:pt>
                <c:pt idx="41">
                  <c:v>214.79</c:v>
                </c:pt>
                <c:pt idx="42">
                  <c:v>219.73</c:v>
                </c:pt>
                <c:pt idx="43">
                  <c:v>270.89</c:v>
                </c:pt>
                <c:pt idx="44">
                  <c:v>271.10000000000002</c:v>
                </c:pt>
                <c:pt idx="45">
                  <c:v>282.47999999999996</c:v>
                </c:pt>
                <c:pt idx="46">
                  <c:v>285.5</c:v>
                </c:pt>
                <c:pt idx="47">
                  <c:v>290.88</c:v>
                </c:pt>
                <c:pt idx="48">
                  <c:v>294.2</c:v>
                </c:pt>
                <c:pt idx="49">
                  <c:v>298.76</c:v>
                </c:pt>
                <c:pt idx="50">
                  <c:v>331.01</c:v>
                </c:pt>
                <c:pt idx="51">
                  <c:v>359.17</c:v>
                </c:pt>
                <c:pt idx="52">
                  <c:v>461.45</c:v>
                </c:pt>
                <c:pt idx="53">
                  <c:v>740.92999999999938</c:v>
                </c:pt>
                <c:pt idx="54">
                  <c:v>777.98</c:v>
                </c:pt>
                <c:pt idx="55">
                  <c:v>181.64</c:v>
                </c:pt>
                <c:pt idx="56">
                  <c:v>190.82000000000002</c:v>
                </c:pt>
                <c:pt idx="57">
                  <c:v>247.89000000000001</c:v>
                </c:pt>
                <c:pt idx="58">
                  <c:v>259.20999999999987</c:v>
                </c:pt>
                <c:pt idx="59">
                  <c:v>304.78999999999996</c:v>
                </c:pt>
                <c:pt idx="60">
                  <c:v>323.24</c:v>
                </c:pt>
                <c:pt idx="61">
                  <c:v>205.15</c:v>
                </c:pt>
                <c:pt idx="62">
                  <c:v>350.25</c:v>
                </c:pt>
                <c:pt idx="63">
                  <c:v>424.13</c:v>
                </c:pt>
                <c:pt idx="64">
                  <c:v>442.37</c:v>
                </c:pt>
                <c:pt idx="65">
                  <c:v>443.41999999999996</c:v>
                </c:pt>
                <c:pt idx="66">
                  <c:v>450.69</c:v>
                </c:pt>
                <c:pt idx="67">
                  <c:v>501.19</c:v>
                </c:pt>
                <c:pt idx="68">
                  <c:v>532.13</c:v>
                </c:pt>
                <c:pt idx="69">
                  <c:v>543.89</c:v>
                </c:pt>
                <c:pt idx="70">
                  <c:v>579.64</c:v>
                </c:pt>
                <c:pt idx="71">
                  <c:v>601.92999999999938</c:v>
                </c:pt>
                <c:pt idx="72">
                  <c:v>653.79000000000008</c:v>
                </c:pt>
              </c:numCache>
            </c:numRef>
          </c:xVal>
          <c:yVal>
            <c:numRef>
              <c:f>'EUI to cost gross'!$AS$3:$AS$12</c:f>
              <c:numCache>
                <c:formatCode>General</c:formatCode>
                <c:ptCount val="10"/>
                <c:pt idx="0">
                  <c:v>37</c:v>
                </c:pt>
                <c:pt idx="1">
                  <c:v>50</c:v>
                </c:pt>
                <c:pt idx="2">
                  <c:v>16</c:v>
                </c:pt>
                <c:pt idx="3">
                  <c:v>26.629359237536647</c:v>
                </c:pt>
                <c:pt idx="4">
                  <c:v>29</c:v>
                </c:pt>
                <c:pt idx="5">
                  <c:v>17.600000000000001</c:v>
                </c:pt>
                <c:pt idx="6">
                  <c:v>35</c:v>
                </c:pt>
                <c:pt idx="7">
                  <c:v>40</c:v>
                </c:pt>
                <c:pt idx="8">
                  <c:v>27.7</c:v>
                </c:pt>
                <c:pt idx="9">
                  <c:v>111</c:v>
                </c:pt>
              </c:numCache>
            </c:numRef>
          </c:yVal>
        </c:ser>
        <c:ser>
          <c:idx val="1"/>
          <c:order val="1"/>
          <c:tx>
            <c:v>Wet Lab</c:v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CC3399"/>
              </a:solidFill>
              <a:ln>
                <a:noFill/>
              </a:ln>
            </c:spPr>
          </c:marker>
          <c:xVal>
            <c:numRef>
              <c:f>'EUI to cost gross'!$J$3:$J$75</c:f>
              <c:numCache>
                <c:formatCode>"$"#,##0.00</c:formatCode>
                <c:ptCount val="73"/>
                <c:pt idx="0">
                  <c:v>252.19</c:v>
                </c:pt>
                <c:pt idx="1">
                  <c:v>332.59</c:v>
                </c:pt>
                <c:pt idx="2">
                  <c:v>393.68</c:v>
                </c:pt>
                <c:pt idx="3">
                  <c:v>537.5</c:v>
                </c:pt>
                <c:pt idx="4">
                  <c:v>564.79999999999995</c:v>
                </c:pt>
                <c:pt idx="5">
                  <c:v>627.91</c:v>
                </c:pt>
                <c:pt idx="6">
                  <c:v>681.41</c:v>
                </c:pt>
                <c:pt idx="7">
                  <c:v>682.03</c:v>
                </c:pt>
                <c:pt idx="8">
                  <c:v>883.05999999999938</c:v>
                </c:pt>
                <c:pt idx="9">
                  <c:v>1112.29</c:v>
                </c:pt>
                <c:pt idx="10">
                  <c:v>321.04000000000002</c:v>
                </c:pt>
                <c:pt idx="11">
                  <c:v>498.12</c:v>
                </c:pt>
                <c:pt idx="12">
                  <c:v>553.88</c:v>
                </c:pt>
                <c:pt idx="13">
                  <c:v>594.15</c:v>
                </c:pt>
                <c:pt idx="14">
                  <c:v>642.98</c:v>
                </c:pt>
                <c:pt idx="15">
                  <c:v>166.9</c:v>
                </c:pt>
                <c:pt idx="16">
                  <c:v>228.8</c:v>
                </c:pt>
                <c:pt idx="17">
                  <c:v>239.29</c:v>
                </c:pt>
                <c:pt idx="18">
                  <c:v>245</c:v>
                </c:pt>
                <c:pt idx="19">
                  <c:v>249.62</c:v>
                </c:pt>
                <c:pt idx="20">
                  <c:v>258.60000000000002</c:v>
                </c:pt>
                <c:pt idx="21">
                  <c:v>278.12</c:v>
                </c:pt>
                <c:pt idx="22">
                  <c:v>289.46999999999997</c:v>
                </c:pt>
                <c:pt idx="23">
                  <c:v>340.16</c:v>
                </c:pt>
                <c:pt idx="24">
                  <c:v>341.02</c:v>
                </c:pt>
                <c:pt idx="25">
                  <c:v>341.57</c:v>
                </c:pt>
                <c:pt idx="26">
                  <c:v>483.58</c:v>
                </c:pt>
                <c:pt idx="27">
                  <c:v>497.97999999999996</c:v>
                </c:pt>
                <c:pt idx="28">
                  <c:v>507.5</c:v>
                </c:pt>
                <c:pt idx="29">
                  <c:v>517.54999999999939</c:v>
                </c:pt>
                <c:pt idx="30">
                  <c:v>518.58000000000004</c:v>
                </c:pt>
                <c:pt idx="31">
                  <c:v>686.18000000000006</c:v>
                </c:pt>
                <c:pt idx="32">
                  <c:v>1019.9599999999999</c:v>
                </c:pt>
                <c:pt idx="33">
                  <c:v>407.36</c:v>
                </c:pt>
                <c:pt idx="34">
                  <c:v>226.34</c:v>
                </c:pt>
                <c:pt idx="35">
                  <c:v>256.15000000000003</c:v>
                </c:pt>
                <c:pt idx="36">
                  <c:v>308.95</c:v>
                </c:pt>
                <c:pt idx="37">
                  <c:v>501.5</c:v>
                </c:pt>
                <c:pt idx="38">
                  <c:v>398.11</c:v>
                </c:pt>
                <c:pt idx="39">
                  <c:v>409.67</c:v>
                </c:pt>
                <c:pt idx="40">
                  <c:v>566.88</c:v>
                </c:pt>
                <c:pt idx="41">
                  <c:v>214.79</c:v>
                </c:pt>
                <c:pt idx="42">
                  <c:v>219.73</c:v>
                </c:pt>
                <c:pt idx="43">
                  <c:v>270.89</c:v>
                </c:pt>
                <c:pt idx="44">
                  <c:v>271.10000000000002</c:v>
                </c:pt>
                <c:pt idx="45">
                  <c:v>282.47999999999996</c:v>
                </c:pt>
                <c:pt idx="46">
                  <c:v>285.5</c:v>
                </c:pt>
                <c:pt idx="47">
                  <c:v>290.88</c:v>
                </c:pt>
                <c:pt idx="48">
                  <c:v>294.2</c:v>
                </c:pt>
                <c:pt idx="49">
                  <c:v>298.76</c:v>
                </c:pt>
                <c:pt idx="50">
                  <c:v>331.01</c:v>
                </c:pt>
                <c:pt idx="51">
                  <c:v>359.17</c:v>
                </c:pt>
                <c:pt idx="52">
                  <c:v>461.45</c:v>
                </c:pt>
                <c:pt idx="53">
                  <c:v>740.92999999999938</c:v>
                </c:pt>
                <c:pt idx="54">
                  <c:v>777.98</c:v>
                </c:pt>
                <c:pt idx="55">
                  <c:v>181.64</c:v>
                </c:pt>
                <c:pt idx="56">
                  <c:v>190.82000000000002</c:v>
                </c:pt>
                <c:pt idx="57">
                  <c:v>247.89000000000001</c:v>
                </c:pt>
                <c:pt idx="58">
                  <c:v>259.20999999999987</c:v>
                </c:pt>
                <c:pt idx="59">
                  <c:v>304.78999999999996</c:v>
                </c:pt>
                <c:pt idx="60">
                  <c:v>323.24</c:v>
                </c:pt>
                <c:pt idx="61">
                  <c:v>205.15</c:v>
                </c:pt>
                <c:pt idx="62">
                  <c:v>350.25</c:v>
                </c:pt>
                <c:pt idx="63">
                  <c:v>424.13</c:v>
                </c:pt>
                <c:pt idx="64">
                  <c:v>442.37</c:v>
                </c:pt>
                <c:pt idx="65">
                  <c:v>443.41999999999996</c:v>
                </c:pt>
                <c:pt idx="66">
                  <c:v>450.69</c:v>
                </c:pt>
                <c:pt idx="67">
                  <c:v>501.19</c:v>
                </c:pt>
                <c:pt idx="68">
                  <c:v>532.13</c:v>
                </c:pt>
                <c:pt idx="69">
                  <c:v>543.89</c:v>
                </c:pt>
                <c:pt idx="70">
                  <c:v>579.64</c:v>
                </c:pt>
                <c:pt idx="71">
                  <c:v>601.92999999999938</c:v>
                </c:pt>
                <c:pt idx="72">
                  <c:v>653.79000000000008</c:v>
                </c:pt>
              </c:numCache>
            </c:numRef>
          </c:xVal>
          <c:yVal>
            <c:numRef>
              <c:f>'EUI to cost gross'!$AT$3:$AT$75</c:f>
              <c:numCache>
                <c:formatCode>General</c:formatCode>
                <c:ptCount val="73"/>
                <c:pt idx="61">
                  <c:v>60</c:v>
                </c:pt>
                <c:pt idx="62">
                  <c:v>82.9</c:v>
                </c:pt>
                <c:pt idx="64">
                  <c:v>210</c:v>
                </c:pt>
                <c:pt idx="65">
                  <c:v>127</c:v>
                </c:pt>
                <c:pt idx="66">
                  <c:v>13.2</c:v>
                </c:pt>
                <c:pt idx="67">
                  <c:v>117.4</c:v>
                </c:pt>
                <c:pt idx="68">
                  <c:v>50</c:v>
                </c:pt>
                <c:pt idx="69">
                  <c:v>34.660000000000004</c:v>
                </c:pt>
                <c:pt idx="70">
                  <c:v>57</c:v>
                </c:pt>
                <c:pt idx="71">
                  <c:v>86</c:v>
                </c:pt>
                <c:pt idx="72">
                  <c:v>150</c:v>
                </c:pt>
              </c:numCache>
            </c:numRef>
          </c:yVal>
        </c:ser>
        <c:ser>
          <c:idx val="2"/>
          <c:order val="2"/>
          <c:tx>
            <c:v>K-12</c:v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19B0D5"/>
              </a:solidFill>
              <a:ln>
                <a:noFill/>
              </a:ln>
            </c:spPr>
          </c:marker>
          <c:xVal>
            <c:numRef>
              <c:f>'EUI to cost gross'!$J$18:$J$36</c:f>
              <c:numCache>
                <c:formatCode>"$"#,##0.00</c:formatCode>
                <c:ptCount val="19"/>
                <c:pt idx="0">
                  <c:v>166.9</c:v>
                </c:pt>
                <c:pt idx="1">
                  <c:v>228.8</c:v>
                </c:pt>
                <c:pt idx="2">
                  <c:v>239.29</c:v>
                </c:pt>
                <c:pt idx="3">
                  <c:v>245</c:v>
                </c:pt>
                <c:pt idx="4">
                  <c:v>249.62</c:v>
                </c:pt>
                <c:pt idx="5">
                  <c:v>258.60000000000002</c:v>
                </c:pt>
                <c:pt idx="6">
                  <c:v>278.12</c:v>
                </c:pt>
                <c:pt idx="7">
                  <c:v>289.46999999999997</c:v>
                </c:pt>
                <c:pt idx="8">
                  <c:v>340.16</c:v>
                </c:pt>
                <c:pt idx="9">
                  <c:v>341.02</c:v>
                </c:pt>
                <c:pt idx="10">
                  <c:v>341.57</c:v>
                </c:pt>
                <c:pt idx="11">
                  <c:v>483.58</c:v>
                </c:pt>
                <c:pt idx="12">
                  <c:v>497.97999999999996</c:v>
                </c:pt>
                <c:pt idx="13">
                  <c:v>507.5</c:v>
                </c:pt>
                <c:pt idx="14">
                  <c:v>517.54999999999939</c:v>
                </c:pt>
                <c:pt idx="15">
                  <c:v>518.58000000000004</c:v>
                </c:pt>
                <c:pt idx="16">
                  <c:v>686.18000000000006</c:v>
                </c:pt>
                <c:pt idx="17">
                  <c:v>1019.9599999999999</c:v>
                </c:pt>
                <c:pt idx="18">
                  <c:v>407.36</c:v>
                </c:pt>
              </c:numCache>
            </c:numRef>
          </c:xVal>
          <c:yVal>
            <c:numRef>
              <c:f>'EUI to cost gross'!$AS$18:$AS$36</c:f>
              <c:numCache>
                <c:formatCode>General</c:formatCode>
                <c:ptCount val="19"/>
                <c:pt idx="0">
                  <c:v>26.8</c:v>
                </c:pt>
                <c:pt idx="1">
                  <c:v>18.2</c:v>
                </c:pt>
                <c:pt idx="2">
                  <c:v>28</c:v>
                </c:pt>
                <c:pt idx="3">
                  <c:v>33.4</c:v>
                </c:pt>
                <c:pt idx="4">
                  <c:v>38</c:v>
                </c:pt>
                <c:pt idx="5">
                  <c:v>38</c:v>
                </c:pt>
                <c:pt idx="6">
                  <c:v>40</c:v>
                </c:pt>
                <c:pt idx="7">
                  <c:v>19.815663888888889</c:v>
                </c:pt>
                <c:pt idx="8">
                  <c:v>28</c:v>
                </c:pt>
                <c:pt idx="9">
                  <c:v>20</c:v>
                </c:pt>
                <c:pt idx="10">
                  <c:v>29.2</c:v>
                </c:pt>
                <c:pt idx="11">
                  <c:v>30</c:v>
                </c:pt>
                <c:pt idx="12">
                  <c:v>40.700000000000003</c:v>
                </c:pt>
                <c:pt idx="13">
                  <c:v>135.81</c:v>
                </c:pt>
                <c:pt idx="14">
                  <c:v>18.899999999999999</c:v>
                </c:pt>
                <c:pt idx="15">
                  <c:v>27.9</c:v>
                </c:pt>
                <c:pt idx="16">
                  <c:v>48.1</c:v>
                </c:pt>
                <c:pt idx="17">
                  <c:v>11</c:v>
                </c:pt>
                <c:pt idx="18">
                  <c:v>10</c:v>
                </c:pt>
              </c:numCache>
            </c:numRef>
          </c:yVal>
        </c:ser>
        <c:ser>
          <c:idx val="3"/>
          <c:order val="3"/>
          <c:tx>
            <c:v>Office</c:v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EE6407"/>
              </a:solidFill>
              <a:ln>
                <a:noFill/>
              </a:ln>
            </c:spPr>
          </c:marker>
          <c:xVal>
            <c:numRef>
              <c:f>'EUI to cost gross'!$J$41:$J$57</c:f>
              <c:numCache>
                <c:formatCode>"$"#,##0.00</c:formatCode>
                <c:ptCount val="17"/>
                <c:pt idx="0">
                  <c:v>398.11</c:v>
                </c:pt>
                <c:pt idx="1">
                  <c:v>409.67</c:v>
                </c:pt>
                <c:pt idx="2">
                  <c:v>566.88</c:v>
                </c:pt>
                <c:pt idx="3">
                  <c:v>214.79</c:v>
                </c:pt>
                <c:pt idx="4">
                  <c:v>219.73</c:v>
                </c:pt>
                <c:pt idx="5">
                  <c:v>270.89</c:v>
                </c:pt>
                <c:pt idx="6">
                  <c:v>271.10000000000002</c:v>
                </c:pt>
                <c:pt idx="7">
                  <c:v>282.47999999999996</c:v>
                </c:pt>
                <c:pt idx="8">
                  <c:v>285.5</c:v>
                </c:pt>
                <c:pt idx="9">
                  <c:v>290.88</c:v>
                </c:pt>
                <c:pt idx="10">
                  <c:v>294.2</c:v>
                </c:pt>
                <c:pt idx="11">
                  <c:v>298.76</c:v>
                </c:pt>
                <c:pt idx="12">
                  <c:v>331.01</c:v>
                </c:pt>
                <c:pt idx="13">
                  <c:v>359.17</c:v>
                </c:pt>
                <c:pt idx="14">
                  <c:v>461.45</c:v>
                </c:pt>
                <c:pt idx="15">
                  <c:v>740.92999999999938</c:v>
                </c:pt>
                <c:pt idx="16">
                  <c:v>777.98</c:v>
                </c:pt>
              </c:numCache>
            </c:numRef>
          </c:xVal>
          <c:yVal>
            <c:numRef>
              <c:f>'EUI to cost gross'!$AS$43:$AS$57</c:f>
              <c:numCache>
                <c:formatCode>General</c:formatCode>
                <c:ptCount val="15"/>
                <c:pt idx="0">
                  <c:v>112</c:v>
                </c:pt>
                <c:pt idx="1">
                  <c:v>68</c:v>
                </c:pt>
                <c:pt idx="3">
                  <c:v>22</c:v>
                </c:pt>
                <c:pt idx="4">
                  <c:v>44.815999999999995</c:v>
                </c:pt>
                <c:pt idx="5">
                  <c:v>23.9</c:v>
                </c:pt>
                <c:pt idx="6">
                  <c:v>21</c:v>
                </c:pt>
                <c:pt idx="7">
                  <c:v>49.7</c:v>
                </c:pt>
                <c:pt idx="8">
                  <c:v>68</c:v>
                </c:pt>
                <c:pt idx="9">
                  <c:v>24</c:v>
                </c:pt>
                <c:pt idx="10">
                  <c:v>57</c:v>
                </c:pt>
                <c:pt idx="11">
                  <c:v>54</c:v>
                </c:pt>
                <c:pt idx="12">
                  <c:v>35.349999999999994</c:v>
                </c:pt>
                <c:pt idx="13">
                  <c:v>40</c:v>
                </c:pt>
                <c:pt idx="14">
                  <c:v>18.373619999999999</c:v>
                </c:pt>
              </c:numCache>
            </c:numRef>
          </c:yVal>
        </c:ser>
        <c:ser>
          <c:idx val="4"/>
          <c:order val="4"/>
          <c:tx>
            <c:v>Residetial Low Rise</c:v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77A430"/>
              </a:solidFill>
              <a:ln>
                <a:noFill/>
              </a:ln>
            </c:spPr>
          </c:marker>
          <c:xVal>
            <c:numRef>
              <c:f>'EUI to cost gross'!$J$58:$J$63</c:f>
              <c:numCache>
                <c:formatCode>"$"#,##0.00</c:formatCode>
                <c:ptCount val="6"/>
                <c:pt idx="0">
                  <c:v>181.64</c:v>
                </c:pt>
                <c:pt idx="1">
                  <c:v>190.82000000000002</c:v>
                </c:pt>
                <c:pt idx="2">
                  <c:v>247.89000000000001</c:v>
                </c:pt>
                <c:pt idx="3">
                  <c:v>259.20999999999987</c:v>
                </c:pt>
                <c:pt idx="4">
                  <c:v>304.78999999999996</c:v>
                </c:pt>
                <c:pt idx="5">
                  <c:v>323.24</c:v>
                </c:pt>
              </c:numCache>
            </c:numRef>
          </c:xVal>
          <c:yVal>
            <c:numRef>
              <c:f>'EUI to cost gross'!$AS$58:$AS$63</c:f>
              <c:numCache>
                <c:formatCode>General</c:formatCode>
                <c:ptCount val="6"/>
                <c:pt idx="0">
                  <c:v>18</c:v>
                </c:pt>
                <c:pt idx="1">
                  <c:v>29</c:v>
                </c:pt>
                <c:pt idx="2">
                  <c:v>37</c:v>
                </c:pt>
                <c:pt idx="3">
                  <c:v>24</c:v>
                </c:pt>
                <c:pt idx="4">
                  <c:v>31</c:v>
                </c:pt>
                <c:pt idx="5">
                  <c:v>10</c:v>
                </c:pt>
              </c:numCache>
            </c:numRef>
          </c:yVal>
        </c:ser>
        <c:dLbls/>
        <c:axId val="74094080"/>
        <c:axId val="73716480"/>
      </c:scatterChart>
      <c:valAx>
        <c:axId val="74094080"/>
        <c:scaling>
          <c:orientation val="minMax"/>
        </c:scaling>
        <c:axPos val="b"/>
        <c:numFmt formatCode="&quot;$&quot;#,##0" sourceLinked="0"/>
        <c:majorTickMark val="none"/>
        <c:tickLblPos val="nextTo"/>
        <c:txPr>
          <a:bodyPr/>
          <a:lstStyle/>
          <a:p>
            <a:pPr>
              <a:defRPr sz="1200" b="1">
                <a:latin typeface="Arial"/>
                <a:cs typeface="Arial"/>
              </a:defRPr>
            </a:pPr>
            <a:endParaRPr lang="en-US"/>
          </a:p>
        </c:txPr>
        <c:crossAx val="73716480"/>
        <c:crosses val="autoZero"/>
        <c:crossBetween val="midCat"/>
      </c:valAx>
      <c:valAx>
        <c:axId val="73716480"/>
        <c:scaling>
          <c:orientation val="minMax"/>
        </c:scaling>
        <c:axPos val="l"/>
        <c:majorGridlines>
          <c:spPr>
            <a:ln w="3175">
              <a:solidFill>
                <a:schemeClr val="bg1">
                  <a:lumMod val="50000"/>
                </a:schemeClr>
              </a:solidFill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800" b="0">
                    <a:latin typeface="Arial"/>
                    <a:cs typeface="Arial"/>
                  </a:defRPr>
                </a:pPr>
                <a:r>
                  <a:rPr lang="en-US" sz="1200" b="0" dirty="0" smtClean="0">
                    <a:latin typeface="Arial"/>
                    <a:cs typeface="Arial"/>
                  </a:rPr>
                  <a:t>EUI</a:t>
                </a:r>
                <a:r>
                  <a:rPr lang="en-US" sz="1200" b="0" baseline="0" dirty="0" smtClean="0">
                    <a:latin typeface="Arial"/>
                    <a:cs typeface="Arial"/>
                  </a:rPr>
                  <a:t> (KWH/SF/YEAR)</a:t>
                </a:r>
                <a:endParaRPr lang="en-US" sz="1200" b="0" dirty="0">
                  <a:latin typeface="Arial"/>
                  <a:cs typeface="Arial"/>
                </a:endParaRPr>
              </a:p>
            </c:rich>
          </c:tx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 b="1">
                <a:solidFill>
                  <a:srgbClr val="404040"/>
                </a:solidFill>
                <a:latin typeface="Arial"/>
                <a:cs typeface="Arial"/>
              </a:defRPr>
            </a:pPr>
            <a:endParaRPr lang="en-US"/>
          </a:p>
        </c:txPr>
        <c:crossAx val="740940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5541448206005207"/>
          <c:y val="0.14887148685884302"/>
          <c:w val="0.80924847014115708"/>
          <c:h val="5.6619255395933099E-2"/>
        </c:manualLayout>
      </c:layout>
      <c:spPr>
        <a:solidFill>
          <a:schemeClr val="bg1"/>
        </a:solidFill>
        <a:ln>
          <a:noFill/>
        </a:ln>
      </c:spPr>
      <c:txPr>
        <a:bodyPr/>
        <a:lstStyle/>
        <a:p>
          <a:pPr>
            <a:defRPr sz="1600">
              <a:latin typeface="Arial"/>
              <a:cs typeface="Arial"/>
            </a:defRPr>
          </a:pPr>
          <a:endParaRPr lang="en-US"/>
        </a:p>
      </c:txPr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E142B0-4430-6F45-BCB0-42BDDC193F8D}" type="doc">
      <dgm:prSet loTypeId="urn:microsoft.com/office/officeart/2005/8/layout/chevron1" loCatId="" qsTypeId="urn:microsoft.com/office/officeart/2005/8/quickstyle/simple4" qsCatId="simple" csTypeId="urn:microsoft.com/office/officeart/2005/8/colors/colorful4" csCatId="colorful" phldr="1"/>
      <dgm:spPr/>
    </dgm:pt>
    <dgm:pt modelId="{D8E5E218-0EA0-5D4C-9356-0D55C21C62D5}">
      <dgm:prSet phldrT="[Text]"/>
      <dgm:spPr>
        <a:solidFill>
          <a:srgbClr val="5FB8D2"/>
        </a:solidFill>
      </dgm:spPr>
      <dgm:t>
        <a:bodyPr/>
        <a:lstStyle/>
        <a:p>
          <a:r>
            <a:rPr lang="en-US" dirty="0" smtClean="0"/>
            <a:t>Start with “Solar ready”</a:t>
          </a:r>
          <a:endParaRPr lang="en-US" dirty="0"/>
        </a:p>
      </dgm:t>
    </dgm:pt>
    <dgm:pt modelId="{95B5BEFD-7EDE-214B-8637-2EA410E90FF5}" type="parTrans" cxnId="{2EA3903B-64DB-3348-89B2-90A0E0DD203A}">
      <dgm:prSet/>
      <dgm:spPr/>
      <dgm:t>
        <a:bodyPr/>
        <a:lstStyle/>
        <a:p>
          <a:endParaRPr lang="en-US"/>
        </a:p>
      </dgm:t>
    </dgm:pt>
    <dgm:pt modelId="{2A06ECC5-8BF9-DC40-84D7-FDE2FA336D28}" type="sibTrans" cxnId="{2EA3903B-64DB-3348-89B2-90A0E0DD203A}">
      <dgm:prSet/>
      <dgm:spPr/>
      <dgm:t>
        <a:bodyPr/>
        <a:lstStyle/>
        <a:p>
          <a:endParaRPr lang="en-US"/>
        </a:p>
      </dgm:t>
    </dgm:pt>
    <dgm:pt modelId="{11788BB6-7837-1944-BBE1-E8DBAB92C593}">
      <dgm:prSet phldrT="[Text]"/>
      <dgm:spPr>
        <a:solidFill>
          <a:srgbClr val="A0CD4B"/>
        </a:solidFill>
      </dgm:spPr>
      <dgm:t>
        <a:bodyPr/>
        <a:lstStyle/>
        <a:p>
          <a:r>
            <a:rPr lang="en-US" dirty="0" smtClean="0"/>
            <a:t>Explore Solar required	</a:t>
          </a:r>
        </a:p>
        <a:p>
          <a:r>
            <a:rPr lang="en-US" dirty="0" smtClean="0"/>
            <a:t>(and expand  requirement)</a:t>
          </a:r>
          <a:endParaRPr lang="en-US" dirty="0"/>
        </a:p>
      </dgm:t>
    </dgm:pt>
    <dgm:pt modelId="{E0751AD6-4050-A44E-A47A-0FD87BC6D418}" type="parTrans" cxnId="{296445F1-90C7-4F47-9A6E-B688763E7F2F}">
      <dgm:prSet/>
      <dgm:spPr/>
      <dgm:t>
        <a:bodyPr/>
        <a:lstStyle/>
        <a:p>
          <a:endParaRPr lang="en-US"/>
        </a:p>
      </dgm:t>
    </dgm:pt>
    <dgm:pt modelId="{FA6FA3D3-C3A8-DD43-925F-861F932DC31E}" type="sibTrans" cxnId="{296445F1-90C7-4F47-9A6E-B688763E7F2F}">
      <dgm:prSet/>
      <dgm:spPr/>
      <dgm:t>
        <a:bodyPr/>
        <a:lstStyle/>
        <a:p>
          <a:endParaRPr lang="en-US"/>
        </a:p>
      </dgm:t>
    </dgm:pt>
    <dgm:pt modelId="{F08C8C02-F8D4-A94E-B20E-C596C5FCEE7C}">
      <dgm:prSet phldrT="[Text]"/>
      <dgm:spPr>
        <a:solidFill>
          <a:srgbClr val="71AC49"/>
        </a:solidFill>
      </dgm:spPr>
      <dgm:t>
        <a:bodyPr/>
        <a:lstStyle/>
        <a:p>
          <a:r>
            <a:rPr lang="en-US" dirty="0" smtClean="0"/>
            <a:t>Require Solar installation</a:t>
          </a:r>
          <a:endParaRPr lang="en-US" dirty="0"/>
        </a:p>
      </dgm:t>
    </dgm:pt>
    <dgm:pt modelId="{FD94E47C-D567-A34E-ACB0-AE183F38C869}" type="parTrans" cxnId="{BE433E04-FAEC-FF4A-8A9D-1BA61FFB9748}">
      <dgm:prSet/>
      <dgm:spPr/>
      <dgm:t>
        <a:bodyPr/>
        <a:lstStyle/>
        <a:p>
          <a:endParaRPr lang="en-US"/>
        </a:p>
      </dgm:t>
    </dgm:pt>
    <dgm:pt modelId="{854228DD-C334-AB4C-85D1-D4F1D4EA33FF}" type="sibTrans" cxnId="{BE433E04-FAEC-FF4A-8A9D-1BA61FFB9748}">
      <dgm:prSet/>
      <dgm:spPr/>
      <dgm:t>
        <a:bodyPr/>
        <a:lstStyle/>
        <a:p>
          <a:endParaRPr lang="en-US"/>
        </a:p>
      </dgm:t>
    </dgm:pt>
    <dgm:pt modelId="{7A63FFEC-2DAE-0647-990D-A41405AF11AE}" type="pres">
      <dgm:prSet presAssocID="{41E142B0-4430-6F45-BCB0-42BDDC193F8D}" presName="Name0" presStyleCnt="0">
        <dgm:presLayoutVars>
          <dgm:dir/>
          <dgm:animLvl val="lvl"/>
          <dgm:resizeHandles val="exact"/>
        </dgm:presLayoutVars>
      </dgm:prSet>
      <dgm:spPr/>
    </dgm:pt>
    <dgm:pt modelId="{C1026E66-9121-6849-9A35-E97052D55C7E}" type="pres">
      <dgm:prSet presAssocID="{D8E5E218-0EA0-5D4C-9356-0D55C21C62D5}" presName="parTxOnly" presStyleLbl="node1" presStyleIdx="0" presStyleCnt="3" custLinFactNeighborX="9865" custLinFactNeighborY="-578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1E753-BC6F-284E-9942-201DE329A285}" type="pres">
      <dgm:prSet presAssocID="{2A06ECC5-8BF9-DC40-84D7-FDE2FA336D28}" presName="parTxOnlySpace" presStyleCnt="0"/>
      <dgm:spPr/>
    </dgm:pt>
    <dgm:pt modelId="{DE7A19DC-412B-FC4C-AD18-A4B029E0B6A2}" type="pres">
      <dgm:prSet presAssocID="{11788BB6-7837-1944-BBE1-E8DBAB92C593}" presName="parTxOnly" presStyleLbl="node1" presStyleIdx="1" presStyleCnt="3" custLinFactNeighborX="-69048" custLinFactNeighborY="-578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CD5BD-FA12-FE40-9C89-66ACCA2BA2AC}" type="pres">
      <dgm:prSet presAssocID="{FA6FA3D3-C3A8-DD43-925F-861F932DC31E}" presName="parTxOnlySpace" presStyleCnt="0"/>
      <dgm:spPr/>
    </dgm:pt>
    <dgm:pt modelId="{393A9C88-00BA-B849-B016-D8A987710B2F}" type="pres">
      <dgm:prSet presAssocID="{F08C8C02-F8D4-A94E-B20E-C596C5FCEE7C}" presName="parTxOnly" presStyleLbl="node1" presStyleIdx="2" presStyleCnt="3" custLinFactX="-4799" custLinFactNeighborX="-100000" custLinFactNeighborY="-578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A3903B-64DB-3348-89B2-90A0E0DD203A}" srcId="{41E142B0-4430-6F45-BCB0-42BDDC193F8D}" destId="{D8E5E218-0EA0-5D4C-9356-0D55C21C62D5}" srcOrd="0" destOrd="0" parTransId="{95B5BEFD-7EDE-214B-8637-2EA410E90FF5}" sibTransId="{2A06ECC5-8BF9-DC40-84D7-FDE2FA336D28}"/>
    <dgm:cxn modelId="{F72104A1-02EB-F743-971D-0566D47A5625}" type="presOf" srcId="{D8E5E218-0EA0-5D4C-9356-0D55C21C62D5}" destId="{C1026E66-9121-6849-9A35-E97052D55C7E}" srcOrd="0" destOrd="0" presId="urn:microsoft.com/office/officeart/2005/8/layout/chevron1"/>
    <dgm:cxn modelId="{D0BF1FAB-9414-A44D-B881-51AC43BA7786}" type="presOf" srcId="{41E142B0-4430-6F45-BCB0-42BDDC193F8D}" destId="{7A63FFEC-2DAE-0647-990D-A41405AF11AE}" srcOrd="0" destOrd="0" presId="urn:microsoft.com/office/officeart/2005/8/layout/chevron1"/>
    <dgm:cxn modelId="{BE433E04-FAEC-FF4A-8A9D-1BA61FFB9748}" srcId="{41E142B0-4430-6F45-BCB0-42BDDC193F8D}" destId="{F08C8C02-F8D4-A94E-B20E-C596C5FCEE7C}" srcOrd="2" destOrd="0" parTransId="{FD94E47C-D567-A34E-ACB0-AE183F38C869}" sibTransId="{854228DD-C334-AB4C-85D1-D4F1D4EA33FF}"/>
    <dgm:cxn modelId="{7A7A3107-E8D9-6F4C-8C9A-FC35C386571A}" type="presOf" srcId="{11788BB6-7837-1944-BBE1-E8DBAB92C593}" destId="{DE7A19DC-412B-FC4C-AD18-A4B029E0B6A2}" srcOrd="0" destOrd="0" presId="urn:microsoft.com/office/officeart/2005/8/layout/chevron1"/>
    <dgm:cxn modelId="{296445F1-90C7-4F47-9A6E-B688763E7F2F}" srcId="{41E142B0-4430-6F45-BCB0-42BDDC193F8D}" destId="{11788BB6-7837-1944-BBE1-E8DBAB92C593}" srcOrd="1" destOrd="0" parTransId="{E0751AD6-4050-A44E-A47A-0FD87BC6D418}" sibTransId="{FA6FA3D3-C3A8-DD43-925F-861F932DC31E}"/>
    <dgm:cxn modelId="{67C9B39F-7CEE-E645-B5A0-01A89A73CF3B}" type="presOf" srcId="{F08C8C02-F8D4-A94E-B20E-C596C5FCEE7C}" destId="{393A9C88-00BA-B849-B016-D8A987710B2F}" srcOrd="0" destOrd="0" presId="urn:microsoft.com/office/officeart/2005/8/layout/chevron1"/>
    <dgm:cxn modelId="{94E98E49-A54E-1942-8746-30BEE18B713B}" type="presParOf" srcId="{7A63FFEC-2DAE-0647-990D-A41405AF11AE}" destId="{C1026E66-9121-6849-9A35-E97052D55C7E}" srcOrd="0" destOrd="0" presId="urn:microsoft.com/office/officeart/2005/8/layout/chevron1"/>
    <dgm:cxn modelId="{716C2359-1752-E344-BB23-4F45DA1A58B9}" type="presParOf" srcId="{7A63FFEC-2DAE-0647-990D-A41405AF11AE}" destId="{FDC1E753-BC6F-284E-9942-201DE329A285}" srcOrd="1" destOrd="0" presId="urn:microsoft.com/office/officeart/2005/8/layout/chevron1"/>
    <dgm:cxn modelId="{49CBDB49-60B8-CE40-AD22-28A612280834}" type="presParOf" srcId="{7A63FFEC-2DAE-0647-990D-A41405AF11AE}" destId="{DE7A19DC-412B-FC4C-AD18-A4B029E0B6A2}" srcOrd="2" destOrd="0" presId="urn:microsoft.com/office/officeart/2005/8/layout/chevron1"/>
    <dgm:cxn modelId="{93EEDCBA-C74F-EA45-8473-DC8B97E72447}" type="presParOf" srcId="{7A63FFEC-2DAE-0647-990D-A41405AF11AE}" destId="{4FDCD5BD-FA12-FE40-9C89-66ACCA2BA2AC}" srcOrd="3" destOrd="0" presId="urn:microsoft.com/office/officeart/2005/8/layout/chevron1"/>
    <dgm:cxn modelId="{583DB745-8596-DB40-AA7B-4B84F18BA95D}" type="presParOf" srcId="{7A63FFEC-2DAE-0647-990D-A41405AF11AE}" destId="{393A9C88-00BA-B849-B016-D8A987710B2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86351-180B-4DE5-BCD3-CF606735001C}" type="datetimeFigureOut">
              <a:rPr lang="en-CA" smtClean="0"/>
              <a:pPr/>
              <a:t>19/11/2014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789B6-614A-49B3-B6C4-9CE6DEFF458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0147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/>
          <a:lstStyle/>
          <a:p>
            <a:pPr marL="57150">
              <a:lnSpc>
                <a:spcPct val="80000"/>
              </a:lnSpc>
              <a:spcBef>
                <a:spcPts val="888"/>
              </a:spcBef>
            </a:pPr>
            <a:endParaRPr lang="en-US" sz="2400" dirty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8492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4C912-A517-4414-B104-6B0DDFF8519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Power of Zero - Greenbuild 2013 - DRAFT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796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4C912-A517-4414-B104-6B0DDFF8519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Power of Zero - Greenbuild 2013 - DRAFT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899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Power of Zero - Greenbuild 2013 - DRAFT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74C912-A517-4414-B104-6B0DDFF8519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7594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AE99-6F7A-4164-873E-14A2B5FD8461}" type="datetimeFigureOut">
              <a:rPr lang="en-CA" smtClean="0"/>
              <a:pPr/>
              <a:t>19/11/2014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3F34-13CA-443A-A230-E10F9AF64AC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85023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AE99-6F7A-4164-873E-14A2B5FD8461}" type="datetimeFigureOut">
              <a:rPr lang="en-CA" smtClean="0"/>
              <a:pPr/>
              <a:t>19/11/2014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3F34-13CA-443A-A230-E10F9AF64AC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177737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6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AE99-6F7A-4164-873E-14A2B5FD8461}" type="datetimeFigureOut">
              <a:rPr lang="en-CA" smtClean="0"/>
              <a:pPr/>
              <a:t>19/11/2014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3F34-13CA-443A-A230-E10F9AF64AC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688854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NIM White: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7021" y="3615267"/>
            <a:ext cx="10972800" cy="2743200"/>
          </a:xfrm>
          <a:prstGeom prst="rect">
            <a:avLst/>
          </a:prstGeo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 marL="1316006" indent="-230182">
              <a:buFont typeface="Arial" pitchFamily="34" charset="0"/>
              <a:buChar char="•"/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/>
          </p:nvPr>
        </p:nvSpPr>
        <p:spPr>
          <a:xfrm>
            <a:off x="0" y="1126067"/>
            <a:ext cx="12192000" cy="20912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24896"/>
            <a:ext cx="10972800" cy="381000"/>
          </a:xfrm>
        </p:spPr>
        <p:txBody>
          <a:bodyPr/>
          <a:lstStyle>
            <a:lvl1pPr>
              <a:defRPr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715944"/>
            <a:ext cx="57912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1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1001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NIM White: Title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24896"/>
            <a:ext cx="10972800" cy="381000"/>
          </a:xfrm>
        </p:spPr>
        <p:txBody>
          <a:bodyPr/>
          <a:lstStyle>
            <a:lvl1pPr>
              <a:defRPr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715944"/>
            <a:ext cx="5791200" cy="304800"/>
          </a:xfrm>
        </p:spPr>
        <p:txBody>
          <a:bodyPr/>
          <a:lstStyle>
            <a:lvl1pPr>
              <a:buNone/>
              <a:defRPr sz="11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0686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NIM White: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28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886201"/>
            <a:ext cx="10363200" cy="520700"/>
          </a:xfrm>
        </p:spPr>
        <p:txBody>
          <a:bodyPr anchor="b"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54592" y="5774464"/>
            <a:ext cx="5588000" cy="457200"/>
          </a:xfrm>
        </p:spPr>
        <p:txBody>
          <a:bodyPr/>
          <a:lstStyle>
            <a:lvl1pPr>
              <a:buNone/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City, State | 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937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NIM White: Title Pag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2800" b="1" cap="none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2611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NIM White: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24896"/>
            <a:ext cx="10972800" cy="381000"/>
          </a:xfrm>
        </p:spPr>
        <p:txBody>
          <a:bodyPr/>
          <a:lstStyle>
            <a:lvl1pPr>
              <a:defRPr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4495800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 marL="1316006" indent="-230182">
              <a:buFont typeface="Arial" pitchFamily="34" charset="0"/>
              <a:buChar char="•"/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715944"/>
            <a:ext cx="5791200" cy="304800"/>
          </a:xfrm>
        </p:spPr>
        <p:txBody>
          <a:bodyPr/>
          <a:lstStyle>
            <a:lvl1pPr>
              <a:buNone/>
              <a:defRPr sz="11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8817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NIM White: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743200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 marL="1316006" indent="-230182">
              <a:buFont typeface="Arial" pitchFamily="34" charset="0"/>
              <a:buChar char="•"/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/>
          </p:nvPr>
        </p:nvSpPr>
        <p:spPr>
          <a:xfrm>
            <a:off x="0" y="4572000"/>
            <a:ext cx="4023360" cy="22860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/>
          </p:nvPr>
        </p:nvSpPr>
        <p:spPr>
          <a:xfrm>
            <a:off x="8168640" y="4572000"/>
            <a:ext cx="4023360" cy="22860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/>
          </p:nvPr>
        </p:nvSpPr>
        <p:spPr>
          <a:xfrm>
            <a:off x="4077397" y="4572000"/>
            <a:ext cx="4023360" cy="22860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24896"/>
            <a:ext cx="10972800" cy="381000"/>
          </a:xfrm>
        </p:spPr>
        <p:txBody>
          <a:bodyPr/>
          <a:lstStyle>
            <a:lvl1pPr>
              <a:defRPr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715944"/>
            <a:ext cx="5791200" cy="304800"/>
          </a:xfrm>
        </p:spPr>
        <p:txBody>
          <a:bodyPr/>
          <a:lstStyle>
            <a:lvl1pPr>
              <a:buNone/>
              <a:defRPr sz="11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3754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NIM White: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7021" y="3615267"/>
            <a:ext cx="10972800" cy="2743200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 marL="1316006" indent="-230182">
              <a:buFont typeface="Arial" pitchFamily="34" charset="0"/>
              <a:buChar char="•"/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/>
          </p:nvPr>
        </p:nvSpPr>
        <p:spPr>
          <a:xfrm>
            <a:off x="0" y="1126067"/>
            <a:ext cx="12192000" cy="2091267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24896"/>
            <a:ext cx="10972800" cy="381000"/>
          </a:xfrm>
        </p:spPr>
        <p:txBody>
          <a:bodyPr/>
          <a:lstStyle>
            <a:lvl1pPr>
              <a:defRPr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715944"/>
            <a:ext cx="5791200" cy="304800"/>
          </a:xfrm>
        </p:spPr>
        <p:txBody>
          <a:bodyPr/>
          <a:lstStyle>
            <a:lvl1pPr>
              <a:buNone/>
              <a:defRPr sz="11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5420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NIM White: Text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 marL="1316006" indent="-230182">
              <a:buFont typeface="Arial" pitchFamily="34" charset="0"/>
              <a:buChar char="•"/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24896"/>
            <a:ext cx="10972800" cy="381000"/>
          </a:xfrm>
        </p:spPr>
        <p:txBody>
          <a:bodyPr/>
          <a:lstStyle>
            <a:lvl1pPr>
              <a:defRPr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715944"/>
            <a:ext cx="5791200" cy="304800"/>
          </a:xfrm>
        </p:spPr>
        <p:txBody>
          <a:bodyPr/>
          <a:lstStyle>
            <a:lvl1pPr>
              <a:buNone/>
              <a:defRPr sz="11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302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AE99-6F7A-4164-873E-14A2B5FD8461}" type="datetimeFigureOut">
              <a:rPr lang="en-CA" smtClean="0"/>
              <a:pPr/>
              <a:t>19/11/2014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3F34-13CA-443A-A230-E10F9AF64AC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602845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NIM White: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0" y="1600201"/>
            <a:ext cx="5384800" cy="4525963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 marL="1316006" indent="-230182">
              <a:buFont typeface="Arial" pitchFamily="34" charset="0"/>
              <a:buChar char="•"/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389511" y="324896"/>
            <a:ext cx="10972800" cy="381000"/>
          </a:xfrm>
        </p:spPr>
        <p:txBody>
          <a:bodyPr/>
          <a:lstStyle>
            <a:lvl1pPr>
              <a:defRPr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389511" y="715944"/>
            <a:ext cx="5791200" cy="304800"/>
          </a:xfrm>
        </p:spPr>
        <p:txBody>
          <a:bodyPr/>
          <a:lstStyle>
            <a:lvl1pPr>
              <a:buNone/>
              <a:defRPr sz="11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8531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NIM White: Title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0" y="1066800"/>
            <a:ext cx="12192000" cy="57912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6515100"/>
            <a:ext cx="7315200" cy="228600"/>
          </a:xfrm>
        </p:spPr>
        <p:txBody>
          <a:bodyPr/>
          <a:lstStyle>
            <a:lvl1pPr marL="0" indent="0">
              <a:buNone/>
              <a:defRPr sz="900" b="0"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24896"/>
            <a:ext cx="10972800" cy="381000"/>
          </a:xfrm>
        </p:spPr>
        <p:txBody>
          <a:bodyPr/>
          <a:lstStyle>
            <a:lvl1pPr>
              <a:defRPr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715944"/>
            <a:ext cx="5791200" cy="304800"/>
          </a:xfrm>
        </p:spPr>
        <p:txBody>
          <a:bodyPr/>
          <a:lstStyle>
            <a:lvl1pPr>
              <a:buNone/>
              <a:defRPr sz="11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8680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NIM White: Title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24896"/>
            <a:ext cx="10972800" cy="381000"/>
          </a:xfrm>
        </p:spPr>
        <p:txBody>
          <a:bodyPr/>
          <a:lstStyle>
            <a:lvl1pPr>
              <a:defRPr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715944"/>
            <a:ext cx="5791200" cy="304800"/>
          </a:xfrm>
        </p:spPr>
        <p:txBody>
          <a:bodyPr/>
          <a:lstStyle>
            <a:lvl1pPr>
              <a:buNone/>
              <a:defRPr sz="11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5109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NIM White: Title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0" y="1066801"/>
            <a:ext cx="12192000" cy="2294467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24896"/>
            <a:ext cx="10972800" cy="381000"/>
          </a:xfrm>
        </p:spPr>
        <p:txBody>
          <a:bodyPr/>
          <a:lstStyle>
            <a:lvl1pPr>
              <a:defRPr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715944"/>
            <a:ext cx="5791200" cy="304800"/>
          </a:xfrm>
        </p:spPr>
        <p:txBody>
          <a:bodyPr/>
          <a:lstStyle>
            <a:lvl1pPr>
              <a:buNone/>
              <a:defRPr sz="11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5752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NIM White: Image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0" y="0"/>
            <a:ext cx="12192000" cy="60960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6528842"/>
            <a:ext cx="5689600" cy="200175"/>
          </a:xfrm>
        </p:spPr>
        <p:txBody>
          <a:bodyPr/>
          <a:lstStyle>
            <a:lvl1pPr marL="0" indent="0">
              <a:buNone/>
              <a:defRPr sz="900" b="0"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010400" y="6324600"/>
            <a:ext cx="4775200" cy="381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5354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NIM White: Title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6120384" y="1066800"/>
            <a:ext cx="6071616" cy="57912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0" y="1066800"/>
            <a:ext cx="6071616" cy="57912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6515101"/>
            <a:ext cx="4978400" cy="342900"/>
          </a:xfrm>
        </p:spPr>
        <p:txBody>
          <a:bodyPr/>
          <a:lstStyle>
            <a:lvl1pPr marL="0" indent="0">
              <a:buNone/>
              <a:defRPr sz="900" b="0"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/>
          </p:nvPr>
        </p:nvSpPr>
        <p:spPr>
          <a:xfrm>
            <a:off x="6604000" y="6515101"/>
            <a:ext cx="4978400" cy="342900"/>
          </a:xfrm>
        </p:spPr>
        <p:txBody>
          <a:bodyPr/>
          <a:lstStyle>
            <a:lvl1pPr marL="0" indent="0">
              <a:buNone/>
              <a:defRPr sz="900" b="0"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24896"/>
            <a:ext cx="10972800" cy="381000"/>
          </a:xfrm>
        </p:spPr>
        <p:txBody>
          <a:bodyPr/>
          <a:lstStyle>
            <a:lvl1pPr>
              <a:defRPr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715944"/>
            <a:ext cx="5791200" cy="304800"/>
          </a:xfrm>
        </p:spPr>
        <p:txBody>
          <a:bodyPr/>
          <a:lstStyle>
            <a:lvl1pPr>
              <a:buNone/>
              <a:defRPr sz="11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3241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NIM White: Title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>
            <a:off x="0" y="1069848"/>
            <a:ext cx="4023360" cy="5788152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6"/>
          </p:nvPr>
        </p:nvSpPr>
        <p:spPr>
          <a:xfrm>
            <a:off x="8168640" y="1069848"/>
            <a:ext cx="4023360" cy="5788152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7"/>
          </p:nvPr>
        </p:nvSpPr>
        <p:spPr>
          <a:xfrm>
            <a:off x="4077397" y="1069848"/>
            <a:ext cx="4023360" cy="5788152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6515101"/>
            <a:ext cx="3149600" cy="342900"/>
          </a:xfrm>
        </p:spPr>
        <p:txBody>
          <a:bodyPr/>
          <a:lstStyle>
            <a:lvl1pPr marL="0" indent="0">
              <a:buNone/>
              <a:defRPr sz="900" b="0"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/>
          </p:nvPr>
        </p:nvSpPr>
        <p:spPr>
          <a:xfrm>
            <a:off x="4267200" y="6515101"/>
            <a:ext cx="3657600" cy="342900"/>
          </a:xfrm>
        </p:spPr>
        <p:txBody>
          <a:bodyPr/>
          <a:lstStyle>
            <a:lvl1pPr marL="0" indent="0">
              <a:buNone/>
              <a:defRPr sz="900" b="0"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331200" y="6515101"/>
            <a:ext cx="3657600" cy="342900"/>
          </a:xfrm>
        </p:spPr>
        <p:txBody>
          <a:bodyPr/>
          <a:lstStyle>
            <a:lvl1pPr marL="0" indent="0">
              <a:buNone/>
              <a:defRPr sz="900" b="0"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24896"/>
            <a:ext cx="10972800" cy="381000"/>
          </a:xfrm>
        </p:spPr>
        <p:txBody>
          <a:bodyPr/>
          <a:lstStyle>
            <a:lvl1pPr>
              <a:defRPr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715944"/>
            <a:ext cx="5791200" cy="304800"/>
          </a:xfrm>
        </p:spPr>
        <p:txBody>
          <a:bodyPr/>
          <a:lstStyle>
            <a:lvl1pPr>
              <a:buNone/>
              <a:defRPr sz="11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521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NIM White: Title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0" y="3986784"/>
            <a:ext cx="6071616" cy="2871216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/>
          </p:nvPr>
        </p:nvSpPr>
        <p:spPr>
          <a:xfrm>
            <a:off x="6120384" y="3986784"/>
            <a:ext cx="6071616" cy="2871216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"/>
          </p:nvPr>
        </p:nvSpPr>
        <p:spPr>
          <a:xfrm>
            <a:off x="0" y="1066800"/>
            <a:ext cx="6071616" cy="2871216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6515101"/>
            <a:ext cx="4978400" cy="342900"/>
          </a:xfrm>
        </p:spPr>
        <p:txBody>
          <a:bodyPr/>
          <a:lstStyle>
            <a:lvl1pPr marL="0" indent="0">
              <a:buNone/>
              <a:defRPr sz="900" b="0"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10"/>
          </p:nvPr>
        </p:nvSpPr>
        <p:spPr>
          <a:xfrm>
            <a:off x="6120384" y="1066800"/>
            <a:ext cx="6071616" cy="2871216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1"/>
          </p:nvPr>
        </p:nvSpPr>
        <p:spPr>
          <a:xfrm>
            <a:off x="6604000" y="6515101"/>
            <a:ext cx="4978400" cy="342900"/>
          </a:xfrm>
        </p:spPr>
        <p:txBody>
          <a:bodyPr/>
          <a:lstStyle>
            <a:lvl1pPr marL="0" indent="0">
              <a:buNone/>
              <a:defRPr sz="900" b="0"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5"/>
          </p:nvPr>
        </p:nvSpPr>
        <p:spPr>
          <a:xfrm>
            <a:off x="609600" y="3695701"/>
            <a:ext cx="4978400" cy="342900"/>
          </a:xfrm>
        </p:spPr>
        <p:txBody>
          <a:bodyPr/>
          <a:lstStyle>
            <a:lvl1pPr marL="0" indent="0">
              <a:buNone/>
              <a:defRPr sz="900" b="0"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6"/>
          </p:nvPr>
        </p:nvSpPr>
        <p:spPr>
          <a:xfrm>
            <a:off x="6604000" y="3695701"/>
            <a:ext cx="4978400" cy="342900"/>
          </a:xfrm>
        </p:spPr>
        <p:txBody>
          <a:bodyPr/>
          <a:lstStyle>
            <a:lvl1pPr marL="0" indent="0">
              <a:buNone/>
              <a:defRPr sz="900" b="0"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24896"/>
            <a:ext cx="10972800" cy="381000"/>
          </a:xfrm>
        </p:spPr>
        <p:txBody>
          <a:bodyPr/>
          <a:lstStyle>
            <a:lvl1pPr>
              <a:defRPr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715944"/>
            <a:ext cx="5791200" cy="304800"/>
          </a:xfrm>
        </p:spPr>
        <p:txBody>
          <a:bodyPr/>
          <a:lstStyle>
            <a:lvl1pPr>
              <a:buNone/>
              <a:defRPr sz="11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28861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NIM White: 1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6515100"/>
            <a:ext cx="7315200" cy="228600"/>
          </a:xfrm>
        </p:spPr>
        <p:txBody>
          <a:bodyPr/>
          <a:lstStyle>
            <a:lvl1pPr marL="0" indent="0">
              <a:buNone/>
              <a:defRPr sz="900" b="0"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852971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NIM White: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071616" cy="68580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6515101"/>
            <a:ext cx="4978400" cy="342900"/>
          </a:xfrm>
        </p:spPr>
        <p:txBody>
          <a:bodyPr/>
          <a:lstStyle>
            <a:lvl1pPr marL="0" indent="0">
              <a:buNone/>
              <a:defRPr sz="900" b="0"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6120384" y="0"/>
            <a:ext cx="6071616" cy="68580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1"/>
          </p:nvPr>
        </p:nvSpPr>
        <p:spPr>
          <a:xfrm>
            <a:off x="6604000" y="6515101"/>
            <a:ext cx="4978400" cy="342900"/>
          </a:xfrm>
        </p:spPr>
        <p:txBody>
          <a:bodyPr/>
          <a:lstStyle>
            <a:lvl1pPr marL="0" indent="0">
              <a:buNone/>
              <a:defRPr sz="900" b="0"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7281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AE99-6F7A-4164-873E-14A2B5FD8461}" type="datetimeFigureOut">
              <a:rPr lang="en-CA" smtClean="0"/>
              <a:pPr/>
              <a:t>19/11/2014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3F34-13CA-443A-A230-E10F9AF64AC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2315473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NIM White: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>
            <a:off x="0" y="0"/>
            <a:ext cx="4023360" cy="68580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6"/>
          </p:nvPr>
        </p:nvSpPr>
        <p:spPr>
          <a:xfrm>
            <a:off x="8168640" y="0"/>
            <a:ext cx="4023360" cy="68580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7"/>
          </p:nvPr>
        </p:nvSpPr>
        <p:spPr>
          <a:xfrm>
            <a:off x="4077845" y="0"/>
            <a:ext cx="4023360" cy="68580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6515101"/>
            <a:ext cx="3149600" cy="342900"/>
          </a:xfrm>
        </p:spPr>
        <p:txBody>
          <a:bodyPr/>
          <a:lstStyle>
            <a:lvl1pPr marL="0" indent="0">
              <a:buNone/>
              <a:defRPr sz="900" b="0"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/>
          </p:nvPr>
        </p:nvSpPr>
        <p:spPr>
          <a:xfrm>
            <a:off x="4267200" y="6515101"/>
            <a:ext cx="3657600" cy="342900"/>
          </a:xfrm>
        </p:spPr>
        <p:txBody>
          <a:bodyPr/>
          <a:lstStyle>
            <a:lvl1pPr marL="0" indent="0">
              <a:buNone/>
              <a:defRPr sz="900" b="0"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331200" y="6515101"/>
            <a:ext cx="3657600" cy="342900"/>
          </a:xfrm>
        </p:spPr>
        <p:txBody>
          <a:bodyPr/>
          <a:lstStyle>
            <a:lvl1pPr marL="0" indent="0">
              <a:buNone/>
              <a:defRPr sz="900" b="0"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665731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NIM White: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0" y="3456432"/>
            <a:ext cx="6071616" cy="3401568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120384" y="3456432"/>
            <a:ext cx="6071616" cy="3401568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071616" cy="3401568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6515101"/>
            <a:ext cx="4978400" cy="342900"/>
          </a:xfrm>
        </p:spPr>
        <p:txBody>
          <a:bodyPr/>
          <a:lstStyle>
            <a:lvl1pPr marL="0" indent="0">
              <a:buNone/>
              <a:defRPr sz="900" b="0"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6120384" y="0"/>
            <a:ext cx="6071616" cy="3401568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1"/>
          </p:nvPr>
        </p:nvSpPr>
        <p:spPr>
          <a:xfrm>
            <a:off x="6604000" y="6515101"/>
            <a:ext cx="4978400" cy="342900"/>
          </a:xfrm>
        </p:spPr>
        <p:txBody>
          <a:bodyPr/>
          <a:lstStyle>
            <a:lvl1pPr marL="0" indent="0">
              <a:buNone/>
              <a:defRPr sz="900" b="0"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609600" y="3162301"/>
            <a:ext cx="4978400" cy="342900"/>
          </a:xfrm>
        </p:spPr>
        <p:txBody>
          <a:bodyPr/>
          <a:lstStyle>
            <a:lvl1pPr marL="0" indent="0">
              <a:buNone/>
              <a:defRPr sz="900" b="0"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5"/>
          </p:nvPr>
        </p:nvSpPr>
        <p:spPr>
          <a:xfrm>
            <a:off x="6604000" y="3162301"/>
            <a:ext cx="4978400" cy="342900"/>
          </a:xfrm>
        </p:spPr>
        <p:txBody>
          <a:bodyPr/>
          <a:lstStyle>
            <a:lvl1pPr marL="0" indent="0">
              <a:buNone/>
              <a:defRPr sz="900" b="0"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9677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NIM White: Grid of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3011424" cy="169395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3059612" y="0"/>
            <a:ext cx="3011424" cy="169395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1"/>
          </p:nvPr>
        </p:nvSpPr>
        <p:spPr>
          <a:xfrm>
            <a:off x="6119224" y="0"/>
            <a:ext cx="3011424" cy="169395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/>
          </p:nvPr>
        </p:nvSpPr>
        <p:spPr>
          <a:xfrm>
            <a:off x="9180576" y="0"/>
            <a:ext cx="3011424" cy="169395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0" y="1735181"/>
            <a:ext cx="3011424" cy="169395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3059612" y="1735181"/>
            <a:ext cx="3011424" cy="169395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/>
          </p:nvPr>
        </p:nvSpPr>
        <p:spPr>
          <a:xfrm>
            <a:off x="6119224" y="1735181"/>
            <a:ext cx="3011424" cy="169395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9180576" y="1735181"/>
            <a:ext cx="3011424" cy="169395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>
            <a:off x="0" y="3472409"/>
            <a:ext cx="3011424" cy="169395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8"/>
          </p:nvPr>
        </p:nvSpPr>
        <p:spPr>
          <a:xfrm>
            <a:off x="3059612" y="3472409"/>
            <a:ext cx="3011424" cy="169395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9"/>
          </p:nvPr>
        </p:nvSpPr>
        <p:spPr>
          <a:xfrm>
            <a:off x="6119224" y="3472409"/>
            <a:ext cx="3011424" cy="169395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20"/>
          </p:nvPr>
        </p:nvSpPr>
        <p:spPr>
          <a:xfrm>
            <a:off x="9180576" y="3472409"/>
            <a:ext cx="3011424" cy="169395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21"/>
          </p:nvPr>
        </p:nvSpPr>
        <p:spPr>
          <a:xfrm>
            <a:off x="0" y="5207593"/>
            <a:ext cx="3011424" cy="165040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idx="22"/>
          </p:nvPr>
        </p:nvSpPr>
        <p:spPr>
          <a:xfrm>
            <a:off x="3059612" y="5207593"/>
            <a:ext cx="3011424" cy="165040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idx="23"/>
          </p:nvPr>
        </p:nvSpPr>
        <p:spPr>
          <a:xfrm>
            <a:off x="6119224" y="5207593"/>
            <a:ext cx="3011424" cy="165040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idx="24"/>
          </p:nvPr>
        </p:nvSpPr>
        <p:spPr>
          <a:xfrm>
            <a:off x="9180576" y="5207593"/>
            <a:ext cx="3011424" cy="165040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97208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NIM White: Grid of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4"/>
          <p:cNvSpPr>
            <a:spLocks noGrp="1"/>
          </p:cNvSpPr>
          <p:nvPr>
            <p:ph type="body" sz="quarter" idx="25"/>
          </p:nvPr>
        </p:nvSpPr>
        <p:spPr>
          <a:xfrm>
            <a:off x="0" y="-17419"/>
            <a:ext cx="4023360" cy="2267712"/>
          </a:xfrm>
          <a:solidFill>
            <a:srgbClr val="E7D819"/>
          </a:solidFill>
        </p:spPr>
        <p:txBody>
          <a:bodyPr lIns="182875" tIns="182875" rIns="182875" bIns="182875"/>
          <a:lstStyle>
            <a:lvl1pPr marL="0" indent="0">
              <a:buNone/>
              <a:defRPr sz="19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Text Placeholder 34"/>
          <p:cNvSpPr>
            <a:spLocks noGrp="1"/>
          </p:cNvSpPr>
          <p:nvPr>
            <p:ph type="body" sz="quarter" idx="27"/>
          </p:nvPr>
        </p:nvSpPr>
        <p:spPr>
          <a:xfrm>
            <a:off x="0" y="2295579"/>
            <a:ext cx="4023360" cy="2267712"/>
          </a:xfrm>
          <a:solidFill>
            <a:srgbClr val="479B81"/>
          </a:solidFill>
        </p:spPr>
        <p:txBody>
          <a:bodyPr lIns="182875" tIns="182875" rIns="182875" bIns="182875"/>
          <a:lstStyle>
            <a:lvl1pPr marL="0" indent="0">
              <a:buNone/>
              <a:defRPr sz="19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8"/>
          </p:nvPr>
        </p:nvSpPr>
        <p:spPr>
          <a:xfrm>
            <a:off x="8168640" y="-17419"/>
            <a:ext cx="4023360" cy="2267712"/>
          </a:xfrm>
          <a:solidFill>
            <a:srgbClr val="00B0F0"/>
          </a:solidFill>
        </p:spPr>
        <p:txBody>
          <a:bodyPr lIns="182875" tIns="182875" rIns="182875" bIns="182875"/>
          <a:lstStyle>
            <a:lvl1pPr marL="0" indent="0">
              <a:buNone/>
              <a:defRPr sz="19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2" name="Text Placeholder 34"/>
          <p:cNvSpPr>
            <a:spLocks noGrp="1"/>
          </p:cNvSpPr>
          <p:nvPr>
            <p:ph type="body" sz="quarter" idx="29"/>
          </p:nvPr>
        </p:nvSpPr>
        <p:spPr>
          <a:xfrm>
            <a:off x="8168640" y="4607707"/>
            <a:ext cx="4023360" cy="2267712"/>
          </a:xfrm>
          <a:solidFill>
            <a:schemeClr val="accent5">
              <a:lumMod val="75000"/>
            </a:schemeClr>
          </a:solidFill>
        </p:spPr>
        <p:txBody>
          <a:bodyPr lIns="182875" tIns="182875" rIns="182875" bIns="182875"/>
          <a:lstStyle>
            <a:lvl1pPr marL="0" indent="0">
              <a:buNone/>
              <a:defRPr sz="19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30"/>
          </p:nvPr>
        </p:nvSpPr>
        <p:spPr>
          <a:xfrm>
            <a:off x="8168640" y="2295579"/>
            <a:ext cx="4023360" cy="2267712"/>
          </a:xfrm>
          <a:solidFill>
            <a:srgbClr val="55B386"/>
          </a:solidFill>
        </p:spPr>
        <p:txBody>
          <a:bodyPr lIns="182875" tIns="182875" rIns="182875" bIns="182875"/>
          <a:lstStyle>
            <a:lvl1pPr marL="0" indent="0">
              <a:buNone/>
              <a:defRPr sz="19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34"/>
          <p:cNvSpPr>
            <a:spLocks noGrp="1"/>
          </p:cNvSpPr>
          <p:nvPr>
            <p:ph type="body" sz="quarter" idx="31"/>
          </p:nvPr>
        </p:nvSpPr>
        <p:spPr>
          <a:xfrm>
            <a:off x="4081416" y="-17419"/>
            <a:ext cx="4023360" cy="2267712"/>
          </a:xfrm>
          <a:solidFill>
            <a:schemeClr val="accent3">
              <a:lumMod val="75000"/>
            </a:schemeClr>
          </a:solidFill>
        </p:spPr>
        <p:txBody>
          <a:bodyPr lIns="182875" tIns="182875" rIns="182875" bIns="182875"/>
          <a:lstStyle>
            <a:lvl1pPr marL="0" indent="0">
              <a:buNone/>
              <a:defRPr sz="19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32"/>
          </p:nvPr>
        </p:nvSpPr>
        <p:spPr>
          <a:xfrm>
            <a:off x="4081416" y="4607707"/>
            <a:ext cx="4023360" cy="2267712"/>
          </a:xfrm>
          <a:solidFill>
            <a:srgbClr val="32CE71"/>
          </a:solidFill>
        </p:spPr>
        <p:txBody>
          <a:bodyPr lIns="182875" tIns="182875" rIns="182875" bIns="182875"/>
          <a:lstStyle>
            <a:lvl1pPr marL="0" indent="0">
              <a:buNone/>
              <a:defRPr sz="19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6" name="Text Placeholder 34"/>
          <p:cNvSpPr>
            <a:spLocks noGrp="1"/>
          </p:cNvSpPr>
          <p:nvPr>
            <p:ph type="body" sz="quarter" idx="33"/>
          </p:nvPr>
        </p:nvSpPr>
        <p:spPr>
          <a:xfrm>
            <a:off x="4081416" y="2295579"/>
            <a:ext cx="4023360" cy="2267712"/>
          </a:xfrm>
          <a:solidFill>
            <a:srgbClr val="71B000"/>
          </a:solidFill>
        </p:spPr>
        <p:txBody>
          <a:bodyPr lIns="182875" tIns="182875" rIns="182875" bIns="182875"/>
          <a:lstStyle>
            <a:lvl1pPr marL="0" indent="0">
              <a:buNone/>
              <a:defRPr sz="19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26"/>
          </p:nvPr>
        </p:nvSpPr>
        <p:spPr>
          <a:xfrm>
            <a:off x="0" y="4607707"/>
            <a:ext cx="4023360" cy="2267712"/>
          </a:xfrm>
          <a:solidFill>
            <a:srgbClr val="A1BF33"/>
          </a:solidFill>
        </p:spPr>
        <p:txBody>
          <a:bodyPr lIns="182875" tIns="182875" rIns="182875" bIns="182875"/>
          <a:lstStyle>
            <a:lvl1pPr marL="0" indent="0">
              <a:buNone/>
              <a:defRPr sz="19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912843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NIM White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192614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>
                <a:latin typeface="Arial" pitchFamily="34" charset="0"/>
              </a:defRPr>
            </a:lvl1pPr>
          </a:lstStyle>
          <a:p>
            <a:fld id="{67F4B169-3B79-3943-96CC-CA058DBAE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>
                <a:latin typeface="Arial" pitchFamily="34" charset="0"/>
              </a:defRPr>
            </a:lvl1pPr>
          </a:lstStyle>
          <a:p>
            <a:fld id="{F2A3D4D2-4DA7-E74A-92E9-4C3232397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85305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NIM Grey: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24896"/>
            <a:ext cx="109728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4495800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 marL="1316006" indent="-230182">
              <a:buFont typeface="Arial" pitchFamily="34" charset="0"/>
              <a:buChar char="•"/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715944"/>
            <a:ext cx="5791200" cy="304800"/>
          </a:xfrm>
        </p:spPr>
        <p:txBody>
          <a:bodyPr/>
          <a:lstStyle>
            <a:lvl1pPr>
              <a:buNone/>
              <a:defRPr sz="1200" b="0" i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02440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NIM Grey: Divider Pag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28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0483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AE99-6F7A-4164-873E-14A2B5FD8461}" type="datetimeFigureOut">
              <a:rPr lang="en-CA" smtClean="0"/>
              <a:pPr/>
              <a:t>19/11/2014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3F34-13CA-443A-A230-E10F9AF64AC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890720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AE99-6F7A-4164-873E-14A2B5FD8461}" type="datetimeFigureOut">
              <a:rPr lang="en-CA" smtClean="0"/>
              <a:pPr/>
              <a:t>19/11/2014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3F34-13CA-443A-A230-E10F9AF64AC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44069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AE99-6F7A-4164-873E-14A2B5FD8461}" type="datetimeFigureOut">
              <a:rPr lang="en-CA" smtClean="0"/>
              <a:pPr/>
              <a:t>19/11/2014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3F34-13CA-443A-A230-E10F9AF64AC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584032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AE99-6F7A-4164-873E-14A2B5FD8461}" type="datetimeFigureOut">
              <a:rPr lang="en-CA" smtClean="0"/>
              <a:pPr/>
              <a:t>19/11/2014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3F34-13CA-443A-A230-E10F9AF64AC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439813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AE99-6F7A-4164-873E-14A2B5FD8461}" type="datetimeFigureOut">
              <a:rPr lang="en-CA" smtClean="0"/>
              <a:pPr/>
              <a:t>19/11/2014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3F34-13CA-443A-A230-E10F9AF64AC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4042517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AE99-6F7A-4164-873E-14A2B5FD8461}" type="datetimeFigureOut">
              <a:rPr lang="en-CA" smtClean="0"/>
              <a:pPr/>
              <a:t>19/11/2014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3F34-13CA-443A-A230-E10F9AF64AC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47858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AAE99-6F7A-4164-873E-14A2B5FD8461}" type="datetimeFigureOut">
              <a:rPr lang="en-CA" smtClean="0"/>
              <a:pPr/>
              <a:t>19/11/2014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53F34-13CA-443A-A230-E10F9AF64AC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61169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15" r:id="rId12"/>
    <p:sldLayoutId id="2147483716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4848"/>
            <a:ext cx="10972800" cy="381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6521677"/>
            <a:ext cx="6096000" cy="10772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US" sz="700" dirty="0" smtClean="0">
                <a:solidFill>
                  <a:prstClr val="white">
                    <a:lumMod val="65000"/>
                  </a:prstClr>
                </a:solidFill>
                <a:latin typeface="Arial" pitchFamily="34" charset="0"/>
                <a:cs typeface="Arial" pitchFamily="34" charset="0"/>
              </a:rPr>
              <a:t>The Power of Zero: Optimizing Value for Next Generation Green   20 November 2013   |  </a:t>
            </a:r>
            <a:fld id="{23166D0A-4E38-49E8-8722-ED3C9ADA5E61}" type="slidenum">
              <a:rPr lang="en-US" sz="700" b="1" smtClean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700" b="1" dirty="0">
              <a:solidFill>
                <a:srgbClr val="F7964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213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  <p:sldLayoutId id="2147483739" r:id="rId22"/>
    <p:sldLayoutId id="2147483740" r:id="rId23"/>
    <p:sldLayoutId id="2147483741" r:id="rId24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spcBef>
          <a:spcPct val="0"/>
        </a:spcBef>
        <a:buNone/>
        <a:defRPr sz="2400" b="1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1305" indent="-341305" algn="l" defTabSz="914377" rtl="0" eaLnBrk="1" latinLnBrk="0" hangingPunct="1">
        <a:spcBef>
          <a:spcPct val="20000"/>
        </a:spcBef>
        <a:buFont typeface="Wingdings" pitchFamily="2" charset="2"/>
        <a:buChar char="§"/>
        <a:defRPr sz="1900" b="1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573074" indent="-231769" algn="l" defTabSz="914377" rtl="0" eaLnBrk="1" latinLnBrk="0" hangingPunct="1">
        <a:spcBef>
          <a:spcPct val="20000"/>
        </a:spcBef>
        <a:buFont typeface="Arial" pitchFamily="34" charset="0"/>
        <a:buChar char="­"/>
        <a:defRPr sz="19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803255" indent="-169858" algn="l" defTabSz="914377" rtl="0" eaLnBrk="1" latinLnBrk="0" hangingPunct="1">
        <a:spcBef>
          <a:spcPct val="20000"/>
        </a:spcBef>
        <a:buFont typeface="Arial" pitchFamily="34" charset="0"/>
        <a:buChar char="-"/>
        <a:defRPr sz="19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085824" indent="-231769" algn="l" defTabSz="914377" rtl="0" eaLnBrk="1" latinLnBrk="0" hangingPunct="1">
        <a:spcBef>
          <a:spcPct val="20000"/>
        </a:spcBef>
        <a:buFont typeface="Arial" pitchFamily="34" charset="0"/>
        <a:buChar char="-"/>
        <a:defRPr sz="19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316006" indent="-230182" algn="l" defTabSz="91437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.jpeg"/><Relationship Id="rId11" Type="http://schemas.openxmlformats.org/officeDocument/2006/relationships/image" Target="../media/image2.jpeg"/><Relationship Id="rId5" Type="http://schemas.microsoft.com/office/2007/relationships/hdphoto" Target="../media/hdphoto1.wdp"/><Relationship Id="rId10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.jpe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699898"/>
            <a:ext cx="12192000" cy="9483931"/>
          </a:xfrm>
          <a:prstGeom prst="rect">
            <a:avLst/>
          </a:prstGeom>
        </p:spPr>
      </p:pic>
      <p:sp>
        <p:nvSpPr>
          <p:cNvPr id="6" name="Rectangle 6"/>
          <p:cNvSpPr/>
          <p:nvPr/>
        </p:nvSpPr>
        <p:spPr>
          <a:xfrm flipH="1">
            <a:off x="0" y="4090944"/>
            <a:ext cx="11328400" cy="2204588"/>
          </a:xfrm>
          <a:custGeom>
            <a:avLst/>
            <a:gdLst>
              <a:gd name="connsiteX0" fmla="*/ 0 w 3689348"/>
              <a:gd name="connsiteY0" fmla="*/ 0 h 2487150"/>
              <a:gd name="connsiteX1" fmla="*/ 3689348 w 3689348"/>
              <a:gd name="connsiteY1" fmla="*/ 0 h 2487150"/>
              <a:gd name="connsiteX2" fmla="*/ 3689348 w 3689348"/>
              <a:gd name="connsiteY2" fmla="*/ 2487150 h 2487150"/>
              <a:gd name="connsiteX3" fmla="*/ 0 w 3689348"/>
              <a:gd name="connsiteY3" fmla="*/ 2487150 h 2487150"/>
              <a:gd name="connsiteX4" fmla="*/ 0 w 3689348"/>
              <a:gd name="connsiteY4" fmla="*/ 0 h 2487150"/>
              <a:gd name="connsiteX0" fmla="*/ 13685 w 3703033"/>
              <a:gd name="connsiteY0" fmla="*/ 0 h 2487150"/>
              <a:gd name="connsiteX1" fmla="*/ 3703033 w 3703033"/>
              <a:gd name="connsiteY1" fmla="*/ 0 h 2487150"/>
              <a:gd name="connsiteX2" fmla="*/ 3703033 w 3703033"/>
              <a:gd name="connsiteY2" fmla="*/ 2487150 h 2487150"/>
              <a:gd name="connsiteX3" fmla="*/ 13685 w 3703033"/>
              <a:gd name="connsiteY3" fmla="*/ 2487150 h 2487150"/>
              <a:gd name="connsiteX4" fmla="*/ 0 w 3703033"/>
              <a:gd name="connsiteY4" fmla="*/ 1236410 h 2487150"/>
              <a:gd name="connsiteX5" fmla="*/ 13685 w 3703033"/>
              <a:gd name="connsiteY5" fmla="*/ 0 h 2487150"/>
              <a:gd name="connsiteX0" fmla="*/ 769070 w 4458418"/>
              <a:gd name="connsiteY0" fmla="*/ 0 h 2487150"/>
              <a:gd name="connsiteX1" fmla="*/ 4458418 w 4458418"/>
              <a:gd name="connsiteY1" fmla="*/ 0 h 2487150"/>
              <a:gd name="connsiteX2" fmla="*/ 4458418 w 4458418"/>
              <a:gd name="connsiteY2" fmla="*/ 2487150 h 2487150"/>
              <a:gd name="connsiteX3" fmla="*/ 769070 w 4458418"/>
              <a:gd name="connsiteY3" fmla="*/ 2487150 h 2487150"/>
              <a:gd name="connsiteX4" fmla="*/ 0 w 4458418"/>
              <a:gd name="connsiteY4" fmla="*/ 1236410 h 2487150"/>
              <a:gd name="connsiteX5" fmla="*/ 769070 w 4458418"/>
              <a:gd name="connsiteY5" fmla="*/ 0 h 2487150"/>
              <a:gd name="connsiteX0" fmla="*/ 572013 w 4261361"/>
              <a:gd name="connsiteY0" fmla="*/ 0 h 2487150"/>
              <a:gd name="connsiteX1" fmla="*/ 4261361 w 4261361"/>
              <a:gd name="connsiteY1" fmla="*/ 0 h 2487150"/>
              <a:gd name="connsiteX2" fmla="*/ 4261361 w 4261361"/>
              <a:gd name="connsiteY2" fmla="*/ 2487150 h 2487150"/>
              <a:gd name="connsiteX3" fmla="*/ 572013 w 4261361"/>
              <a:gd name="connsiteY3" fmla="*/ 2487150 h 2487150"/>
              <a:gd name="connsiteX4" fmla="*/ 0 w 4261361"/>
              <a:gd name="connsiteY4" fmla="*/ 1247360 h 2487150"/>
              <a:gd name="connsiteX5" fmla="*/ 572013 w 4261361"/>
              <a:gd name="connsiteY5" fmla="*/ 0 h 2487150"/>
              <a:gd name="connsiteX0" fmla="*/ 458932 w 4148280"/>
              <a:gd name="connsiteY0" fmla="*/ 0 h 2487150"/>
              <a:gd name="connsiteX1" fmla="*/ 4148280 w 4148280"/>
              <a:gd name="connsiteY1" fmla="*/ 0 h 2487150"/>
              <a:gd name="connsiteX2" fmla="*/ 4148280 w 4148280"/>
              <a:gd name="connsiteY2" fmla="*/ 2487150 h 2487150"/>
              <a:gd name="connsiteX3" fmla="*/ 458932 w 4148280"/>
              <a:gd name="connsiteY3" fmla="*/ 2487150 h 2487150"/>
              <a:gd name="connsiteX4" fmla="*/ 0 w 4148280"/>
              <a:gd name="connsiteY4" fmla="*/ 1232335 h 2487150"/>
              <a:gd name="connsiteX5" fmla="*/ 458932 w 4148280"/>
              <a:gd name="connsiteY5" fmla="*/ 0 h 2487150"/>
              <a:gd name="connsiteX0" fmla="*/ 316093 w 4005441"/>
              <a:gd name="connsiteY0" fmla="*/ 0 h 2487150"/>
              <a:gd name="connsiteX1" fmla="*/ 4005441 w 4005441"/>
              <a:gd name="connsiteY1" fmla="*/ 0 h 2487150"/>
              <a:gd name="connsiteX2" fmla="*/ 4005441 w 4005441"/>
              <a:gd name="connsiteY2" fmla="*/ 2487150 h 2487150"/>
              <a:gd name="connsiteX3" fmla="*/ 316093 w 4005441"/>
              <a:gd name="connsiteY3" fmla="*/ 2487150 h 2487150"/>
              <a:gd name="connsiteX4" fmla="*/ 0 w 4005441"/>
              <a:gd name="connsiteY4" fmla="*/ 1277413 h 2487150"/>
              <a:gd name="connsiteX5" fmla="*/ 316093 w 4005441"/>
              <a:gd name="connsiteY5" fmla="*/ 0 h 248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5441" h="2487150">
                <a:moveTo>
                  <a:pt x="316093" y="0"/>
                </a:moveTo>
                <a:lnTo>
                  <a:pt x="4005441" y="0"/>
                </a:lnTo>
                <a:lnTo>
                  <a:pt x="4005441" y="2487150"/>
                </a:lnTo>
                <a:lnTo>
                  <a:pt x="316093" y="2487150"/>
                </a:lnTo>
                <a:lnTo>
                  <a:pt x="0" y="1277413"/>
                </a:lnTo>
                <a:lnTo>
                  <a:pt x="316093" y="0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888345"/>
            <a:ext cx="10972800" cy="114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5900" dirty="0">
                <a:solidFill>
                  <a:schemeClr val="bg1"/>
                </a:solidFill>
              </a:rPr>
              <a:t>Getting to Net Zero Taskforce</a:t>
            </a:r>
            <a:br>
              <a:rPr lang="en-US" sz="5900" dirty="0">
                <a:solidFill>
                  <a:schemeClr val="bg1"/>
                </a:solidFill>
              </a:rPr>
            </a:br>
            <a:r>
              <a:rPr lang="en-US" sz="5900" dirty="0">
                <a:solidFill>
                  <a:schemeClr val="bg1"/>
                </a:solidFill>
              </a:rPr>
              <a:t>November 19th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51697" y="7996968"/>
            <a:ext cx="4670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Source: </a:t>
            </a:r>
            <a:r>
              <a:rPr lang="en-US" sz="1400" dirty="0" err="1" smtClean="0">
                <a:solidFill>
                  <a:schemeClr val="bg1"/>
                </a:solidFill>
              </a:rPr>
              <a:t>EcoDistricts.org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592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0346" y="0"/>
            <a:ext cx="3723809" cy="36952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0880" y="637779"/>
            <a:ext cx="8920515" cy="644791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dirty="0"/>
              <a:t>Largest certified net zero building | </a:t>
            </a:r>
            <a:r>
              <a:rPr lang="en-US" b="1" dirty="0">
                <a:solidFill>
                  <a:srgbClr val="00A4E4"/>
                </a:solidFill>
                <a:latin typeface="+mj-lt"/>
                <a:cs typeface="+mj-cs"/>
              </a:rPr>
              <a:t>Packard Foundation Headquarters, CA</a:t>
            </a:r>
          </a:p>
          <a:p>
            <a:r>
              <a:rPr lang="en-US" dirty="0"/>
              <a:t>First certified net zero energy project |</a:t>
            </a:r>
            <a:r>
              <a:rPr lang="en-US" b="1" dirty="0"/>
              <a:t> </a:t>
            </a:r>
            <a:r>
              <a:rPr lang="en-US" b="1" dirty="0">
                <a:solidFill>
                  <a:srgbClr val="00A4E4"/>
                </a:solidFill>
              </a:rPr>
              <a:t>Integral Group “Z Squared” Office, CA</a:t>
            </a:r>
            <a:endParaRPr lang="en-US" dirty="0">
              <a:solidFill>
                <a:srgbClr val="00A4E4"/>
              </a:solidFill>
            </a:endParaRPr>
          </a:p>
          <a:p>
            <a:r>
              <a:rPr lang="en-US" dirty="0"/>
              <a:t>Highest Scoring LEED CI project (120 points) |  </a:t>
            </a:r>
            <a:r>
              <a:rPr lang="en-US" b="1" dirty="0">
                <a:solidFill>
                  <a:srgbClr val="00A4E4"/>
                </a:solidFill>
              </a:rPr>
              <a:t>Integral Group’s Deep Green Office, CA</a:t>
            </a:r>
            <a:endParaRPr lang="en-US" dirty="0">
              <a:solidFill>
                <a:srgbClr val="00A4E4"/>
              </a:solidFill>
            </a:endParaRPr>
          </a:p>
          <a:p>
            <a:r>
              <a:rPr lang="en-US" dirty="0"/>
              <a:t>First LEED Platinum Laboratory in Canada | </a:t>
            </a:r>
            <a:r>
              <a:rPr lang="en-US" b="1" dirty="0">
                <a:solidFill>
                  <a:srgbClr val="00A4E4"/>
                </a:solidFill>
              </a:rPr>
              <a:t>CANMET, ON</a:t>
            </a:r>
            <a:endParaRPr lang="en-US" dirty="0">
              <a:solidFill>
                <a:srgbClr val="00A4E4"/>
              </a:solidFill>
            </a:endParaRPr>
          </a:p>
          <a:p>
            <a:r>
              <a:rPr lang="en-US" dirty="0"/>
              <a:t>First Net Zero-energy, zero-carbon and LEED Platinum laboratory | </a:t>
            </a:r>
            <a:r>
              <a:rPr lang="en-US" b="1" dirty="0">
                <a:solidFill>
                  <a:srgbClr val="00A4E4"/>
                </a:solidFill>
              </a:rPr>
              <a:t> j. Craig Venter Institute</a:t>
            </a:r>
            <a:endParaRPr lang="en-US" dirty="0">
              <a:solidFill>
                <a:srgbClr val="00A4E4"/>
              </a:solidFill>
            </a:endParaRPr>
          </a:p>
          <a:p>
            <a:r>
              <a:rPr lang="en-US" dirty="0"/>
              <a:t>First LEED Platinum for a laboratory in a historic building | </a:t>
            </a:r>
            <a:r>
              <a:rPr lang="en-US" b="1" dirty="0">
                <a:solidFill>
                  <a:srgbClr val="00A4E4"/>
                </a:solidFill>
              </a:rPr>
              <a:t>Caltech Linde+Robinson Lab, CA</a:t>
            </a:r>
            <a:endParaRPr lang="en-US" dirty="0">
              <a:solidFill>
                <a:srgbClr val="00A4E4"/>
              </a:solidFill>
            </a:endParaRPr>
          </a:p>
          <a:p>
            <a:r>
              <a:rPr lang="en-US" dirty="0"/>
              <a:t>First state office building in the US to be awarded a LEED Platinum rating |</a:t>
            </a:r>
            <a:r>
              <a:rPr lang="en-US" b="1" dirty="0">
                <a:solidFill>
                  <a:srgbClr val="00A4E4"/>
                </a:solidFill>
              </a:rPr>
              <a:t> Lewis &amp; Clark, MO</a:t>
            </a:r>
            <a:endParaRPr lang="en-US" dirty="0">
              <a:solidFill>
                <a:srgbClr val="00A4E4"/>
              </a:solidFill>
            </a:endParaRPr>
          </a:p>
          <a:p>
            <a:r>
              <a:rPr lang="en-US" dirty="0" smtClean="0"/>
              <a:t>First </a:t>
            </a:r>
            <a:r>
              <a:rPr lang="en-US" dirty="0"/>
              <a:t>Net Zero museum | </a:t>
            </a:r>
            <a:r>
              <a:rPr lang="en-US" b="1" dirty="0">
                <a:solidFill>
                  <a:srgbClr val="00A4E4"/>
                </a:solidFill>
              </a:rPr>
              <a:t>Exploratorium</a:t>
            </a:r>
            <a:r>
              <a:rPr lang="en-US" dirty="0"/>
              <a:t> </a:t>
            </a:r>
          </a:p>
          <a:p>
            <a:r>
              <a:rPr lang="en-US" dirty="0"/>
              <a:t>First </a:t>
            </a:r>
            <a:r>
              <a:rPr lang="en-US" dirty="0" smtClean="0"/>
              <a:t>certified </a:t>
            </a:r>
            <a:r>
              <a:rPr lang="en-US" dirty="0"/>
              <a:t>LEED Platinum Data Center | </a:t>
            </a:r>
            <a:r>
              <a:rPr lang="en-US" b="1" dirty="0">
                <a:solidFill>
                  <a:srgbClr val="00A4E4"/>
                </a:solidFill>
              </a:rPr>
              <a:t>Advanced Data Center</a:t>
            </a:r>
            <a:r>
              <a:rPr lang="en-US" dirty="0">
                <a:solidFill>
                  <a:srgbClr val="00A4E4"/>
                </a:solidFill>
              </a:rPr>
              <a:t> </a:t>
            </a:r>
          </a:p>
          <a:p>
            <a:r>
              <a:rPr lang="en-US" dirty="0"/>
              <a:t>First radiantly cooled office builiding in India | </a:t>
            </a:r>
            <a:r>
              <a:rPr lang="en-US" dirty="0">
                <a:solidFill>
                  <a:srgbClr val="00A4E4"/>
                </a:solidFill>
              </a:rPr>
              <a:t>I</a:t>
            </a:r>
            <a:r>
              <a:rPr lang="en-US" b="1" dirty="0">
                <a:solidFill>
                  <a:srgbClr val="00A4E4"/>
                </a:solidFill>
              </a:rPr>
              <a:t>nforsys Buildings</a:t>
            </a:r>
            <a:r>
              <a:rPr lang="en-US" dirty="0">
                <a:solidFill>
                  <a:srgbClr val="00A4E4"/>
                </a:solidFill>
              </a:rPr>
              <a:t> </a:t>
            </a:r>
          </a:p>
          <a:p>
            <a:r>
              <a:rPr lang="en-US" dirty="0"/>
              <a:t>First laboratory with chilled beams | </a:t>
            </a:r>
            <a:r>
              <a:rPr lang="en-US" b="1" dirty="0">
                <a:solidFill>
                  <a:srgbClr val="00A4E4"/>
                </a:solidFill>
              </a:rPr>
              <a:t>US Davis, Tahoe Center for Environmental Sciences</a:t>
            </a:r>
            <a:r>
              <a:rPr lang="en-US" dirty="0">
                <a:solidFill>
                  <a:srgbClr val="00A4E4"/>
                </a:solidFill>
              </a:rPr>
              <a:t> </a:t>
            </a:r>
          </a:p>
          <a:p>
            <a:r>
              <a:rPr lang="en-US" sz="3200" b="1" dirty="0">
                <a:solidFill>
                  <a:srgbClr val="B0BC22"/>
                </a:solidFill>
              </a:rPr>
              <a:t>		45 </a:t>
            </a:r>
            <a:r>
              <a:rPr lang="en-US" b="1" dirty="0">
                <a:solidFill>
                  <a:srgbClr val="B0BC22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Net-Zero Projects in Design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sz="3200" b="1" dirty="0">
                <a:solidFill>
                  <a:srgbClr val="B0BC22"/>
                </a:solidFill>
              </a:rPr>
              <a:t>		29</a:t>
            </a:r>
            <a:r>
              <a:rPr lang="en-US" b="1" dirty="0">
                <a:solidFill>
                  <a:srgbClr val="B0BC22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LEED Platinum Certified Projects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sz="3200" b="1" dirty="0">
                <a:solidFill>
                  <a:srgbClr val="B0BC22"/>
                </a:solidFill>
              </a:rPr>
              <a:t>		26</a:t>
            </a:r>
            <a:r>
              <a:rPr lang="en-US" b="1" dirty="0">
                <a:solidFill>
                  <a:srgbClr val="B0BC22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LEED Gold Certified Projects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sz="3200" b="1" dirty="0">
                <a:solidFill>
                  <a:srgbClr val="B0BC22"/>
                </a:solidFill>
              </a:rPr>
              <a:t>		06</a:t>
            </a:r>
            <a:r>
              <a:rPr lang="en-US" b="1" dirty="0">
                <a:solidFill>
                  <a:srgbClr val="B0BC22"/>
                </a:solidFill>
              </a:rPr>
              <a:t> </a:t>
            </a:r>
            <a:r>
              <a:rPr lang="en-US" b="1" dirty="0"/>
              <a:t>Living Building Challenge project in Design</a:t>
            </a:r>
            <a:endParaRPr lang="en-US" dirty="0"/>
          </a:p>
          <a:p>
            <a:endParaRPr lang="en-US" dirty="0"/>
          </a:p>
        </p:txBody>
      </p:sp>
      <p:sp>
        <p:nvSpPr>
          <p:cNvPr id="27" name="Title 3"/>
          <p:cNvSpPr txBox="1">
            <a:spLocks/>
          </p:cNvSpPr>
          <p:nvPr/>
        </p:nvSpPr>
        <p:spPr bwMode="auto">
          <a:xfrm>
            <a:off x="911642" y="101275"/>
            <a:ext cx="9723837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8" tIns="45719" rIns="91438" bIns="45719" anchor="ctr"/>
          <a:lstStyle/>
          <a:p>
            <a:pPr>
              <a:defRPr/>
            </a:pPr>
            <a:r>
              <a:rPr lang="en-US" sz="3200" dirty="0">
                <a:solidFill>
                  <a:srgbClr val="757561"/>
                </a:solidFill>
                <a:latin typeface="Calibri" pitchFamily="34" charset="0"/>
                <a:cs typeface="Calibri" pitchFamily="34" charset="0"/>
              </a:rPr>
              <a:t>Firm Profile|</a:t>
            </a:r>
            <a:r>
              <a:rPr lang="en-US" sz="3200" dirty="0">
                <a:solidFill>
                  <a:srgbClr val="757561"/>
                </a:solidFill>
                <a:latin typeface="+mj-lt"/>
                <a:cs typeface="+mj-cs"/>
              </a:rPr>
              <a:t> </a:t>
            </a:r>
            <a:r>
              <a:rPr lang="en-US" sz="3200" b="1" dirty="0">
                <a:solidFill>
                  <a:srgbClr val="AFBD22"/>
                </a:solidFill>
                <a:latin typeface="+mj-lt"/>
                <a:cs typeface="+mj-cs"/>
              </a:rPr>
              <a:t>We design high Performance buildings </a:t>
            </a:r>
          </a:p>
        </p:txBody>
      </p:sp>
    </p:spTree>
    <p:extLst>
      <p:ext uri="{BB962C8B-B14F-4D97-AF65-F5344CB8AC3E}">
        <p14:creationId xmlns:p14="http://schemas.microsoft.com/office/powerpoint/2010/main" xmlns="" val="3899942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4-11-18 at 6.24.17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70" t="14293" r="15086" b="18269"/>
          <a:stretch/>
        </p:blipFill>
        <p:spPr>
          <a:xfrm>
            <a:off x="0" y="510814"/>
            <a:ext cx="8362075" cy="50390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65" r="3558"/>
          <a:stretch/>
        </p:blipFill>
        <p:spPr>
          <a:xfrm>
            <a:off x="317494" y="5329240"/>
            <a:ext cx="1269959" cy="1227773"/>
          </a:xfrm>
          <a:prstGeom prst="rect">
            <a:avLst/>
          </a:prstGeom>
        </p:spPr>
      </p:pic>
      <p:pic>
        <p:nvPicPr>
          <p:cNvPr id="9" name="Picture 8" descr="R_111006_N87_medium.jpg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080612" y="5357827"/>
            <a:ext cx="1182067" cy="12323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098337" y="5303209"/>
            <a:ext cx="1247651" cy="123994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416141" y="4123359"/>
            <a:ext cx="1636945" cy="143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086894" y="6648804"/>
            <a:ext cx="2450943" cy="2091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800" dirty="0">
                <a:solidFill>
                  <a:srgbClr val="404040"/>
                </a:solidFill>
                <a:latin typeface="Arial"/>
                <a:cs typeface="Arial"/>
              </a:rPr>
              <a:t>Laura Lesniewski</a:t>
            </a:r>
            <a:r>
              <a:rPr lang="en-US" sz="800" b="0" dirty="0">
                <a:solidFill>
                  <a:srgbClr val="404040"/>
                </a:solidFill>
                <a:latin typeface="Arial"/>
                <a:cs typeface="Arial"/>
              </a:rPr>
              <a:t>, AIA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355753" y="3507411"/>
            <a:ext cx="1742315" cy="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8687" y="6564734"/>
            <a:ext cx="1172116" cy="21544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800" b="1" dirty="0">
                <a:solidFill>
                  <a:srgbClr val="404040"/>
                </a:solidFill>
                <a:latin typeface="Arial"/>
                <a:cs typeface="Arial"/>
              </a:rPr>
              <a:t>Peter Morris, </a:t>
            </a:r>
            <a:r>
              <a:rPr lang="en-US" sz="800" dirty="0">
                <a:solidFill>
                  <a:srgbClr val="404040"/>
                </a:solidFill>
                <a:latin typeface="Arial"/>
                <a:cs typeface="Arial"/>
              </a:rPr>
              <a:t>MRICS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2049015" y="6544077"/>
            <a:ext cx="1300356" cy="21544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800" b="1" dirty="0">
                <a:solidFill>
                  <a:srgbClr val="404040"/>
                </a:solidFill>
                <a:latin typeface="Arial"/>
                <a:cs typeface="Arial"/>
              </a:rPr>
              <a:t>Lisa Matthiessen</a:t>
            </a:r>
            <a:r>
              <a:rPr lang="en-US" sz="800" dirty="0">
                <a:solidFill>
                  <a:srgbClr val="404040"/>
                </a:solidFill>
                <a:latin typeface="Arial"/>
                <a:cs typeface="Arial"/>
              </a:rPr>
              <a:t>, FAIA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67307" y="2293692"/>
            <a:ext cx="1701191" cy="655123"/>
          </a:xfrm>
          <a:prstGeom prst="rect">
            <a:avLst/>
          </a:prstGeom>
        </p:spPr>
      </p:pic>
      <p:pic>
        <p:nvPicPr>
          <p:cNvPr id="14" name="Picture 13" descr="Screen Shot 2014-11-18 at 6.24.02 PM.png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21" t="8655" r="30811" b="12834"/>
          <a:stretch/>
        </p:blipFill>
        <p:spPr>
          <a:xfrm>
            <a:off x="345089" y="676481"/>
            <a:ext cx="3463675" cy="442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3698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687" y="236691"/>
            <a:ext cx="10972800" cy="381000"/>
          </a:xfrm>
        </p:spPr>
        <p:txBody>
          <a:bodyPr/>
          <a:lstStyle/>
          <a:p>
            <a:r>
              <a:rPr lang="en-US" b="0" dirty="0" smtClean="0">
                <a:solidFill>
                  <a:srgbClr val="A6A6A6"/>
                </a:solidFill>
              </a:rPr>
              <a:t>Research </a:t>
            </a:r>
            <a:r>
              <a:rPr lang="en-US" dirty="0">
                <a:solidFill>
                  <a:srgbClr val="A6A6A6"/>
                </a:solidFill>
              </a:rPr>
              <a:t>O</a:t>
            </a:r>
            <a:r>
              <a:rPr lang="en-US" b="0" dirty="0" smtClean="0">
                <a:solidFill>
                  <a:srgbClr val="A6A6A6"/>
                </a:solidFill>
              </a:rPr>
              <a:t>bjectives</a:t>
            </a:r>
            <a:endParaRPr lang="en-US" b="0" dirty="0">
              <a:solidFill>
                <a:srgbClr val="A6A6A6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87021" y="3615267"/>
            <a:ext cx="8145499" cy="2743200"/>
          </a:xfrm>
        </p:spPr>
        <p:txBody>
          <a:bodyPr/>
          <a:lstStyle/>
          <a:p>
            <a:pPr>
              <a:spcBef>
                <a:spcPts val="1200"/>
              </a:spcBef>
              <a:buFont typeface="Courier New"/>
              <a:buChar char="o"/>
            </a:pPr>
            <a:r>
              <a:rPr lang="en-US" sz="1600" b="0" dirty="0"/>
              <a:t>Knowledgeably discuss the cost/benefit implications of building to Zero Net Energy and Living Building Challenge standards</a:t>
            </a:r>
          </a:p>
          <a:p>
            <a:pPr>
              <a:spcBef>
                <a:spcPts val="1200"/>
              </a:spcBef>
              <a:buFont typeface="Courier New"/>
              <a:buChar char="o"/>
            </a:pPr>
            <a:r>
              <a:rPr lang="en-US" sz="1600" b="0" dirty="0"/>
              <a:t>Know how the construction costs of next generation green buildings compare to those of LEED and non-LEED buildings</a:t>
            </a:r>
          </a:p>
          <a:p>
            <a:pPr>
              <a:spcBef>
                <a:spcPts val="1200"/>
              </a:spcBef>
              <a:buFont typeface="Courier New"/>
              <a:buChar char="o"/>
            </a:pPr>
            <a:r>
              <a:rPr lang="en-US" sz="1600" b="0" dirty="0"/>
              <a:t>Compare high-performance buildings relative to energy goals and strategies</a:t>
            </a:r>
          </a:p>
          <a:p>
            <a:pPr>
              <a:spcBef>
                <a:spcPts val="1200"/>
              </a:spcBef>
              <a:buFont typeface="Courier New"/>
              <a:buChar char="o"/>
            </a:pPr>
            <a:r>
              <a:rPr lang="en-US" sz="1600" b="0" dirty="0"/>
              <a:t>Understand value and cost drivers for deep green buildings and communities</a:t>
            </a:r>
            <a:endParaRPr lang="en-US" sz="1600" dirty="0"/>
          </a:p>
          <a:p>
            <a:pPr marL="0" indent="0" algn="ctr">
              <a:spcBef>
                <a:spcPts val="1200"/>
              </a:spcBef>
              <a:buNone/>
              <a:tabLst>
                <a:tab pos="3657509" algn="l"/>
              </a:tabLst>
            </a:pPr>
            <a:endParaRPr lang="en-US" sz="1600" dirty="0"/>
          </a:p>
          <a:p>
            <a:pPr marL="0" indent="0" algn="ctr">
              <a:spcBef>
                <a:spcPts val="1200"/>
              </a:spcBef>
              <a:buNone/>
              <a:tabLst>
                <a:tab pos="3657509" algn="l"/>
              </a:tabLst>
            </a:pPr>
            <a:endParaRPr lang="en-US" sz="1600" dirty="0"/>
          </a:p>
          <a:p>
            <a:pPr marL="0" indent="0" algn="ctr">
              <a:spcBef>
                <a:spcPts val="1200"/>
              </a:spcBef>
              <a:buNone/>
              <a:tabLst>
                <a:tab pos="3657509" algn="l"/>
              </a:tabLst>
            </a:pPr>
            <a:endParaRPr lang="en-US" sz="1600" b="0" dirty="0"/>
          </a:p>
          <a:p>
            <a:pPr marL="0" indent="0">
              <a:spcBef>
                <a:spcPts val="1200"/>
              </a:spcBef>
              <a:buNone/>
              <a:tabLst>
                <a:tab pos="3093961" algn="l"/>
                <a:tab pos="3657509" algn="l"/>
              </a:tabLst>
            </a:pPr>
            <a:endParaRPr lang="en-US" sz="1600" b="0" dirty="0"/>
          </a:p>
          <a:p>
            <a:pPr>
              <a:spcBef>
                <a:spcPts val="1200"/>
              </a:spcBef>
            </a:pPr>
            <a:endParaRPr lang="en-US" sz="1600" dirty="0"/>
          </a:p>
          <a:p>
            <a:pPr marL="0" indent="0">
              <a:spcBef>
                <a:spcPts val="1200"/>
              </a:spcBef>
              <a:buNone/>
            </a:pPr>
            <a:endParaRPr lang="en-US" sz="1600" dirty="0"/>
          </a:p>
        </p:txBody>
      </p:sp>
      <p:pic>
        <p:nvPicPr>
          <p:cNvPr id="8" name="Picture Placeholder 7" descr="06051_00_N9_medium.jpg"/>
          <p:cNvPicPr>
            <a:picLocks noGrp="1" noChangeAspect="1"/>
          </p:cNvPicPr>
          <p:nvPr>
            <p:ph type="pic" idx="1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" y="688006"/>
            <a:ext cx="12258977" cy="2529329"/>
          </a:xfrm>
        </p:spPr>
      </p:pic>
    </p:spTree>
    <p:extLst>
      <p:ext uri="{BB962C8B-B14F-4D97-AF65-F5344CB8AC3E}">
        <p14:creationId xmlns:p14="http://schemas.microsoft.com/office/powerpoint/2010/main" xmlns="" val="2202184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119"/>
            <a:ext cx="10972800" cy="381000"/>
          </a:xfrm>
        </p:spPr>
        <p:txBody>
          <a:bodyPr/>
          <a:lstStyle/>
          <a:p>
            <a:r>
              <a:rPr lang="en-US" b="0" dirty="0" smtClean="0"/>
              <a:t>Cost of Zero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7021" y="4137373"/>
            <a:ext cx="5381600" cy="2743200"/>
          </a:xfrm>
        </p:spPr>
        <p:txBody>
          <a:bodyPr/>
          <a:lstStyle/>
          <a:p>
            <a:pPr>
              <a:buFont typeface="Courier New"/>
              <a:buChar char="o"/>
            </a:pPr>
            <a:r>
              <a:rPr lang="en-US" b="0" dirty="0" smtClean="0"/>
              <a:t>Statistical </a:t>
            </a:r>
            <a:r>
              <a:rPr lang="en-US" b="0" dirty="0"/>
              <a:t>Analysis</a:t>
            </a:r>
          </a:p>
          <a:p>
            <a:pPr>
              <a:buFont typeface="Courier New"/>
              <a:buChar char="o"/>
            </a:pPr>
            <a:r>
              <a:rPr lang="en-US" b="0" dirty="0" smtClean="0"/>
              <a:t>Normalization</a:t>
            </a:r>
          </a:p>
          <a:p>
            <a:pPr>
              <a:buFont typeface="Courier New"/>
              <a:buChar char="o"/>
            </a:pPr>
            <a:r>
              <a:rPr lang="en-US" b="0" dirty="0" smtClean="0"/>
              <a:t>Building types</a:t>
            </a:r>
            <a:endParaRPr lang="en-US" b="0" dirty="0"/>
          </a:p>
          <a:p>
            <a:pPr>
              <a:buFont typeface="Courier New"/>
              <a:buChar char="o"/>
            </a:pPr>
            <a:r>
              <a:rPr lang="en-US" b="0" dirty="0" smtClean="0"/>
              <a:t>Key take </a:t>
            </a:r>
            <a:r>
              <a:rPr lang="en-US" b="0" dirty="0" err="1" smtClean="0"/>
              <a:t>away’s</a:t>
            </a:r>
            <a:endParaRPr lang="en-US" b="0" dirty="0"/>
          </a:p>
          <a:p>
            <a:pPr marL="0" indent="0">
              <a:buNone/>
              <a:tabLst>
                <a:tab pos="8229394" algn="r"/>
              </a:tabLst>
            </a:pPr>
            <a:r>
              <a:rPr lang="en-US" sz="2400" dirty="0"/>
              <a:t>	</a:t>
            </a:r>
            <a:endParaRPr lang="en-US" sz="2400" b="0" i="1" dirty="0">
              <a:latin typeface="Georgia" pitchFamily="18" charset="0"/>
            </a:endParaRPr>
          </a:p>
        </p:txBody>
      </p:sp>
      <p:pic>
        <p:nvPicPr>
          <p:cNvPr id="7" name="Picture Placeholder 6" descr="07061_00_N21_medium.jpg"/>
          <p:cNvPicPr>
            <a:picLocks noGrp="1" noChangeAspect="1"/>
          </p:cNvPicPr>
          <p:nvPr>
            <p:ph type="pic" idx="1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719666"/>
            <a:ext cx="12235635" cy="3062111"/>
          </a:xfrm>
        </p:spPr>
      </p:pic>
      <p:grpSp>
        <p:nvGrpSpPr>
          <p:cNvPr id="8" name="Group 7"/>
          <p:cNvGrpSpPr/>
          <p:nvPr/>
        </p:nvGrpSpPr>
        <p:grpSpPr>
          <a:xfrm>
            <a:off x="7990764" y="4055851"/>
            <a:ext cx="2197459" cy="2292822"/>
            <a:chOff x="8093122" y="3370997"/>
            <a:chExt cx="2265528" cy="2292823"/>
          </a:xfrm>
        </p:grpSpPr>
        <p:sp>
          <p:nvSpPr>
            <p:cNvPr id="4" name="Oval 3"/>
            <p:cNvSpPr/>
            <p:nvPr/>
          </p:nvSpPr>
          <p:spPr>
            <a:xfrm>
              <a:off x="8093122" y="3370997"/>
              <a:ext cx="2265528" cy="229282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8297837" y="4076590"/>
              <a:ext cx="1842448" cy="1354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fontAlgn="base" hangingPunct="0">
                <a:lnSpc>
                  <a:spcPts val="6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9600" b="1" dirty="0">
                  <a:solidFill>
                    <a:prstClr val="white"/>
                  </a:solidFill>
                  <a:latin typeface="Arial" pitchFamily="34" charset="0"/>
                  <a:ea typeface="ＭＳ Ｐゴシック" pitchFamily="32" charset="-128"/>
                  <a:cs typeface="Arial" charset="0"/>
                </a:rPr>
                <a:t>88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white"/>
                  </a:solidFill>
                  <a:latin typeface="Arial" pitchFamily="34" charset="0"/>
                  <a:ea typeface="ＭＳ Ｐゴシック" pitchFamily="32" charset="-128"/>
                  <a:cs typeface="Arial" charset="0"/>
                </a:rPr>
                <a:t>high-performance buildings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5574940" y="4123586"/>
            <a:ext cx="2197459" cy="2292823"/>
          </a:xfrm>
          <a:prstGeom prst="ellipse">
            <a:avLst/>
          </a:prstGeom>
          <a:solidFill>
            <a:srgbClr val="61C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801728" y="4617513"/>
            <a:ext cx="1787091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 eaLnBrk="0" fontAlgn="base" hangingPunct="0">
              <a:lnSpc>
                <a:spcPts val="6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7200" b="1" dirty="0">
                <a:solidFill>
                  <a:prstClr val="white"/>
                </a:solidFill>
                <a:latin typeface="Arial" pitchFamily="34" charset="0"/>
                <a:ea typeface="ＭＳ Ｐゴシック" pitchFamily="32" charset="-128"/>
                <a:cs typeface="Arial" charset="0"/>
              </a:rPr>
              <a:t>500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white"/>
                </a:solidFill>
                <a:latin typeface="Arial" pitchFamily="34" charset="0"/>
                <a:ea typeface="ＭＳ Ｐゴシック" pitchFamily="32" charset="-128"/>
                <a:cs typeface="Arial" charset="0"/>
              </a:rPr>
              <a:t>sample pool of buildings</a:t>
            </a:r>
          </a:p>
        </p:txBody>
      </p:sp>
    </p:spTree>
    <p:extLst>
      <p:ext uri="{BB962C8B-B14F-4D97-AF65-F5344CB8AC3E}">
        <p14:creationId xmlns:p14="http://schemas.microsoft.com/office/powerpoint/2010/main" xmlns="" val="185707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4114800"/>
            <a:ext cx="10972800" cy="27432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Courier New"/>
              <a:buChar char="o"/>
              <a:tabLst>
                <a:tab pos="8229394" algn="r"/>
              </a:tabLst>
            </a:pPr>
            <a:r>
              <a:rPr lang="en-US" sz="1600" dirty="0"/>
              <a:t>community centers (learning/visitor)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Courier New"/>
              <a:buChar char="o"/>
              <a:tabLst>
                <a:tab pos="8229394" algn="r"/>
              </a:tabLst>
            </a:pPr>
            <a:r>
              <a:rPr lang="en-US" sz="1600" dirty="0"/>
              <a:t>k-12 schools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Courier New"/>
              <a:buChar char="o"/>
              <a:tabLst>
                <a:tab pos="8229394" algn="r"/>
              </a:tabLst>
            </a:pPr>
            <a:r>
              <a:rPr lang="en-US" sz="1600" dirty="0"/>
              <a:t>office buildings – low-rise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Courier New"/>
              <a:buChar char="o"/>
              <a:tabLst>
                <a:tab pos="8229394" algn="r"/>
              </a:tabLst>
            </a:pPr>
            <a:r>
              <a:rPr lang="en-US" sz="1600" dirty="0"/>
              <a:t>wet labs</a:t>
            </a:r>
          </a:p>
        </p:txBody>
      </p:sp>
      <p:pic>
        <p:nvPicPr>
          <p:cNvPr id="6" name="Picture Placeholder 5" descr="07061_00_N12_medium.jpg"/>
          <p:cNvPicPr>
            <a:picLocks noGrp="1" noChangeAspect="1"/>
          </p:cNvPicPr>
          <p:nvPr>
            <p:ph type="pic" idx="1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995702"/>
            <a:ext cx="12396928" cy="297355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building types</a:t>
            </a:r>
            <a:endParaRPr lang="en-U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statistical analysis</a:t>
            </a:r>
            <a:endParaRPr lang="en-US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7684975" y="6453383"/>
            <a:ext cx="2729799" cy="302452"/>
          </a:xfrm>
          <a:prstGeom prst="rect">
            <a:avLst/>
          </a:prstGeom>
        </p:spPr>
        <p:txBody>
          <a:bodyPr vert="horz" lIns="91438" tIns="45719" rIns="91438" bIns="45719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1600" b="1" dirty="0">
                <a:solidFill>
                  <a:srgbClr val="00B0F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NETZERO</a:t>
            </a:r>
            <a:r>
              <a:rPr lang="en-CA" sz="1600" dirty="0">
                <a:solidFill>
                  <a:schemeClr val="bg1">
                    <a:lumMod val="65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STUDIO</a:t>
            </a:r>
            <a:r>
              <a:rPr lang="en-CA" sz="1600" dirty="0">
                <a:solidFill>
                  <a:schemeClr val="bg1">
                    <a:lumMod val="65000"/>
                  </a:schemeClr>
                </a:solidFill>
                <a:latin typeface="Swis721 Lt BT" panose="020B0403020202020204" pitchFamily="34" charset="0"/>
              </a:rPr>
              <a:t> </a:t>
            </a:r>
            <a:r>
              <a:rPr lang="en-CA" sz="1500" dirty="0">
                <a:solidFill>
                  <a:schemeClr val="bg1">
                    <a:lumMod val="75000"/>
                  </a:schemeClr>
                </a:solidFill>
                <a:latin typeface="Frutiger LT Std 47 Light Cn" panose="020B0406020204020204" pitchFamily="34" charset="0"/>
              </a:rPr>
              <a:t>by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8225" y="6128176"/>
            <a:ext cx="1607515" cy="61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5585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ts val="2400"/>
              </a:spcBef>
              <a:buNone/>
              <a:tabLst>
                <a:tab pos="8229394" algn="r"/>
              </a:tabLs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tabLst>
                <a:tab pos="8229394" algn="r"/>
              </a:tabLst>
            </a:pPr>
            <a:endParaRPr lang="en-US" sz="2400" dirty="0"/>
          </a:p>
          <a:p>
            <a:pPr marL="233357" indent="0">
              <a:spcBef>
                <a:spcPts val="0"/>
              </a:spcBef>
              <a:buNone/>
              <a:tabLst>
                <a:tab pos="8229394" algn="r"/>
              </a:tabLst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approach</a:t>
            </a:r>
            <a:endParaRPr lang="en-U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statistical analysis</a:t>
            </a: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37546" y="3438743"/>
            <a:ext cx="7117927" cy="37433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1313" indent="-3413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3088" indent="-231775" algn="l" defTabSz="914400" rtl="0" eaLnBrk="1" latinLnBrk="0" hangingPunct="1">
              <a:spcBef>
                <a:spcPct val="20000"/>
              </a:spcBef>
              <a:buFont typeface="Arial" pitchFamily="34" charset="0"/>
              <a:buChar char="­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3275" indent="-169863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5850" indent="-231775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16038" indent="-2301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Normalized comparative approach (what we did)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common location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common time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Other ways to baseline 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the </a:t>
            </a:r>
            <a:r>
              <a:rPr lang="en-US" sz="16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project itself, without the green elements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similar projects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15"/>
          </p:nvPr>
        </p:nvPicPr>
        <p:blipFill>
          <a:blip r:embed="rId3" cstate="email">
            <a:duotone>
              <a:prstClr val="black"/>
              <a:srgbClr val="CCCC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8225" y="6128176"/>
            <a:ext cx="1607515" cy="61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0107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324896"/>
            <a:ext cx="10972800" cy="381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A6A6A6"/>
                </a:solidFill>
              </a:rPr>
              <a:t>w</a:t>
            </a:r>
            <a:r>
              <a:rPr lang="en-US" dirty="0" smtClean="0">
                <a:solidFill>
                  <a:srgbClr val="A6A6A6"/>
                </a:solidFill>
              </a:rPr>
              <a:t>et labs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609600" y="715944"/>
            <a:ext cx="57912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1313" indent="-341313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100" b="0" i="0" kern="1200">
                <a:solidFill>
                  <a:srgbClr val="A6A6A6"/>
                </a:solidFill>
                <a:latin typeface="Arial"/>
                <a:ea typeface="+mn-ea"/>
                <a:cs typeface="Arial"/>
              </a:defRPr>
            </a:lvl1pPr>
            <a:lvl2pPr marL="573088" indent="-231775" algn="l" defTabSz="914400" rtl="0" eaLnBrk="1" latinLnBrk="0" hangingPunct="1">
              <a:spcBef>
                <a:spcPct val="20000"/>
              </a:spcBef>
              <a:buFont typeface="Arial" pitchFamily="34" charset="0"/>
              <a:buChar char="­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3275" indent="-169863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5850" indent="-231775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16038" indent="-2301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statistical analysis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38413021"/>
              </p:ext>
            </p:extLst>
          </p:nvPr>
        </p:nvGraphicFramePr>
        <p:xfrm>
          <a:off x="609601" y="1020750"/>
          <a:ext cx="10972800" cy="5835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6607" y="1295942"/>
            <a:ext cx="1580772" cy="27699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457189"/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$ / SF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1352" y="6406406"/>
            <a:ext cx="3623165" cy="27699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457189"/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BUILDINGS MEASURED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78040" y="1474469"/>
            <a:ext cx="1036320" cy="338555"/>
          </a:xfrm>
          <a:prstGeom prst="rect">
            <a:avLst/>
          </a:prstGeom>
          <a:solidFill>
            <a:schemeClr val="bg1"/>
          </a:solidFill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Green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8666881" y="6453383"/>
            <a:ext cx="2729799" cy="302452"/>
          </a:xfrm>
          <a:prstGeom prst="rect">
            <a:avLst/>
          </a:prstGeom>
        </p:spPr>
        <p:txBody>
          <a:bodyPr vert="horz" lIns="91438" tIns="45719" rIns="91438" bIns="45719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1600" b="1" dirty="0">
                <a:solidFill>
                  <a:srgbClr val="00B0F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NETZERO</a:t>
            </a:r>
            <a:r>
              <a:rPr lang="en-CA" sz="1600" dirty="0">
                <a:solidFill>
                  <a:schemeClr val="bg1">
                    <a:lumMod val="65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STUDIO</a:t>
            </a:r>
            <a:r>
              <a:rPr lang="en-CA" sz="1600" dirty="0">
                <a:solidFill>
                  <a:schemeClr val="bg1">
                    <a:lumMod val="65000"/>
                  </a:schemeClr>
                </a:solidFill>
                <a:latin typeface="Swis721 Lt BT" panose="020B0403020202020204" pitchFamily="34" charset="0"/>
              </a:rPr>
              <a:t> </a:t>
            </a:r>
            <a:endParaRPr lang="en-CA" sz="1500" dirty="0">
              <a:solidFill>
                <a:schemeClr val="bg1">
                  <a:lumMod val="75000"/>
                </a:schemeClr>
              </a:solidFill>
              <a:latin typeface="Frutiger LT Std 47 Light Cn" panose="020B0406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937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9565511"/>
              </p:ext>
            </p:extLst>
          </p:nvPr>
        </p:nvGraphicFramePr>
        <p:xfrm>
          <a:off x="409988" y="1380580"/>
          <a:ext cx="11335397" cy="5640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609600" y="324896"/>
            <a:ext cx="10972800" cy="381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A6A6A6"/>
                </a:solidFill>
              </a:rPr>
              <a:t>K-12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609600" y="715944"/>
            <a:ext cx="57912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1313" indent="-341313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100" b="0" i="0" kern="1200">
                <a:solidFill>
                  <a:srgbClr val="A6A6A6"/>
                </a:solidFill>
                <a:latin typeface="Arial"/>
                <a:ea typeface="+mn-ea"/>
                <a:cs typeface="Arial"/>
              </a:defRPr>
            </a:lvl1pPr>
            <a:lvl2pPr marL="573088" indent="-231775" algn="l" defTabSz="914400" rtl="0" eaLnBrk="1" latinLnBrk="0" hangingPunct="1">
              <a:spcBef>
                <a:spcPct val="20000"/>
              </a:spcBef>
              <a:buFont typeface="Arial" pitchFamily="34" charset="0"/>
              <a:buChar char="­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3275" indent="-169863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5850" indent="-231775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16038" indent="-2301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statistical analysis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41352" y="6406406"/>
            <a:ext cx="3623165" cy="27699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457189"/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BUILDINGS MEASURED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6607" y="1295942"/>
            <a:ext cx="1580772" cy="27699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457189"/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$ / SF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8666881" y="6453383"/>
            <a:ext cx="2729799" cy="302452"/>
          </a:xfrm>
          <a:prstGeom prst="rect">
            <a:avLst/>
          </a:prstGeom>
        </p:spPr>
        <p:txBody>
          <a:bodyPr vert="horz" lIns="91438" tIns="45719" rIns="91438" bIns="45719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1600" b="1" dirty="0">
                <a:solidFill>
                  <a:srgbClr val="00B0F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NETZERO</a:t>
            </a:r>
            <a:r>
              <a:rPr lang="en-CA" sz="1600" dirty="0">
                <a:solidFill>
                  <a:schemeClr val="bg1">
                    <a:lumMod val="65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STUDIO</a:t>
            </a:r>
            <a:r>
              <a:rPr lang="en-CA" sz="1600" dirty="0">
                <a:solidFill>
                  <a:schemeClr val="bg1">
                    <a:lumMod val="65000"/>
                  </a:schemeClr>
                </a:solidFill>
                <a:latin typeface="Swis721 Lt BT" panose="020B0403020202020204" pitchFamily="34" charset="0"/>
              </a:rPr>
              <a:t> </a:t>
            </a:r>
            <a:endParaRPr lang="en-CA" sz="1500" dirty="0">
              <a:solidFill>
                <a:schemeClr val="bg1">
                  <a:lumMod val="75000"/>
                </a:schemeClr>
              </a:solidFill>
              <a:latin typeface="Frutiger LT Std 47 Light Cn" panose="020B0406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507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13110570"/>
              </p:ext>
            </p:extLst>
          </p:nvPr>
        </p:nvGraphicFramePr>
        <p:xfrm>
          <a:off x="609600" y="1311546"/>
          <a:ext cx="11345301" cy="5937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609600" y="324896"/>
            <a:ext cx="10972800" cy="381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A6A6A6"/>
                </a:solidFill>
              </a:rPr>
              <a:t>c</a:t>
            </a:r>
            <a:r>
              <a:rPr lang="en-US" dirty="0" smtClean="0">
                <a:solidFill>
                  <a:srgbClr val="A6A6A6"/>
                </a:solidFill>
              </a:rPr>
              <a:t>ommunity centers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609600" y="715944"/>
            <a:ext cx="57912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1313" indent="-341313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100" b="0" i="0" kern="1200">
                <a:solidFill>
                  <a:srgbClr val="A6A6A6"/>
                </a:solidFill>
                <a:latin typeface="Arial"/>
                <a:ea typeface="+mn-ea"/>
                <a:cs typeface="Arial"/>
              </a:defRPr>
            </a:lvl1pPr>
            <a:lvl2pPr marL="573088" indent="-231775" algn="l" defTabSz="914400" rtl="0" eaLnBrk="1" latinLnBrk="0" hangingPunct="1">
              <a:spcBef>
                <a:spcPct val="20000"/>
              </a:spcBef>
              <a:buFont typeface="Arial" pitchFamily="34" charset="0"/>
              <a:buChar char="­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3275" indent="-169863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5850" indent="-231775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16038" indent="-2301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statistical analysis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41352" y="6406406"/>
            <a:ext cx="3623165" cy="27699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457189"/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BUILDINGS MEASURED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6607" y="1295942"/>
            <a:ext cx="1580772" cy="27699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457189"/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$ / SF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20840" y="1428749"/>
            <a:ext cx="1402080" cy="338555"/>
          </a:xfrm>
          <a:prstGeom prst="rect">
            <a:avLst/>
          </a:prstGeom>
          <a:solidFill>
            <a:schemeClr val="bg1"/>
          </a:solidFill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Green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17560" y="1443989"/>
            <a:ext cx="1838960" cy="338555"/>
          </a:xfrm>
          <a:prstGeom prst="rect">
            <a:avLst/>
          </a:prstGeom>
          <a:solidFill>
            <a:schemeClr val="bg1"/>
          </a:solidFill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Platinum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8666881" y="6453383"/>
            <a:ext cx="2729799" cy="302452"/>
          </a:xfrm>
          <a:prstGeom prst="rect">
            <a:avLst/>
          </a:prstGeom>
        </p:spPr>
        <p:txBody>
          <a:bodyPr vert="horz" lIns="91438" tIns="45719" rIns="91438" bIns="45719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1600" b="1" dirty="0">
                <a:solidFill>
                  <a:srgbClr val="00B0F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NETZERO</a:t>
            </a:r>
            <a:r>
              <a:rPr lang="en-CA" sz="1600" dirty="0">
                <a:solidFill>
                  <a:schemeClr val="bg1">
                    <a:lumMod val="65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STUDIO</a:t>
            </a:r>
            <a:r>
              <a:rPr lang="en-CA" sz="1600" dirty="0">
                <a:solidFill>
                  <a:schemeClr val="bg1">
                    <a:lumMod val="65000"/>
                  </a:schemeClr>
                </a:solidFill>
                <a:latin typeface="Swis721 Lt BT" panose="020B0403020202020204" pitchFamily="34" charset="0"/>
              </a:rPr>
              <a:t> </a:t>
            </a:r>
            <a:endParaRPr lang="en-CA" sz="1500" dirty="0">
              <a:solidFill>
                <a:schemeClr val="bg1">
                  <a:lumMod val="75000"/>
                </a:schemeClr>
              </a:solidFill>
              <a:latin typeface="Frutiger LT Std 47 Light Cn" panose="020B0406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753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84733403"/>
              </p:ext>
            </p:extLst>
          </p:nvPr>
        </p:nvGraphicFramePr>
        <p:xfrm>
          <a:off x="335017" y="324897"/>
          <a:ext cx="11338403" cy="683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609600" y="324896"/>
            <a:ext cx="10972800" cy="381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A6A6A6"/>
                </a:solidFill>
              </a:rPr>
              <a:t>l</a:t>
            </a:r>
            <a:r>
              <a:rPr lang="en-US" dirty="0" smtClean="0">
                <a:solidFill>
                  <a:srgbClr val="A6A6A6"/>
                </a:solidFill>
              </a:rPr>
              <a:t>ow-rise office building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609600" y="715944"/>
            <a:ext cx="57912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1313" indent="-341313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100" b="0" i="0" kern="1200">
                <a:solidFill>
                  <a:srgbClr val="A6A6A6"/>
                </a:solidFill>
                <a:latin typeface="Arial"/>
                <a:ea typeface="+mn-ea"/>
                <a:cs typeface="Arial"/>
              </a:defRPr>
            </a:lvl1pPr>
            <a:lvl2pPr marL="573088" indent="-231775" algn="l" defTabSz="914400" rtl="0" eaLnBrk="1" latinLnBrk="0" hangingPunct="1">
              <a:spcBef>
                <a:spcPct val="20000"/>
              </a:spcBef>
              <a:buFont typeface="Arial" pitchFamily="34" charset="0"/>
              <a:buChar char="­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3275" indent="-169863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5850" indent="-231775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16038" indent="-2301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statistical analysis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41352" y="6406406"/>
            <a:ext cx="3623165" cy="27699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457189"/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BUILDINGS MEASURED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2767" y="6473733"/>
            <a:ext cx="1580772" cy="27699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457189"/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$ / SF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16372" y="4294413"/>
            <a:ext cx="437473" cy="76944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457189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*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66531" y="4081053"/>
            <a:ext cx="437473" cy="76944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457189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*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8666881" y="6453383"/>
            <a:ext cx="2729799" cy="302452"/>
          </a:xfrm>
          <a:prstGeom prst="rect">
            <a:avLst/>
          </a:prstGeom>
        </p:spPr>
        <p:txBody>
          <a:bodyPr vert="horz" lIns="91438" tIns="45719" rIns="91438" bIns="45719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1600" b="1" dirty="0">
                <a:solidFill>
                  <a:srgbClr val="00B0F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NETZERO</a:t>
            </a:r>
            <a:r>
              <a:rPr lang="en-CA" sz="1600" dirty="0">
                <a:solidFill>
                  <a:schemeClr val="bg1">
                    <a:lumMod val="65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STUDIO</a:t>
            </a:r>
            <a:r>
              <a:rPr lang="en-CA" sz="1600" dirty="0">
                <a:solidFill>
                  <a:schemeClr val="bg1">
                    <a:lumMod val="65000"/>
                  </a:schemeClr>
                </a:solidFill>
                <a:latin typeface="Swis721 Lt BT" panose="020B0403020202020204" pitchFamily="34" charset="0"/>
              </a:rPr>
              <a:t> </a:t>
            </a:r>
            <a:endParaRPr lang="en-CA" sz="1500" dirty="0">
              <a:solidFill>
                <a:schemeClr val="bg1">
                  <a:lumMod val="75000"/>
                </a:schemeClr>
              </a:solidFill>
              <a:latin typeface="Frutiger LT Std 47 Light Cn" panose="020B0406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68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1C7F8"/>
                </a:solidFill>
              </a:rPr>
              <a:t>Agenda</a:t>
            </a:r>
            <a:endParaRPr lang="en-US" dirty="0">
              <a:solidFill>
                <a:srgbClr val="61C7F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0443"/>
            <a:ext cx="10515600" cy="50897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6:00     Welcome &amp; review of agenda</a:t>
            </a:r>
            <a:endParaRPr lang="en-CA" sz="19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6:05    Process review and discussion of final report.  </a:t>
            </a:r>
            <a:endParaRPr lang="en-CA" sz="19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	Review of Timeline to date </a:t>
            </a:r>
            <a:endParaRPr lang="en-CA" sz="19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	Feedback we have heard to date and how we are going to integrate it. </a:t>
            </a:r>
            <a:endParaRPr lang="en-CA" sz="19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	Next steps to get to final recommendations</a:t>
            </a:r>
            <a:endParaRPr lang="en-CA" sz="19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6:30    Commercial tenant engagement (Barbra)</a:t>
            </a:r>
            <a:endParaRPr lang="en-CA" sz="19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6:35    Economic Study on the Cost of Zero</a:t>
            </a:r>
            <a:endParaRPr lang="en-CA" sz="19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7:55    Discussion on Solar Ready Requirements</a:t>
            </a:r>
            <a:endParaRPr lang="en-CA" sz="19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7:20    Discussion on Energy Supply </a:t>
            </a: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</a:rPr>
              <a:t>Strategy</a:t>
            </a:r>
            <a:endParaRPr lang="en-CA" sz="19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</a:rPr>
              <a:t>- Micro girds</a:t>
            </a:r>
          </a:p>
          <a:p>
            <a:pPr marL="0" indent="0">
              <a:buNone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</a:rPr>
              <a:t>- Aggregation </a:t>
            </a:r>
            <a:endParaRPr lang="en-CA" sz="19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</a:rPr>
              <a:t>- Other </a:t>
            </a: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energy sources</a:t>
            </a:r>
            <a:endParaRPr lang="en-CA" sz="19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7:45   Public comment</a:t>
            </a:r>
            <a:endParaRPr lang="en-CA" sz="19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8225" y="6128176"/>
            <a:ext cx="1607515" cy="61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540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87908723"/>
              </p:ext>
            </p:extLst>
          </p:nvPr>
        </p:nvGraphicFramePr>
        <p:xfrm>
          <a:off x="5" y="924681"/>
          <a:ext cx="12000889" cy="542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609600" y="324896"/>
            <a:ext cx="10972800" cy="381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A6A6A6"/>
                </a:solidFill>
              </a:rPr>
              <a:t>EUI to cost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35884" y="6402015"/>
            <a:ext cx="2745317" cy="27699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457189"/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COST IN $ PER SF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66200" y="1706880"/>
            <a:ext cx="2966720" cy="338555"/>
          </a:xfrm>
          <a:prstGeom prst="rect">
            <a:avLst/>
          </a:prstGeom>
          <a:solidFill>
            <a:schemeClr val="bg1"/>
          </a:solidFill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Residential Low-Rise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8666881" y="6466477"/>
            <a:ext cx="2729799" cy="302452"/>
          </a:xfrm>
          <a:prstGeom prst="rect">
            <a:avLst/>
          </a:prstGeom>
        </p:spPr>
        <p:txBody>
          <a:bodyPr vert="horz" lIns="91438" tIns="45719" rIns="91438" bIns="45719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1600" b="1" dirty="0">
                <a:solidFill>
                  <a:srgbClr val="00B0F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NETZERO</a:t>
            </a:r>
            <a:r>
              <a:rPr lang="en-CA" sz="1600" dirty="0">
                <a:solidFill>
                  <a:schemeClr val="bg1">
                    <a:lumMod val="65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STUDIO</a:t>
            </a:r>
            <a:r>
              <a:rPr lang="en-CA" sz="1600" dirty="0">
                <a:solidFill>
                  <a:schemeClr val="bg1">
                    <a:lumMod val="65000"/>
                  </a:schemeClr>
                </a:solidFill>
                <a:latin typeface="Swis721 Lt BT" panose="020B0403020202020204" pitchFamily="34" charset="0"/>
              </a:rPr>
              <a:t> </a:t>
            </a:r>
            <a:endParaRPr lang="en-CA" sz="1500" dirty="0">
              <a:solidFill>
                <a:schemeClr val="bg1">
                  <a:lumMod val="75000"/>
                </a:schemeClr>
              </a:solidFill>
              <a:latin typeface="Frutiger LT Std 47 Light Cn" panose="020B0406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102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rgbClr val="00B0F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STUDY</a:t>
            </a:r>
            <a:r>
              <a:rPr lang="en-CA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FINDINGS</a:t>
            </a:r>
            <a:endParaRPr lang="en-US" b="0" dirty="0">
              <a:solidFill>
                <a:srgbClr val="A6A6A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FB8D2"/>
                </a:solidFill>
              </a:rPr>
              <a:t>comparison of component costs</a:t>
            </a:r>
            <a:endParaRPr lang="en-US" dirty="0">
              <a:solidFill>
                <a:srgbClr val="5FB8D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165" y="1383920"/>
            <a:ext cx="5551835" cy="409342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285744" indent="-285744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High Performance buildings are happening</a:t>
            </a:r>
          </a:p>
          <a:p>
            <a:pPr marL="285744" indent="-285744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There are two distinct families</a:t>
            </a:r>
          </a:p>
          <a:p>
            <a:pPr marL="742932" lvl="1" indent="-285744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Demonstration projects</a:t>
            </a:r>
          </a:p>
          <a:p>
            <a:pPr marL="742932" lvl="1" indent="-285744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Mainstream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’ projects – (a growing cohort)</a:t>
            </a:r>
          </a:p>
          <a:p>
            <a:pPr marL="285744" indent="-285744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HPB are getting there by reducing consumption</a:t>
            </a:r>
          </a:p>
          <a:p>
            <a:pPr marL="285744" indent="-285744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Costs are approaching ‘conventional’ buildings</a:t>
            </a:r>
          </a:p>
          <a:p>
            <a:pPr marL="285744" indent="-285744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We could use good metrics for non-energy performance</a:t>
            </a:r>
          </a:p>
          <a:p>
            <a:pPr marL="341305" lvl="1" indent="-341305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1305" lvl="1" indent="-341305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7684975" y="6453383"/>
            <a:ext cx="2729799" cy="302452"/>
          </a:xfrm>
          <a:prstGeom prst="rect">
            <a:avLst/>
          </a:prstGeom>
        </p:spPr>
        <p:txBody>
          <a:bodyPr vert="horz" lIns="91438" tIns="45719" rIns="91438" bIns="45719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1600" b="1" dirty="0">
                <a:solidFill>
                  <a:srgbClr val="00B0F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NETZERO</a:t>
            </a:r>
            <a:r>
              <a:rPr lang="en-CA" sz="1600" dirty="0">
                <a:solidFill>
                  <a:schemeClr val="bg1">
                    <a:lumMod val="65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STUDIO</a:t>
            </a:r>
            <a:r>
              <a:rPr lang="en-CA" sz="1600" dirty="0">
                <a:solidFill>
                  <a:schemeClr val="bg1">
                    <a:lumMod val="65000"/>
                  </a:schemeClr>
                </a:solidFill>
                <a:latin typeface="Swis721 Lt BT" panose="020B0403020202020204" pitchFamily="34" charset="0"/>
              </a:rPr>
              <a:t> </a:t>
            </a:r>
            <a:r>
              <a:rPr lang="en-CA" sz="1500" dirty="0">
                <a:solidFill>
                  <a:schemeClr val="bg1">
                    <a:lumMod val="75000"/>
                  </a:schemeClr>
                </a:solidFill>
                <a:latin typeface="Frutiger LT Std 47 Light Cn" panose="020B0406020204020204" pitchFamily="34" charset="0"/>
              </a:rPr>
              <a:t>by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8225" y="6128176"/>
            <a:ext cx="1607515" cy="619049"/>
          </a:xfrm>
          <a:prstGeom prst="rect">
            <a:avLst/>
          </a:prstGeom>
        </p:spPr>
      </p:pic>
      <p:pic>
        <p:nvPicPr>
          <p:cNvPr id="10" name="Picture 4" descr="http://www.sabmagazine.com/blog/wp-content/uploads/2013/05/univercity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2" t="7008"/>
          <a:stretch/>
        </p:blipFill>
        <p:spPr bwMode="auto">
          <a:xfrm>
            <a:off x="6424335" y="1432057"/>
            <a:ext cx="5767668" cy="36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2728" y="1397893"/>
            <a:ext cx="1320600" cy="131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273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9156" y="-360960"/>
            <a:ext cx="3723809" cy="3695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8225" y="6128176"/>
            <a:ext cx="1607515" cy="619049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108860" y="108865"/>
            <a:ext cx="7234519" cy="570155"/>
          </a:xfrm>
          <a:prstGeom prst="rect">
            <a:avLst/>
          </a:prstGeom>
        </p:spPr>
        <p:txBody>
          <a:bodyPr vert="horz" lIns="91438" tIns="45719" rIns="91438" bIns="4571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3200" b="1" dirty="0">
                <a:solidFill>
                  <a:srgbClr val="00B0F0"/>
                </a:solidFill>
                <a:latin typeface="Dotum" panose="020B0600000101010101" pitchFamily="34" charset="-127"/>
                <a:ea typeface="Dotum" panose="020B0600000101010101" pitchFamily="34" charset="-127"/>
                <a:cs typeface="RomanD" panose="00000400000000000000" pitchFamily="2" charset="0"/>
              </a:rPr>
              <a:t>J.CRAIGVENTER</a:t>
            </a:r>
            <a:r>
              <a:rPr lang="en-CA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cs typeface="RomanD" panose="00000400000000000000" pitchFamily="2" charset="0"/>
              </a:rPr>
              <a:t>INSTITUTE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77" t="5035" r="3455" b="6303"/>
          <a:stretch/>
        </p:blipFill>
        <p:spPr>
          <a:xfrm>
            <a:off x="215469" y="890824"/>
            <a:ext cx="7906555" cy="48868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83389" y="771943"/>
            <a:ext cx="3705115" cy="509370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CA" sz="1300" dirty="0">
                <a:solidFill>
                  <a:schemeClr val="bg2">
                    <a:lumMod val="50000"/>
                  </a:schemeClr>
                </a:solidFill>
                <a:latin typeface="Swis721 Lt BT" panose="020B0403020202020204" pitchFamily="34" charset="0"/>
              </a:rPr>
              <a:t>Targeting: Net Zero Energy, Zero Carbon, LEED Platinum Certification</a:t>
            </a:r>
          </a:p>
          <a:p>
            <a:pPr marR="85749"/>
            <a:endParaRPr lang="en-CA" sz="1300" dirty="0">
              <a:solidFill>
                <a:schemeClr val="accent3">
                  <a:lumMod val="75000"/>
                </a:schemeClr>
              </a:solidFill>
              <a:latin typeface="Swis721 Lt BT" panose="020B0403020202020204" pitchFamily="34" charset="0"/>
            </a:endParaRPr>
          </a:p>
          <a:p>
            <a:pPr marR="85749"/>
            <a:r>
              <a:rPr lang="en-CA" sz="1300" dirty="0">
                <a:solidFill>
                  <a:schemeClr val="accent3">
                    <a:lumMod val="75000"/>
                  </a:schemeClr>
                </a:solidFill>
                <a:latin typeface="Swis721 Lt BT" panose="020B0403020202020204" pitchFamily="34" charset="0"/>
              </a:rPr>
              <a:t>La Jolla, California </a:t>
            </a:r>
          </a:p>
          <a:p>
            <a:pPr marR="85749"/>
            <a:r>
              <a:rPr lang="en-CA" sz="1300" dirty="0">
                <a:solidFill>
                  <a:schemeClr val="accent3">
                    <a:lumMod val="75000"/>
                  </a:schemeClr>
                </a:solidFill>
                <a:latin typeface="Swis721 Lt BT" panose="020B0403020202020204" pitchFamily="34" charset="0"/>
              </a:rPr>
              <a:t>Area: 45,000 ft²</a:t>
            </a:r>
          </a:p>
          <a:p>
            <a:r>
              <a:rPr lang="en-CA" sz="1300" dirty="0">
                <a:solidFill>
                  <a:schemeClr val="accent3">
                    <a:lumMod val="75000"/>
                  </a:schemeClr>
                </a:solidFill>
                <a:latin typeface="Swis721 Lt BT" panose="020B0403020202020204" pitchFamily="34" charset="0"/>
              </a:rPr>
              <a:t>Architects: ZGF Architects</a:t>
            </a:r>
          </a:p>
          <a:p>
            <a:endParaRPr lang="en-CA" sz="1300" dirty="0">
              <a:solidFill>
                <a:schemeClr val="accent3">
                  <a:lumMod val="75000"/>
                </a:schemeClr>
              </a:solidFill>
              <a:latin typeface="Swis721 Lt BT" panose="020B0403020202020204" pitchFamily="34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CA" sz="1300" dirty="0">
                <a:solidFill>
                  <a:schemeClr val="accent3">
                    <a:lumMod val="75000"/>
                  </a:schemeClr>
                </a:solidFill>
                <a:latin typeface="Swis721 Lt BT" panose="020B0403020202020204" pitchFamily="34" charset="0"/>
              </a:rPr>
              <a:t>Lab focused on human, microbial, plant, environmental, social and ethical genomic research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CA" sz="1300" dirty="0">
              <a:solidFill>
                <a:schemeClr val="accent3">
                  <a:lumMod val="75000"/>
                </a:schemeClr>
              </a:solidFill>
              <a:latin typeface="Swis721 Lt BT" panose="020B0403020202020204" pitchFamily="34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CA" sz="1300" dirty="0">
                <a:solidFill>
                  <a:schemeClr val="accent3">
                    <a:lumMod val="75000"/>
                  </a:schemeClr>
                </a:solidFill>
                <a:latin typeface="Swis721 Lt BT" panose="020B0403020202020204" pitchFamily="34" charset="0"/>
              </a:rPr>
              <a:t>Flexible laboratories for molecular biology and computational biology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CA" sz="1300" dirty="0">
              <a:solidFill>
                <a:schemeClr val="accent3">
                  <a:lumMod val="75000"/>
                </a:schemeClr>
              </a:solidFill>
              <a:latin typeface="Swis721 Lt BT" panose="020B0403020202020204" pitchFamily="34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CA" sz="1300" dirty="0">
                <a:solidFill>
                  <a:schemeClr val="accent3">
                    <a:lumMod val="75000"/>
                  </a:schemeClr>
                </a:solidFill>
                <a:latin typeface="Swis721 Lt BT" panose="020B0403020202020204" pitchFamily="34" charset="0"/>
              </a:rPr>
              <a:t>Seeking to be net-zero, carbon neutral without buying carbon offsets and minimum of 50% less energy use and on-site power generation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CA" sz="1300" dirty="0">
              <a:solidFill>
                <a:schemeClr val="accent3">
                  <a:lumMod val="75000"/>
                </a:schemeClr>
              </a:solidFill>
              <a:latin typeface="Swis721 Lt BT" panose="020B0403020202020204" pitchFamily="34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CA" sz="1300" dirty="0">
                <a:solidFill>
                  <a:schemeClr val="accent3">
                    <a:lumMod val="75000"/>
                  </a:schemeClr>
                </a:solidFill>
                <a:latin typeface="Swis721 Lt BT" panose="020B0403020202020204" pitchFamily="34" charset="0"/>
              </a:rPr>
              <a:t>Entire electrical load is generated from roof-mounted PV panels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CA" sz="1300" dirty="0">
              <a:solidFill>
                <a:schemeClr val="accent3">
                  <a:lumMod val="75000"/>
                </a:schemeClr>
              </a:solidFill>
              <a:latin typeface="Swis721 Lt BT" panose="020B0403020202020204" pitchFamily="34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CA" sz="1300" dirty="0">
                <a:solidFill>
                  <a:schemeClr val="accent3">
                    <a:lumMod val="75000"/>
                  </a:schemeClr>
                </a:solidFill>
                <a:latin typeface="Swis721 Lt BT" panose="020B0403020202020204" pitchFamily="34" charset="0"/>
              </a:rPr>
              <a:t>Water strategies include 100% rainwater collected, no runoff, net-zero waste water and 50% domestic water demand reduction</a:t>
            </a: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7684975" y="6453383"/>
            <a:ext cx="2729799" cy="302452"/>
          </a:xfrm>
          <a:prstGeom prst="rect">
            <a:avLst/>
          </a:prstGeom>
        </p:spPr>
        <p:txBody>
          <a:bodyPr vert="horz" lIns="91438" tIns="45719" rIns="91438" bIns="45719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1600" b="1" dirty="0">
                <a:solidFill>
                  <a:srgbClr val="00B0F0"/>
                </a:solidFill>
                <a:latin typeface="Dotum" panose="020B0600000101010101" pitchFamily="34" charset="-127"/>
                <a:ea typeface="Dotum" panose="020B0600000101010101" pitchFamily="34" charset="-127"/>
                <a:cs typeface="RomanD" panose="00000400000000000000" pitchFamily="2" charset="0"/>
              </a:rPr>
              <a:t>NETZERO</a:t>
            </a:r>
            <a:r>
              <a:rPr lang="en-CA" sz="1600" dirty="0">
                <a:solidFill>
                  <a:schemeClr val="bg1">
                    <a:lumMod val="65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cs typeface="RomanD" panose="00000400000000000000" pitchFamily="2" charset="0"/>
              </a:rPr>
              <a:t>STUDIO</a:t>
            </a:r>
            <a:r>
              <a:rPr lang="en-CA" sz="1600" dirty="0">
                <a:solidFill>
                  <a:schemeClr val="bg1">
                    <a:lumMod val="65000"/>
                  </a:schemeClr>
                </a:solidFill>
                <a:latin typeface="Swis721 Lt BT" panose="020B0403020202020204" pitchFamily="34" charset="0"/>
              </a:rPr>
              <a:t> </a:t>
            </a:r>
            <a:r>
              <a:rPr lang="en-CA" sz="1500" dirty="0">
                <a:solidFill>
                  <a:schemeClr val="bg1">
                    <a:lumMod val="75000"/>
                  </a:schemeClr>
                </a:solidFill>
                <a:latin typeface="Frutiger LT Std 47 Light Cn" panose="020B0406020204020204" pitchFamily="34" charset="0"/>
              </a:rPr>
              <a:t>by</a:t>
            </a:r>
          </a:p>
        </p:txBody>
      </p:sp>
    </p:spTree>
    <p:extLst>
      <p:ext uri="{BB962C8B-B14F-4D97-AF65-F5344CB8AC3E}">
        <p14:creationId xmlns:p14="http://schemas.microsoft.com/office/powerpoint/2010/main" xmlns="" val="408363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 rot="16200000">
            <a:off x="1427404" y="-21665"/>
            <a:ext cx="794665" cy="37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9" rIns="91438" bIns="45719" numCol="1" anchor="b" anchorCtr="0" compatLnSpc="1">
            <a:prstTxWarp prst="textNoShape">
              <a:avLst/>
            </a:prstTxWarp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  <a:ea typeface="+mj-ea"/>
                <a:cs typeface="Arial Black"/>
              </a:rPr>
              <a:t>‘00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 rot="16200000">
            <a:off x="6526669" y="60741"/>
            <a:ext cx="658883" cy="37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9" rIns="91438" bIns="45719" numCol="1" anchor="b" anchorCtr="0" compatLnSpc="1">
            <a:prstTxWarp prst="textNoShape">
              <a:avLst/>
            </a:prstTxWarp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  <a:ea typeface="+mj-ea"/>
                <a:cs typeface="Arial Black"/>
              </a:rPr>
              <a:t>‘15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 rot="16200000">
            <a:off x="4612212" y="-206197"/>
            <a:ext cx="1134693" cy="37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9" rIns="91438" bIns="45719" numCol="1" anchor="b" anchorCtr="0" compatLnSpc="1">
            <a:prstTxWarp prst="textNoShape">
              <a:avLst/>
            </a:prstTxWarp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  <a:ea typeface="+mj-ea"/>
                <a:cs typeface="Arial Black"/>
              </a:rPr>
              <a:t>‘10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 rot="16200000">
            <a:off x="3126500" y="-30725"/>
            <a:ext cx="778609" cy="37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9" rIns="91438" bIns="45719" numCol="1" anchor="b" anchorCtr="0" compatLnSpc="1">
            <a:prstTxWarp prst="textNoShape">
              <a:avLst/>
            </a:prstTxWarp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  <a:ea typeface="+mj-ea"/>
                <a:cs typeface="Arial Black"/>
              </a:rPr>
              <a:t>‘05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 bwMode="auto">
          <a:xfrm rot="16200000">
            <a:off x="8183597" y="11518"/>
            <a:ext cx="728307" cy="37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9" rIns="91438" bIns="45719" numCol="1" anchor="b" anchorCtr="0" compatLnSpc="1">
            <a:prstTxWarp prst="textNoShape">
              <a:avLst/>
            </a:prstTxWarp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  <a:ea typeface="+mj-ea"/>
                <a:cs typeface="Arial Black"/>
              </a:rPr>
              <a:t>‘20</a:t>
            </a:r>
          </a:p>
        </p:txBody>
      </p:sp>
      <p:pic>
        <p:nvPicPr>
          <p:cNvPr id="34" name="Content Placeholder 3" descr="©Wakely4094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08865" y="0"/>
            <a:ext cx="102767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497516" y="5976640"/>
            <a:ext cx="3805333" cy="1015661"/>
          </a:xfrm>
          <a:prstGeom prst="rect">
            <a:avLst/>
          </a:prstGeom>
          <a:solidFill>
            <a:schemeClr val="tx1">
              <a:alpha val="4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Century Gothic" pitchFamily="34" charset="0"/>
              </a:rPr>
              <a:t>Integral Group Z Squared Design Facility</a:t>
            </a:r>
          </a:p>
          <a:p>
            <a:r>
              <a:rPr lang="en-US" sz="1500" dirty="0">
                <a:solidFill>
                  <a:schemeClr val="bg1"/>
                </a:solidFill>
                <a:latin typeface="Century Gothic" pitchFamily="34" charset="0"/>
              </a:rPr>
              <a:t>Certified Net Zero Energy</a:t>
            </a:r>
          </a:p>
          <a:p>
            <a:r>
              <a:rPr lang="en-US" sz="1500" dirty="0">
                <a:solidFill>
                  <a:schemeClr val="bg1"/>
                </a:solidFill>
                <a:latin typeface="Century Gothic" pitchFamily="34" charset="0"/>
              </a:rPr>
              <a:t>First Net Zero Commercial Office in U.S.</a:t>
            </a:r>
          </a:p>
        </p:txBody>
      </p:sp>
      <p:pic>
        <p:nvPicPr>
          <p:cNvPr id="37" name="Picture 2" descr="http://living-future.org/sites/default/files/LBC/110919_net_zero_energy_postcard-gp_Page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474165" y="5641059"/>
            <a:ext cx="1512171" cy="1068451"/>
          </a:xfrm>
          <a:prstGeom prst="rect">
            <a:avLst/>
          </a:prstGeom>
          <a:noFill/>
          <a:effectLst>
            <a:outerShdw blurRad="50800" dist="165100" dir="2700000" algn="tl" rotWithShape="0">
              <a:prstClr val="black">
                <a:alpha val="52000"/>
              </a:prstClr>
            </a:outerShdw>
          </a:effectLst>
        </p:spPr>
      </p:pic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3500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9156" y="-360960"/>
            <a:ext cx="3723809" cy="369523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05168"/>
            <a:ext cx="7900867" cy="5268891"/>
          </a:xfr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08861" y="92989"/>
            <a:ext cx="9275171" cy="570155"/>
          </a:xfrm>
          <a:prstGeom prst="rect">
            <a:avLst/>
          </a:prstGeom>
        </p:spPr>
        <p:txBody>
          <a:bodyPr vert="horz" lIns="91438" tIns="45719" rIns="91438" bIns="4571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3200" dirty="0">
                <a:solidFill>
                  <a:srgbClr val="00B0F0"/>
                </a:solidFill>
                <a:latin typeface="Swis721 BT" panose="020B0504020202020204" pitchFamily="34" charset="0"/>
              </a:rPr>
              <a:t>435INDIO</a:t>
            </a:r>
            <a:r>
              <a:rPr lang="en-CA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Swis721 Lt BT" panose="020B0403020202020204" pitchFamily="34" charset="0"/>
              </a:rPr>
              <a:t>ZNE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8225" y="6128176"/>
            <a:ext cx="1607515" cy="619049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7921265" y="1249609"/>
            <a:ext cx="3887361" cy="4559681"/>
          </a:xfrm>
          <a:prstGeom prst="rect">
            <a:avLst/>
          </a:prstGeom>
        </p:spPr>
        <p:txBody>
          <a:bodyPr vert="horz" lIns="91438" tIns="45719" rIns="91438" bIns="45719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/>
              <a:t>Passive night cooling</a:t>
            </a:r>
          </a:p>
          <a:p>
            <a:pPr>
              <a:spcBef>
                <a:spcPts val="0"/>
              </a:spcBef>
            </a:pPr>
            <a:r>
              <a:rPr lang="en-US" sz="1600"/>
              <a:t>Upgraded exterior insulation with thermal mass walls</a:t>
            </a:r>
          </a:p>
          <a:p>
            <a:pPr>
              <a:spcBef>
                <a:spcPts val="0"/>
              </a:spcBef>
            </a:pPr>
            <a:r>
              <a:rPr lang="en-US" sz="1600"/>
              <a:t>Ceiling fans extend comfort temperature range</a:t>
            </a:r>
          </a:p>
          <a:p>
            <a:pPr>
              <a:spcBef>
                <a:spcPts val="0"/>
              </a:spcBef>
            </a:pPr>
            <a:r>
              <a:rPr lang="en-US" sz="1600"/>
              <a:t>Custom operable skylights use prevailing breezes to induce internal airflow</a:t>
            </a:r>
          </a:p>
          <a:p>
            <a:pPr>
              <a:spcBef>
                <a:spcPts val="0"/>
              </a:spcBef>
            </a:pPr>
            <a:r>
              <a:rPr lang="en-US" sz="1600"/>
              <a:t>High performance glazing – no need for external shades</a:t>
            </a:r>
          </a:p>
          <a:p>
            <a:pPr>
              <a:spcBef>
                <a:spcPts val="0"/>
              </a:spcBef>
            </a:pPr>
            <a:r>
              <a:rPr lang="en-US" sz="1600"/>
              <a:t>Daylighting to all occupied spaces</a:t>
            </a:r>
          </a:p>
          <a:p>
            <a:pPr>
              <a:spcBef>
                <a:spcPts val="0"/>
              </a:spcBef>
            </a:pPr>
            <a:r>
              <a:rPr lang="en-US" sz="1600"/>
              <a:t>Skylights designed to provide equal light levels in summer and winter, and 15% higher levels at equinox</a:t>
            </a:r>
          </a:p>
          <a:p>
            <a:pPr>
              <a:spcBef>
                <a:spcPts val="0"/>
              </a:spcBef>
            </a:pPr>
            <a:r>
              <a:rPr lang="en-US" sz="1600"/>
              <a:t>High efficiency LED lighting (.5W/sf)</a:t>
            </a:r>
          </a:p>
          <a:p>
            <a:pPr>
              <a:spcBef>
                <a:spcPts val="0"/>
              </a:spcBef>
            </a:pPr>
            <a:r>
              <a:rPr lang="en-US" sz="1600"/>
              <a:t>Integral daylight, occupancy, and temperature sensors at every light fixture</a:t>
            </a:r>
          </a:p>
          <a:p>
            <a:pPr>
              <a:spcBef>
                <a:spcPts val="0"/>
              </a:spcBef>
            </a:pPr>
            <a:r>
              <a:rPr lang="en-US" sz="1600"/>
              <a:t>Individually controlled desk fans and task lights</a:t>
            </a:r>
          </a:p>
          <a:p>
            <a:pPr>
              <a:spcBef>
                <a:spcPts val="0"/>
              </a:spcBef>
            </a:pPr>
            <a:r>
              <a:rPr lang="en-US" sz="1600"/>
              <a:t>Metering by load type (lighting, plug loads, mechanical)</a:t>
            </a:r>
          </a:p>
          <a:p>
            <a:pPr>
              <a:spcBef>
                <a:spcPts val="0"/>
              </a:spcBef>
            </a:pPr>
            <a:r>
              <a:rPr lang="en-US" sz="1600"/>
              <a:t>Building energy use dashboard</a:t>
            </a:r>
          </a:p>
          <a:p>
            <a:pPr>
              <a:spcBef>
                <a:spcPts val="0"/>
              </a:spcBef>
            </a:pPr>
            <a:r>
              <a:rPr lang="en-US" sz="1600"/>
              <a:t>Occupancy sensor controlled plug strips 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647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6672" y="-332680"/>
            <a:ext cx="3723809" cy="3695239"/>
          </a:xfrm>
          <a:prstGeom prst="rect">
            <a:avLst/>
          </a:prstGeom>
        </p:spPr>
      </p:pic>
      <p:sp>
        <p:nvSpPr>
          <p:cNvPr id="4" name="Rectangle 3"/>
          <p:cNvSpPr>
            <a:spLocks/>
          </p:cNvSpPr>
          <p:nvPr/>
        </p:nvSpPr>
        <p:spPr bwMode="auto">
          <a:xfrm>
            <a:off x="1514573" y="406250"/>
            <a:ext cx="9144000" cy="66598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88894" tIns="50797" rIns="88894" bIns="50797" anchor="ctr"/>
          <a:lstStyle/>
          <a:p>
            <a:pPr algn="ctr" defTabSz="456503">
              <a:lnSpc>
                <a:spcPct val="75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Helvetica" charset="0"/>
              </a:rPr>
              <a:t>PASSIVE THERMAL COMFORT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Content Placeholder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79722"/>
            <a:ext cx="8064896" cy="5378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864" y="5450333"/>
            <a:ext cx="1858789" cy="1240161"/>
          </a:xfrm>
          <a:prstGeom prst="rect">
            <a:avLst/>
          </a:prstGeom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108861" y="108865"/>
            <a:ext cx="9275171" cy="570155"/>
          </a:xfrm>
          <a:prstGeom prst="rect">
            <a:avLst/>
          </a:prstGeom>
        </p:spPr>
        <p:txBody>
          <a:bodyPr vert="horz" lIns="91438" tIns="45719" rIns="91438" bIns="4571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3200" dirty="0">
                <a:solidFill>
                  <a:srgbClr val="00B0F0"/>
                </a:solidFill>
                <a:latin typeface="Swis721 BT" panose="020B0504020202020204" pitchFamily="34" charset="0"/>
              </a:rPr>
              <a:t>435INDIO</a:t>
            </a:r>
            <a:r>
              <a:rPr lang="en-CA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Swis721 Lt BT" panose="020B0403020202020204" pitchFamily="34" charset="0"/>
              </a:rPr>
              <a:t>ZNE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8223" y="6128172"/>
            <a:ext cx="1607515" cy="6190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6822" y="4307155"/>
            <a:ext cx="1588889" cy="2383335"/>
          </a:xfrm>
          <a:prstGeom prst="rect">
            <a:avLst/>
          </a:prstGeom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585"/>
          <a:stretch/>
        </p:blipFill>
        <p:spPr>
          <a:xfrm>
            <a:off x="4241126" y="5450328"/>
            <a:ext cx="1982119" cy="1219080"/>
          </a:xfrm>
          <a:prstGeom prst="rect">
            <a:avLst/>
          </a:prstGeom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6105" y="5450333"/>
            <a:ext cx="1860243" cy="1240161"/>
          </a:xfrm>
          <a:prstGeom prst="rect">
            <a:avLst/>
          </a:prstGeom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93427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7633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61C7F8"/>
                </a:solidFill>
              </a:rPr>
              <a:t>Solar Ready </a:t>
            </a:r>
            <a:endParaRPr lang="en-US" dirty="0">
              <a:solidFill>
                <a:srgbClr val="61C7F8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90429781"/>
              </p:ext>
            </p:extLst>
          </p:nvPr>
        </p:nvGraphicFramePr>
        <p:xfrm>
          <a:off x="193250" y="1090653"/>
          <a:ext cx="11760638" cy="2206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0718" y="2917730"/>
            <a:ext cx="10515600" cy="435133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525252"/>
                </a:solidFill>
              </a:rPr>
              <a:t>What we have heard?</a:t>
            </a:r>
          </a:p>
          <a:p>
            <a:r>
              <a:rPr lang="en-US" dirty="0" smtClean="0">
                <a:solidFill>
                  <a:srgbClr val="525252"/>
                </a:solidFill>
              </a:rPr>
              <a:t>Clarify where it does not apply (IE shaded lots, labs?)</a:t>
            </a:r>
          </a:p>
          <a:p>
            <a:r>
              <a:rPr lang="en-US" dirty="0" smtClean="0">
                <a:solidFill>
                  <a:srgbClr val="525252"/>
                </a:solidFill>
              </a:rPr>
              <a:t>Explore Solar requirement sooner (1-4 years)</a:t>
            </a:r>
          </a:p>
          <a:p>
            <a:r>
              <a:rPr lang="en-US" dirty="0" smtClean="0">
                <a:solidFill>
                  <a:srgbClr val="525252"/>
                </a:solidFill>
              </a:rPr>
              <a:t>Review height and overlook guidance</a:t>
            </a:r>
          </a:p>
          <a:p>
            <a:r>
              <a:rPr lang="en-US" dirty="0" smtClean="0">
                <a:solidFill>
                  <a:srgbClr val="525252"/>
                </a:solidFill>
              </a:rPr>
              <a:t>Provide opportunities for solar hot water</a:t>
            </a:r>
          </a:p>
          <a:p>
            <a:r>
              <a:rPr lang="en-US" dirty="0" smtClean="0">
                <a:solidFill>
                  <a:srgbClr val="525252"/>
                </a:solidFill>
              </a:rPr>
              <a:t>Cost impacts of moving mechanical and increased loading</a:t>
            </a:r>
            <a:endParaRPr lang="en-US" dirty="0">
              <a:solidFill>
                <a:srgbClr val="52525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8225" y="6128176"/>
            <a:ext cx="1607515" cy="61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9152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1C7F8"/>
                </a:solidFill>
              </a:rPr>
              <a:t>Cambridge Energy Strategy</a:t>
            </a:r>
            <a:endParaRPr lang="en-US" dirty="0">
              <a:solidFill>
                <a:srgbClr val="61C7F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29578" cy="43513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What we have heard: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Review municipal aggregation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Legislative review of barriers to energy sharing/micro grids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Expand the exploration of other renewable technologies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Expand references to waste heat capture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Prioritize Micro grid development 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Review from resiliency lenses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8225" y="6128176"/>
            <a:ext cx="1607515" cy="6190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9515" y="1594557"/>
            <a:ext cx="5852485" cy="41207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73333" y="5954889"/>
            <a:ext cx="46707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Source: Veolia North America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4037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406402" y="305716"/>
            <a:ext cx="10833849" cy="4733379"/>
          </a:xfrm>
          <a:custGeom>
            <a:avLst/>
            <a:gdLst>
              <a:gd name="connsiteX0" fmla="*/ 35277 w 8125387"/>
              <a:gd name="connsiteY0" fmla="*/ 1704946 h 4456377"/>
              <a:gd name="connsiteX1" fmla="*/ 4891695 w 8125387"/>
              <a:gd name="connsiteY1" fmla="*/ 0 h 4456377"/>
              <a:gd name="connsiteX2" fmla="*/ 8125387 w 8125387"/>
              <a:gd name="connsiteY2" fmla="*/ 2175276 h 4456377"/>
              <a:gd name="connsiteX3" fmla="*/ 5103354 w 8125387"/>
              <a:gd name="connsiteY3" fmla="*/ 4456377 h 4456377"/>
              <a:gd name="connsiteX4" fmla="*/ 0 w 8125387"/>
              <a:gd name="connsiteY4" fmla="*/ 2551540 h 4456377"/>
              <a:gd name="connsiteX5" fmla="*/ 35277 w 8125387"/>
              <a:gd name="connsiteY5" fmla="*/ 1704946 h 4456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5387" h="4456377">
                <a:moveTo>
                  <a:pt x="35277" y="1704946"/>
                </a:moveTo>
                <a:lnTo>
                  <a:pt x="4891695" y="0"/>
                </a:lnTo>
                <a:lnTo>
                  <a:pt x="8125387" y="2175276"/>
                </a:lnTo>
                <a:lnTo>
                  <a:pt x="5103354" y="4456377"/>
                </a:lnTo>
                <a:lnTo>
                  <a:pt x="0" y="2551540"/>
                </a:lnTo>
                <a:lnTo>
                  <a:pt x="35277" y="1704946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7620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415968"/>
                </a:solidFill>
              </a:rPr>
              <a:t>Proposed Work Plan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34008" y="2038139"/>
            <a:ext cx="0" cy="1467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30808" y="3505202"/>
            <a:ext cx="1422400" cy="27699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1</a:t>
            </a:r>
            <a:r>
              <a:rPr lang="en-US" sz="1200" baseline="300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st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 Meeting</a:t>
            </a:r>
          </a:p>
        </p:txBody>
      </p:sp>
      <p:grpSp>
        <p:nvGrpSpPr>
          <p:cNvPr id="17419" name="Group 17418"/>
          <p:cNvGrpSpPr/>
          <p:nvPr/>
        </p:nvGrpSpPr>
        <p:grpSpPr>
          <a:xfrm>
            <a:off x="9827592" y="1156998"/>
            <a:ext cx="2336800" cy="1343799"/>
            <a:chOff x="7391400" y="1170801"/>
            <a:chExt cx="1752600" cy="1343799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8458200" y="1447800"/>
              <a:ext cx="0" cy="1066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7391400" y="1170801"/>
              <a:ext cx="1752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Arial" pitchFamily="34" charset="0"/>
                  <a:ea typeface="ＭＳ Ｐゴシック" pitchFamily="34" charset="-128"/>
                </a:rPr>
                <a:t>Recommendations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032001" y="1143001"/>
            <a:ext cx="10325643" cy="1950137"/>
            <a:chOff x="1524000" y="1143000"/>
            <a:chExt cx="7744232" cy="1950137"/>
          </a:xfrm>
        </p:grpSpPr>
        <p:sp>
          <p:nvSpPr>
            <p:cNvPr id="17420" name="TextBox 17419"/>
            <p:cNvSpPr txBox="1"/>
            <p:nvPr/>
          </p:nvSpPr>
          <p:spPr>
            <a:xfrm>
              <a:off x="1524000" y="1600200"/>
              <a:ext cx="27432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44" indent="-285744" fontAlgn="base">
                <a:spcBef>
                  <a:spcPct val="0"/>
                </a:spcBef>
                <a:spcAft>
                  <a:spcPct val="0"/>
                </a:spcAft>
                <a:buFont typeface="Courier New"/>
                <a:buChar char="o"/>
              </a:pPr>
              <a:r>
                <a:rPr lang="en-US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rPr>
                <a:t>Working Groups formed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798927" y="2708416"/>
              <a:ext cx="27432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44" indent="-285744" fontAlgn="base">
                <a:spcBef>
                  <a:spcPct val="0"/>
                </a:spcBef>
                <a:spcAft>
                  <a:spcPct val="0"/>
                </a:spcAft>
                <a:buFont typeface="Courier New"/>
                <a:buChar char="o"/>
              </a:pPr>
              <a:r>
                <a:rPr lang="en-US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rPr>
                <a:t>Public &amp; Stakeholder Input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525032" y="2210356"/>
              <a:ext cx="27432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44" indent="-285744" fontAlgn="base">
                <a:spcBef>
                  <a:spcPct val="0"/>
                </a:spcBef>
                <a:spcAft>
                  <a:spcPct val="0"/>
                </a:spcAft>
                <a:buFont typeface="Courier New"/>
                <a:buChar char="o"/>
              </a:pPr>
              <a:r>
                <a:rPr lang="en-US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rPr>
                <a:t>Public Events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038600" y="1143000"/>
              <a:ext cx="27432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44" indent="-285744" fontAlgn="base">
                <a:spcBef>
                  <a:spcPct val="0"/>
                </a:spcBef>
                <a:spcAft>
                  <a:spcPct val="0"/>
                </a:spcAft>
                <a:buFont typeface="Courier New"/>
                <a:buChar char="o"/>
              </a:pPr>
              <a:r>
                <a:rPr lang="en-US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rPr>
                <a:t>Research</a:t>
              </a:r>
            </a:p>
          </p:txBody>
        </p:sp>
      </p:grpSp>
      <p:sp>
        <p:nvSpPr>
          <p:cNvPr id="17429" name="Rectangle 17428"/>
          <p:cNvSpPr/>
          <p:nvPr/>
        </p:nvSpPr>
        <p:spPr>
          <a:xfrm>
            <a:off x="304800" y="6019800"/>
            <a:ext cx="10972800" cy="609600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77000">
                <a:schemeClr val="accent6"/>
              </a:gs>
              <a:gs pos="100000">
                <a:schemeClr val="accent1">
                  <a:shade val="94000"/>
                  <a:satMod val="135000"/>
                </a:schemeClr>
              </a:gs>
              <a:gs pos="24000">
                <a:schemeClr val="accent3"/>
              </a:gs>
              <a:gs pos="54000">
                <a:srgbClr val="FFFF00"/>
              </a:gs>
            </a:gsLst>
            <a:lin ang="42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430" name="TextBox 17429"/>
          <p:cNvSpPr txBox="1"/>
          <p:nvPr/>
        </p:nvSpPr>
        <p:spPr>
          <a:xfrm>
            <a:off x="508000" y="6107669"/>
            <a:ext cx="1625600" cy="38471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Winter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454400" y="6096001"/>
            <a:ext cx="1625600" cy="38471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Spring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400800" y="6107669"/>
            <a:ext cx="1625600" cy="38471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Summer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144000" y="6096001"/>
            <a:ext cx="1625600" cy="38471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Fall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78195" y="2360782"/>
            <a:ext cx="3932205" cy="397809"/>
            <a:chOff x="2308646" y="2120512"/>
            <a:chExt cx="2949154" cy="397809"/>
          </a:xfrm>
        </p:grpSpPr>
        <p:sp>
          <p:nvSpPr>
            <p:cNvPr id="4" name="5-Point Star 3"/>
            <p:cNvSpPr/>
            <p:nvPr/>
          </p:nvSpPr>
          <p:spPr>
            <a:xfrm>
              <a:off x="2308646" y="2120512"/>
              <a:ext cx="240743" cy="327196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14600" y="2133600"/>
              <a:ext cx="27432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rPr>
                <a:t>Early Actions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92824" y="2832672"/>
            <a:ext cx="2023536" cy="2265403"/>
            <a:chOff x="969618" y="2832672"/>
            <a:chExt cx="1517652" cy="2265402"/>
          </a:xfrm>
        </p:grpSpPr>
        <p:sp>
          <p:nvSpPr>
            <p:cNvPr id="28" name="TextBox 27"/>
            <p:cNvSpPr txBox="1"/>
            <p:nvPr/>
          </p:nvSpPr>
          <p:spPr>
            <a:xfrm>
              <a:off x="1039470" y="3897745"/>
              <a:ext cx="1447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Arial" pitchFamily="34" charset="0"/>
                  <a:ea typeface="ＭＳ Ｐゴシック" pitchFamily="34" charset="-128"/>
                </a:rPr>
                <a:t>Series of Short Primers:</a:t>
              </a:r>
            </a:p>
            <a:p>
              <a:pPr marL="171446" indent="-171446" fontAlgn="base">
                <a:spcBef>
                  <a:spcPct val="0"/>
                </a:spcBef>
                <a:spcAft>
                  <a:spcPct val="0"/>
                </a:spcAft>
                <a:buFont typeface="Arial"/>
                <a:buChar char="•"/>
              </a:pPr>
              <a:r>
                <a:rPr lang="en-US" sz="1200" dirty="0">
                  <a:solidFill>
                    <a:prstClr val="black"/>
                  </a:solidFill>
                  <a:latin typeface="Arial" pitchFamily="34" charset="0"/>
                  <a:ea typeface="ＭＳ Ｐゴシック" pitchFamily="34" charset="-128"/>
                </a:rPr>
                <a:t>NZ Best Practices</a:t>
              </a:r>
            </a:p>
            <a:p>
              <a:pPr marL="171446" indent="-171446" fontAlgn="base">
                <a:spcBef>
                  <a:spcPct val="0"/>
                </a:spcBef>
                <a:spcAft>
                  <a:spcPct val="0"/>
                </a:spcAft>
                <a:buFont typeface="Arial"/>
                <a:buChar char="•"/>
              </a:pPr>
              <a:r>
                <a:rPr lang="en-US" sz="1200" dirty="0">
                  <a:solidFill>
                    <a:prstClr val="black"/>
                  </a:solidFill>
                  <a:latin typeface="Arial" pitchFamily="34" charset="0"/>
                  <a:ea typeface="ＭＳ Ｐゴシック" pitchFamily="34" charset="-128"/>
                </a:rPr>
                <a:t>Current State Policy review</a:t>
              </a:r>
            </a:p>
            <a:p>
              <a:pPr marL="171446" indent="-171446" fontAlgn="base">
                <a:spcBef>
                  <a:spcPct val="0"/>
                </a:spcBef>
                <a:spcAft>
                  <a:spcPct val="0"/>
                </a:spcAft>
                <a:buFont typeface="Arial"/>
                <a:buChar char="•"/>
              </a:pPr>
              <a:r>
                <a:rPr lang="en-US" sz="1200" dirty="0">
                  <a:solidFill>
                    <a:prstClr val="black"/>
                  </a:solidFill>
                  <a:latin typeface="Arial" pitchFamily="34" charset="0"/>
                  <a:ea typeface="ＭＳ Ｐゴシック" pitchFamily="34" charset="-128"/>
                </a:rPr>
                <a:t>Building Energy Primer </a:t>
              </a:r>
            </a:p>
            <a:p>
              <a:pPr marL="171446" indent="-171446" fontAlgn="base">
                <a:spcBef>
                  <a:spcPct val="0"/>
                </a:spcBef>
                <a:spcAft>
                  <a:spcPct val="0"/>
                </a:spcAft>
                <a:buFont typeface="Arial"/>
                <a:buChar char="•"/>
              </a:pPr>
              <a:r>
                <a:rPr lang="en-US" sz="1200" dirty="0">
                  <a:solidFill>
                    <a:prstClr val="black"/>
                  </a:solidFill>
                  <a:latin typeface="Arial" pitchFamily="34" charset="0"/>
                  <a:ea typeface="ＭＳ Ｐゴシック" pitchFamily="34" charset="-128"/>
                </a:rPr>
                <a:t>Renewable Energy</a:t>
              </a:r>
            </a:p>
          </p:txBody>
        </p:sp>
        <p:cxnSp>
          <p:nvCxnSpPr>
            <p:cNvPr id="8" name="Elbow Connector 7"/>
            <p:cNvCxnSpPr/>
            <p:nvPr/>
          </p:nvCxnSpPr>
          <p:spPr>
            <a:xfrm rot="16200000" flipV="1">
              <a:off x="277469" y="3524821"/>
              <a:ext cx="1530350" cy="146051"/>
            </a:xfrm>
            <a:prstGeom prst="bentConnector3">
              <a:avLst>
                <a:gd name="adj1" fmla="val 207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457892" y="3462714"/>
            <a:ext cx="2023536" cy="1960839"/>
            <a:chOff x="2593419" y="3615115"/>
            <a:chExt cx="1517652" cy="1960838"/>
          </a:xfrm>
        </p:grpSpPr>
        <p:sp>
          <p:nvSpPr>
            <p:cNvPr id="35" name="TextBox 34"/>
            <p:cNvSpPr txBox="1"/>
            <p:nvPr/>
          </p:nvSpPr>
          <p:spPr>
            <a:xfrm>
              <a:off x="2663271" y="4529513"/>
              <a:ext cx="144780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Arial" pitchFamily="34" charset="0"/>
                  <a:ea typeface="ＭＳ Ｐゴシック" pitchFamily="34" charset="-128"/>
                </a:rPr>
                <a:t>Working Groups set up</a:t>
              </a:r>
            </a:p>
            <a:p>
              <a:pPr marL="171446" indent="-171446" fontAlgn="base">
                <a:spcBef>
                  <a:spcPct val="0"/>
                </a:spcBef>
                <a:spcAft>
                  <a:spcPct val="0"/>
                </a:spcAft>
                <a:buFont typeface="Arial"/>
                <a:buChar char="•"/>
              </a:pPr>
              <a:r>
                <a:rPr lang="en-US" sz="1200" dirty="0">
                  <a:solidFill>
                    <a:prstClr val="black"/>
                  </a:solidFill>
                  <a:latin typeface="Arial" pitchFamily="34" charset="0"/>
                  <a:ea typeface="ＭＳ Ｐゴシック" pitchFamily="34" charset="-128"/>
                </a:rPr>
                <a:t>Initial workshops</a:t>
              </a:r>
            </a:p>
            <a:p>
              <a:pPr marL="171446" indent="-171446" fontAlgn="base">
                <a:spcBef>
                  <a:spcPct val="0"/>
                </a:spcBef>
                <a:spcAft>
                  <a:spcPct val="0"/>
                </a:spcAft>
                <a:buFont typeface="Arial"/>
                <a:buChar char="•"/>
              </a:pPr>
              <a:r>
                <a:rPr lang="en-US" sz="1200" dirty="0">
                  <a:solidFill>
                    <a:prstClr val="black"/>
                  </a:solidFill>
                  <a:latin typeface="Arial" pitchFamily="34" charset="0"/>
                  <a:ea typeface="ＭＳ Ｐゴシック" pitchFamily="34" charset="-128"/>
                </a:rPr>
                <a:t>Some Consultant support for analysis</a:t>
              </a:r>
            </a:p>
            <a:p>
              <a:pPr marL="171446" indent="-171446" fontAlgn="base">
                <a:spcBef>
                  <a:spcPct val="0"/>
                </a:spcBef>
                <a:spcAft>
                  <a:spcPct val="0"/>
                </a:spcAft>
                <a:buFont typeface="Arial"/>
                <a:buChar char="•"/>
              </a:pPr>
              <a:r>
                <a:rPr lang="en-US" sz="1200" dirty="0">
                  <a:solidFill>
                    <a:prstClr val="black"/>
                  </a:solidFill>
                  <a:latin typeface="Arial" pitchFamily="34" charset="0"/>
                  <a:ea typeface="ＭＳ Ｐゴシック" pitchFamily="34" charset="-128"/>
                </a:rPr>
                <a:t>Consistent inputs</a:t>
              </a:r>
            </a:p>
          </p:txBody>
        </p:sp>
        <p:cxnSp>
          <p:nvCxnSpPr>
            <p:cNvPr id="54" name="Elbow Connector 53"/>
            <p:cNvCxnSpPr/>
            <p:nvPr/>
          </p:nvCxnSpPr>
          <p:spPr>
            <a:xfrm rot="16200000" flipV="1">
              <a:off x="1901270" y="4307264"/>
              <a:ext cx="1530350" cy="146051"/>
            </a:xfrm>
            <a:prstGeom prst="bentConnector3">
              <a:avLst>
                <a:gd name="adj1" fmla="val 207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633272" y="4410833"/>
            <a:ext cx="2133600" cy="1299866"/>
            <a:chOff x="4038600" y="4224180"/>
            <a:chExt cx="1600200" cy="1299865"/>
          </a:xfrm>
        </p:grpSpPr>
        <p:sp>
          <p:nvSpPr>
            <p:cNvPr id="39" name="TextBox 38"/>
            <p:cNvSpPr txBox="1"/>
            <p:nvPr/>
          </p:nvSpPr>
          <p:spPr>
            <a:xfrm>
              <a:off x="4191000" y="506238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Arial" pitchFamily="34" charset="0"/>
                  <a:ea typeface="ＭＳ Ｐゴシック" pitchFamily="34" charset="-128"/>
                </a:rPr>
                <a:t>long list of ideas generated</a:t>
              </a:r>
            </a:p>
          </p:txBody>
        </p:sp>
        <p:cxnSp>
          <p:nvCxnSpPr>
            <p:cNvPr id="55" name="Elbow Connector 54"/>
            <p:cNvCxnSpPr/>
            <p:nvPr/>
          </p:nvCxnSpPr>
          <p:spPr>
            <a:xfrm rot="16200000" flipV="1">
              <a:off x="3500438" y="4762342"/>
              <a:ext cx="1222376" cy="146051"/>
            </a:xfrm>
            <a:prstGeom prst="bentConnector3">
              <a:avLst>
                <a:gd name="adj1" fmla="val 1948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8129637" y="3934789"/>
            <a:ext cx="2133601" cy="1676398"/>
            <a:chOff x="5486399" y="3810001"/>
            <a:chExt cx="1600201" cy="1676399"/>
          </a:xfrm>
        </p:grpSpPr>
        <p:sp>
          <p:nvSpPr>
            <p:cNvPr id="41" name="TextBox 40"/>
            <p:cNvSpPr txBox="1"/>
            <p:nvPr/>
          </p:nvSpPr>
          <p:spPr>
            <a:xfrm>
              <a:off x="5638800" y="5024735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Arial" pitchFamily="34" charset="0"/>
                  <a:ea typeface="ＭＳ Ｐゴシック" pitchFamily="34" charset="-128"/>
                </a:rPr>
                <a:t>Alignment &amp; Analysis of Options </a:t>
              </a:r>
            </a:p>
          </p:txBody>
        </p:sp>
        <p:cxnSp>
          <p:nvCxnSpPr>
            <p:cNvPr id="60" name="Elbow Connector 59"/>
            <p:cNvCxnSpPr/>
            <p:nvPr/>
          </p:nvCxnSpPr>
          <p:spPr>
            <a:xfrm rot="16200000" flipV="1">
              <a:off x="4794250" y="4502150"/>
              <a:ext cx="1530350" cy="146051"/>
            </a:xfrm>
            <a:prstGeom prst="bentConnector3">
              <a:avLst>
                <a:gd name="adj1" fmla="val 207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9211911" y="3457149"/>
            <a:ext cx="2087215" cy="1267599"/>
            <a:chOff x="6908932" y="3457146"/>
            <a:chExt cx="1565411" cy="1267599"/>
          </a:xfrm>
        </p:grpSpPr>
        <p:sp>
          <p:nvSpPr>
            <p:cNvPr id="43" name="TextBox 42"/>
            <p:cNvSpPr txBox="1"/>
            <p:nvPr/>
          </p:nvSpPr>
          <p:spPr>
            <a:xfrm>
              <a:off x="7026543" y="4447746"/>
              <a:ext cx="144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Arial" pitchFamily="34" charset="0"/>
                  <a:ea typeface="ＭＳ Ｐゴシック" pitchFamily="34" charset="-128"/>
                </a:rPr>
                <a:t>Prioritization</a:t>
              </a:r>
            </a:p>
          </p:txBody>
        </p:sp>
        <p:cxnSp>
          <p:nvCxnSpPr>
            <p:cNvPr id="61" name="Elbow Connector 60"/>
            <p:cNvCxnSpPr/>
            <p:nvPr/>
          </p:nvCxnSpPr>
          <p:spPr>
            <a:xfrm rot="16200000" flipV="1">
              <a:off x="6407282" y="3958796"/>
              <a:ext cx="1149351" cy="146052"/>
            </a:xfrm>
            <a:prstGeom prst="bentConnector3">
              <a:avLst>
                <a:gd name="adj1" fmla="val -1105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10338343" y="2722760"/>
            <a:ext cx="2133599" cy="1371600"/>
            <a:chOff x="7753756" y="2722758"/>
            <a:chExt cx="1600199" cy="1371600"/>
          </a:xfrm>
        </p:grpSpPr>
        <p:sp>
          <p:nvSpPr>
            <p:cNvPr id="45" name="TextBox 44"/>
            <p:cNvSpPr txBox="1"/>
            <p:nvPr/>
          </p:nvSpPr>
          <p:spPr>
            <a:xfrm>
              <a:off x="7906155" y="3817359"/>
              <a:ext cx="144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Arial" pitchFamily="34" charset="0"/>
                  <a:ea typeface="ＭＳ Ｐゴシック" pitchFamily="34" charset="-128"/>
                </a:rPr>
                <a:t>Testing of options</a:t>
              </a:r>
            </a:p>
          </p:txBody>
        </p:sp>
        <p:cxnSp>
          <p:nvCxnSpPr>
            <p:cNvPr id="62" name="Elbow Connector 61"/>
            <p:cNvCxnSpPr/>
            <p:nvPr/>
          </p:nvCxnSpPr>
          <p:spPr>
            <a:xfrm rot="16200000" flipV="1">
              <a:off x="7214006" y="3262508"/>
              <a:ext cx="1225551" cy="146052"/>
            </a:xfrm>
            <a:prstGeom prst="bentConnector3">
              <a:avLst>
                <a:gd name="adj1" fmla="val 2072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val 2"/>
          <p:cNvSpPr/>
          <p:nvPr/>
        </p:nvSpPr>
        <p:spPr>
          <a:xfrm>
            <a:off x="9652000" y="990600"/>
            <a:ext cx="2336800" cy="609600"/>
          </a:xfrm>
          <a:prstGeom prst="ellipse">
            <a:avLst/>
          </a:prstGeom>
          <a:noFill/>
          <a:ln w="38100" cmpd="sng">
            <a:solidFill>
              <a:srgbClr val="AFBD2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7224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chemeClr val="accent3">
                    <a:lumMod val="50000"/>
                  </a:schemeClr>
                </a:solidFill>
              </a:rPr>
              <a:t>1. Create a compelling incentive program for Net-Zero Buildings </a:t>
            </a:r>
            <a:endParaRPr lang="en-US" sz="2500" dirty="0">
              <a:solidFill>
                <a:srgbClr val="B1BC22"/>
              </a:solidFill>
            </a:endParaRPr>
          </a:p>
          <a:p>
            <a:pPr lvl="1"/>
            <a:r>
              <a:rPr lang="en-US" sz="2500" dirty="0">
                <a:solidFill>
                  <a:schemeClr val="accent3">
                    <a:lumMod val="50000"/>
                  </a:schemeClr>
                </a:solidFill>
              </a:rPr>
              <a:t>Define Net-Zero</a:t>
            </a:r>
          </a:p>
          <a:p>
            <a:pPr lvl="1"/>
            <a:r>
              <a:rPr lang="en-US" sz="2500" dirty="0">
                <a:solidFill>
                  <a:schemeClr val="accent3">
                    <a:lumMod val="50000"/>
                  </a:schemeClr>
                </a:solidFill>
              </a:rPr>
              <a:t>Height and/or FAR bonus?</a:t>
            </a:r>
          </a:p>
          <a:p>
            <a:pPr lvl="1"/>
            <a:r>
              <a:rPr lang="en-US" sz="2500" dirty="0">
                <a:solidFill>
                  <a:schemeClr val="accent3">
                    <a:lumMod val="50000"/>
                  </a:schemeClr>
                </a:solidFill>
              </a:rPr>
              <a:t>Fee-bate model? </a:t>
            </a:r>
          </a:p>
          <a:p>
            <a:pPr lvl="1"/>
            <a:r>
              <a:rPr lang="en-US" sz="2500" dirty="0">
                <a:solidFill>
                  <a:schemeClr val="accent3">
                    <a:lumMod val="50000"/>
                  </a:schemeClr>
                </a:solidFill>
              </a:rPr>
              <a:t>Set a date for Types of new construction to be Net-Zero</a:t>
            </a:r>
          </a:p>
          <a:p>
            <a:pPr marL="0" indent="0">
              <a:buNone/>
            </a:pPr>
            <a:r>
              <a:rPr lang="en-US" sz="2500" b="1" dirty="0">
                <a:solidFill>
                  <a:schemeClr val="accent3">
                    <a:lumMod val="50000"/>
                  </a:schemeClr>
                </a:solidFill>
              </a:rPr>
              <a:t>2. Energy Supply Strategy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endParaRPr lang="en-US" sz="2500" dirty="0">
              <a:solidFill>
                <a:srgbClr val="B1BC22"/>
              </a:solidFill>
            </a:endParaRPr>
          </a:p>
          <a:p>
            <a:pPr marL="0" indent="0">
              <a:buNone/>
            </a:pPr>
            <a:r>
              <a:rPr lang="en-US" sz="2500" dirty="0">
                <a:solidFill>
                  <a:schemeClr val="accent3">
                    <a:lumMod val="50000"/>
                  </a:schemeClr>
                </a:solidFill>
              </a:rPr>
              <a:t>Planning areas are identified that are conducive to specific uses: renewables, storage, micro-grids, co-gen, district energy</a:t>
            </a:r>
            <a:endParaRPr lang="en-US" sz="2500" dirty="0"/>
          </a:p>
          <a:p>
            <a:pPr lvl="1"/>
            <a:endParaRPr lang="en-US" dirty="0"/>
          </a:p>
        </p:txBody>
      </p:sp>
      <p:sp>
        <p:nvSpPr>
          <p:cNvPr id="8" name="Title 3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defTabSz="1219170" fontAlgn="base">
              <a:spcAft>
                <a:spcPct val="0"/>
              </a:spcAft>
            </a:pPr>
            <a:r>
              <a:rPr lang="en-CA" sz="5300" b="1" dirty="0">
                <a:solidFill>
                  <a:srgbClr val="5FB8D2"/>
                </a:solidFill>
                <a:latin typeface="Calibri"/>
                <a:ea typeface="ＭＳ Ｐゴシック" pitchFamily="34" charset="-128"/>
                <a:cs typeface="Arial" pitchFamily="34" charset="0"/>
              </a:rPr>
              <a:t>“Big Moves”</a:t>
            </a:r>
            <a:endParaRPr lang="en-US" sz="5300" b="1" dirty="0">
              <a:solidFill>
                <a:srgbClr val="5FB8D2"/>
              </a:solidFill>
              <a:latin typeface="Calibri"/>
              <a:ea typeface="ＭＳ Ｐゴシック" pitchFamily="34" charset="-128"/>
              <a:cs typeface="Arial" pitchFamily="34" charset="0"/>
            </a:endParaRPr>
          </a:p>
          <a:p>
            <a:pPr defTabSz="1219170" fontAlgn="base">
              <a:spcAft>
                <a:spcPct val="0"/>
              </a:spcAft>
            </a:pPr>
            <a:r>
              <a:rPr lang="en-CA" sz="3700" b="1" dirty="0">
                <a:solidFill>
                  <a:srgbClr val="71AC49"/>
                </a:solidFill>
                <a:latin typeface="Calibri"/>
                <a:ea typeface="ＭＳ Ｐゴシック" pitchFamily="34" charset="-128"/>
                <a:cs typeface="Arial" pitchFamily="34" charset="0"/>
              </a:rPr>
              <a:t>First Draft</a:t>
            </a:r>
            <a:endParaRPr lang="en-US" sz="5300" b="1" dirty="0">
              <a:solidFill>
                <a:srgbClr val="71AC49"/>
              </a:solidFill>
              <a:latin typeface="Calibri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203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CA" sz="5300" b="1" dirty="0">
                <a:solidFill>
                  <a:srgbClr val="5FB8D2"/>
                </a:solidFill>
                <a:latin typeface="Calibri"/>
                <a:ea typeface="ＭＳ Ｐゴシック" pitchFamily="34" charset="-128"/>
                <a:cs typeface="Arial" pitchFamily="34" charset="0"/>
              </a:rPr>
              <a:t>“Big Moves”</a:t>
            </a:r>
            <a:r>
              <a:rPr lang="en-US" b="1" dirty="0">
                <a:solidFill>
                  <a:srgbClr val="2C5D98"/>
                </a:solidFill>
                <a:latin typeface="Calibri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b="1" dirty="0">
                <a:solidFill>
                  <a:srgbClr val="2C5D98"/>
                </a:solidFill>
                <a:latin typeface="Calibri"/>
                <a:ea typeface="ＭＳ Ｐゴシック" pitchFamily="34" charset="-128"/>
                <a:cs typeface="Arial" pitchFamily="34" charset="0"/>
              </a:rPr>
            </a:br>
            <a:r>
              <a:rPr lang="en-CA" sz="3700" b="1" dirty="0">
                <a:solidFill>
                  <a:srgbClr val="71AC49"/>
                </a:solidFill>
                <a:latin typeface="Calibri"/>
                <a:ea typeface="ＭＳ Ｐゴシック" pitchFamily="34" charset="-128"/>
                <a:cs typeface="Arial" pitchFamily="34" charset="0"/>
              </a:rPr>
              <a:t>First Draft</a:t>
            </a:r>
            <a:endParaRPr lang="en-US" sz="3700" dirty="0">
              <a:solidFill>
                <a:srgbClr val="71AC4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100" b="1" dirty="0">
                <a:solidFill>
                  <a:schemeClr val="accent3">
                    <a:lumMod val="50000"/>
                  </a:schemeClr>
                </a:solidFill>
              </a:rPr>
              <a:t>3. Study and evaluate the development of a “Carbon Fund” 	</a:t>
            </a:r>
          </a:p>
          <a:p>
            <a:pPr marL="0" indent="0">
              <a:buNone/>
            </a:pPr>
            <a:r>
              <a:rPr lang="en-US" sz="5100" b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en-US" sz="5100" dirty="0">
                <a:solidFill>
                  <a:schemeClr val="accent3">
                    <a:lumMod val="50000"/>
                  </a:schemeClr>
                </a:solidFill>
              </a:rPr>
              <a:t>- Functions like locally generated offsets (retro-fits, renewable energy)</a:t>
            </a:r>
          </a:p>
          <a:p>
            <a:pPr marL="0" indent="0">
              <a:buNone/>
            </a:pPr>
            <a:r>
              <a:rPr lang="en-US" sz="5100" b="1" dirty="0">
                <a:solidFill>
                  <a:schemeClr val="accent3">
                    <a:lumMod val="50000"/>
                  </a:schemeClr>
                </a:solidFill>
              </a:rPr>
              <a:t>	- </a:t>
            </a:r>
            <a:r>
              <a:rPr lang="en-US" sz="5100" dirty="0">
                <a:solidFill>
                  <a:schemeClr val="accent3">
                    <a:lumMod val="50000"/>
                  </a:schemeClr>
                </a:solidFill>
              </a:rPr>
              <a:t>Provides an ability to achieve net-zero now to projects</a:t>
            </a:r>
          </a:p>
          <a:p>
            <a:pPr marL="0" indent="0">
              <a:buNone/>
            </a:pPr>
            <a:r>
              <a:rPr lang="en-US" sz="5100" dirty="0">
                <a:solidFill>
                  <a:schemeClr val="accent3">
                    <a:lumMod val="50000"/>
                  </a:schemeClr>
                </a:solidFill>
              </a:rPr>
              <a:t>	- Optional but can be used to meet regulatory requirements</a:t>
            </a:r>
          </a:p>
          <a:p>
            <a:pPr marL="0" indent="0">
              <a:buNone/>
            </a:pPr>
            <a:endParaRPr lang="en-US" sz="51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5100" b="1" dirty="0">
                <a:solidFill>
                  <a:schemeClr val="accent3">
                    <a:lumMod val="50000"/>
                  </a:schemeClr>
                </a:solidFill>
              </a:rPr>
              <a:t>4. Develop a retro- fit &amp; Continuous Optimization Strategy</a:t>
            </a:r>
            <a:r>
              <a:rPr lang="en-US" sz="51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endParaRPr lang="en-US" sz="5100" dirty="0">
              <a:solidFill>
                <a:srgbClr val="B1BC22"/>
              </a:solidFill>
            </a:endParaRPr>
          </a:p>
          <a:p>
            <a:pPr marL="0" indent="0">
              <a:buNone/>
            </a:pPr>
            <a:r>
              <a:rPr lang="en-US" sz="5100" dirty="0">
                <a:solidFill>
                  <a:schemeClr val="accent3">
                    <a:lumMod val="50000"/>
                  </a:schemeClr>
                </a:solidFill>
              </a:rPr>
              <a:t> 	- Incentive program for commercial, and multi-family </a:t>
            </a:r>
          </a:p>
          <a:p>
            <a:pPr marL="1189537" indent="0">
              <a:buNone/>
            </a:pPr>
            <a:r>
              <a:rPr lang="en-US" sz="5100" dirty="0">
                <a:solidFill>
                  <a:schemeClr val="accent3">
                    <a:lumMod val="50000"/>
                  </a:schemeClr>
                </a:solidFill>
              </a:rPr>
              <a:t>	- Energy Management Plans - Requires property owners (X-sqft and above) to submit (once every 3 years?) a plan showing how they are going to reduce/manage their energy consumption, increase renewables  </a:t>
            </a:r>
          </a:p>
          <a:p>
            <a:pPr marL="0" indent="0">
              <a:buNone/>
            </a:pPr>
            <a:r>
              <a:rPr lang="en-US" sz="5100" dirty="0">
                <a:solidFill>
                  <a:schemeClr val="accent3">
                    <a:lumMod val="50000"/>
                  </a:schemeClr>
                </a:solidFill>
              </a:rPr>
              <a:t>	- Makes use of energy disclosure data and prioritizes the </a:t>
            </a:r>
            <a:r>
              <a:rPr lang="en-US" sz="5100" b="1" dirty="0">
                <a:solidFill>
                  <a:schemeClr val="accent3">
                    <a:lumMod val="50000"/>
                  </a:schemeClr>
                </a:solidFill>
              </a:rPr>
              <a:t>in-efficient</a:t>
            </a:r>
            <a:r>
              <a:rPr lang="en-US" sz="5100" dirty="0">
                <a:solidFill>
                  <a:schemeClr val="accent3">
                    <a:lumMod val="50000"/>
                  </a:schemeClr>
                </a:solidFill>
              </a:rPr>
              <a:t> users</a:t>
            </a:r>
            <a:endParaRPr lang="en-CA" sz="5100" dirty="0">
              <a:solidFill>
                <a:srgbClr val="52525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867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CA" b="1" dirty="0">
                <a:solidFill>
                  <a:srgbClr val="5FB8D2"/>
                </a:solidFill>
                <a:latin typeface="Calibri"/>
                <a:ea typeface="ＭＳ Ｐゴシック" pitchFamily="34" charset="-128"/>
                <a:cs typeface="Arial" pitchFamily="34" charset="0"/>
              </a:rPr>
              <a:t>“Big Moves”</a:t>
            </a:r>
            <a:r>
              <a:rPr lang="en-US" b="1" dirty="0">
                <a:solidFill>
                  <a:srgbClr val="2C5D98"/>
                </a:solidFill>
                <a:latin typeface="Calibri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b="1" dirty="0">
                <a:solidFill>
                  <a:srgbClr val="2C5D98"/>
                </a:solidFill>
                <a:latin typeface="Calibri"/>
                <a:ea typeface="ＭＳ Ｐゴシック" pitchFamily="34" charset="-128"/>
                <a:cs typeface="Arial" pitchFamily="34" charset="0"/>
              </a:rPr>
            </a:br>
            <a:r>
              <a:rPr lang="en-CA" sz="4300" b="1" dirty="0">
                <a:solidFill>
                  <a:srgbClr val="71AC49"/>
                </a:solidFill>
                <a:latin typeface="Calibri"/>
                <a:ea typeface="ＭＳ Ｐゴシック" pitchFamily="34" charset="-128"/>
                <a:cs typeface="Arial" pitchFamily="34" charset="0"/>
              </a:rPr>
              <a:t>First Draft</a:t>
            </a:r>
            <a:endParaRPr lang="en-US" dirty="0">
              <a:solidFill>
                <a:srgbClr val="71AC4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>
                <a:solidFill>
                  <a:srgbClr val="525252"/>
                </a:solidFill>
              </a:rPr>
              <a:t>5</a:t>
            </a:r>
            <a:r>
              <a:rPr lang="en-US" sz="2500" b="1" dirty="0">
                <a:solidFill>
                  <a:srgbClr val="525252"/>
                </a:solidFill>
              </a:rPr>
              <a:t>. Develop an approach to community renewable energy that catalyzes local investment. </a:t>
            </a:r>
          </a:p>
          <a:p>
            <a:pPr lvl="1"/>
            <a:r>
              <a:rPr lang="en-US" sz="2500" dirty="0">
                <a:solidFill>
                  <a:srgbClr val="525252"/>
                </a:solidFill>
              </a:rPr>
              <a:t>Explore 3</a:t>
            </a:r>
            <a:r>
              <a:rPr lang="en-US" sz="2500" baseline="30000" dirty="0">
                <a:solidFill>
                  <a:srgbClr val="525252"/>
                </a:solidFill>
              </a:rPr>
              <a:t>rd</a:t>
            </a:r>
            <a:r>
              <a:rPr lang="en-US" sz="2500" dirty="0">
                <a:solidFill>
                  <a:srgbClr val="525252"/>
                </a:solidFill>
              </a:rPr>
              <a:t> party vehicles to invest in community renewable Energy projects</a:t>
            </a:r>
          </a:p>
          <a:p>
            <a:pPr lvl="1"/>
            <a:r>
              <a:rPr lang="en-US" sz="2500" dirty="0">
                <a:solidFill>
                  <a:srgbClr val="525252"/>
                </a:solidFill>
              </a:rPr>
              <a:t>Recruit participation from local leaders</a:t>
            </a:r>
          </a:p>
          <a:p>
            <a:pPr marL="0" indent="0">
              <a:buNone/>
            </a:pPr>
            <a:r>
              <a:rPr lang="en-US" sz="2500" dirty="0">
                <a:solidFill>
                  <a:srgbClr val="525252"/>
                </a:solidFill>
              </a:rPr>
              <a:t>6. </a:t>
            </a:r>
            <a:r>
              <a:rPr lang="en-US" sz="2500" b="1" dirty="0">
                <a:solidFill>
                  <a:srgbClr val="525252"/>
                </a:solidFill>
              </a:rPr>
              <a:t>Develop an MOU with the Utilities to work on Net-Zero Emissions Target and programs </a:t>
            </a:r>
          </a:p>
          <a:p>
            <a:pPr lvl="1"/>
            <a:r>
              <a:rPr lang="en-US" sz="2500" dirty="0">
                <a:solidFill>
                  <a:srgbClr val="525252"/>
                </a:solidFill>
              </a:rPr>
              <a:t>collaborate on micro-grids</a:t>
            </a:r>
          </a:p>
          <a:p>
            <a:pPr lvl="1"/>
            <a:r>
              <a:rPr lang="en-US" sz="2500" dirty="0">
                <a:solidFill>
                  <a:srgbClr val="525252"/>
                </a:solidFill>
              </a:rPr>
              <a:t>District energy expansion in Kendall Square</a:t>
            </a:r>
          </a:p>
          <a:p>
            <a:pPr lvl="1"/>
            <a:r>
              <a:rPr lang="en-US" sz="2500" dirty="0">
                <a:solidFill>
                  <a:srgbClr val="525252"/>
                </a:solidFill>
              </a:rPr>
              <a:t>Incentive program promotion and harmonization</a:t>
            </a:r>
          </a:p>
          <a:p>
            <a:pPr marL="0" indent="0">
              <a:buNone/>
            </a:pPr>
            <a:endParaRPr lang="en-US" dirty="0">
              <a:solidFill>
                <a:srgbClr val="5252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813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CA" b="1" dirty="0" smtClean="0">
                <a:solidFill>
                  <a:srgbClr val="5FB8D2"/>
                </a:solidFill>
                <a:latin typeface="Calibri"/>
                <a:ea typeface="ＭＳ Ｐゴシック" pitchFamily="34" charset="-128"/>
                <a:cs typeface="Arial" pitchFamily="34" charset="0"/>
              </a:rPr>
              <a:t>“Quick Moves</a:t>
            </a:r>
            <a:r>
              <a:rPr lang="en-CA" b="1" dirty="0">
                <a:solidFill>
                  <a:srgbClr val="5FB8D2"/>
                </a:solidFill>
                <a:latin typeface="Calibri"/>
                <a:ea typeface="ＭＳ Ｐゴシック" pitchFamily="34" charset="-128"/>
                <a:cs typeface="Arial" pitchFamily="34" charset="0"/>
              </a:rPr>
              <a:t>”</a:t>
            </a:r>
            <a:r>
              <a:rPr lang="en-US" b="1" dirty="0">
                <a:solidFill>
                  <a:srgbClr val="2C5D98"/>
                </a:solidFill>
                <a:latin typeface="Calibri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b="1" dirty="0">
                <a:solidFill>
                  <a:srgbClr val="2C5D98"/>
                </a:solidFill>
                <a:latin typeface="Calibri"/>
                <a:ea typeface="ＭＳ Ｐゴシック" pitchFamily="34" charset="-128"/>
                <a:cs typeface="Arial" pitchFamily="34" charset="0"/>
              </a:rPr>
            </a:br>
            <a:r>
              <a:rPr lang="en-CA" sz="4300" b="1" dirty="0">
                <a:solidFill>
                  <a:srgbClr val="71AC49"/>
                </a:solidFill>
                <a:latin typeface="Calibri"/>
                <a:ea typeface="ＭＳ Ｐゴシック" pitchFamily="34" charset="-128"/>
                <a:cs typeface="Arial" pitchFamily="34" charset="0"/>
              </a:rPr>
              <a:t>First Draft</a:t>
            </a:r>
            <a:endParaRPr lang="en-US" dirty="0">
              <a:solidFill>
                <a:srgbClr val="71AC4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1. Revise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LEED Policy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to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endParaRPr lang="en-US" dirty="0" smtClean="0">
              <a:solidFill>
                <a:srgbClr val="B1BC22"/>
              </a:solidFill>
            </a:endParaRP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Achieve LEED Gold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Explicitly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require energy performance</a:t>
            </a:r>
          </a:p>
          <a:p>
            <a:pPr lvl="1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Ensure the correct standard is being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used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Develop something for 1-3 family residential </a:t>
            </a:r>
            <a:endParaRPr lang="en-US" b="1" dirty="0" smtClean="0">
              <a:solidFill>
                <a:srgbClr val="525252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525252"/>
                </a:solidFill>
              </a:rPr>
              <a:t>2. Communications strategy on Net-Zero</a:t>
            </a:r>
          </a:p>
          <a:p>
            <a:pPr lvl="1"/>
            <a:r>
              <a:rPr lang="en-US" dirty="0" smtClean="0">
                <a:solidFill>
                  <a:srgbClr val="525252"/>
                </a:solidFill>
              </a:rPr>
              <a:t>Brand development</a:t>
            </a:r>
          </a:p>
          <a:p>
            <a:pPr lvl="1"/>
            <a:r>
              <a:rPr lang="en-US" dirty="0" smtClean="0">
                <a:solidFill>
                  <a:srgbClr val="525252"/>
                </a:solidFill>
              </a:rPr>
              <a:t>Engagement of Businesses and Residents</a:t>
            </a:r>
          </a:p>
          <a:p>
            <a:pPr lvl="1"/>
            <a:r>
              <a:rPr lang="en-US" dirty="0" smtClean="0">
                <a:solidFill>
                  <a:srgbClr val="525252"/>
                </a:solidFill>
              </a:rPr>
              <a:t>Partnership building (Cambridge Compact)</a:t>
            </a:r>
          </a:p>
          <a:p>
            <a:pPr lvl="1"/>
            <a:r>
              <a:rPr lang="en-US" dirty="0" smtClean="0">
                <a:solidFill>
                  <a:srgbClr val="525252"/>
                </a:solidFill>
              </a:rPr>
              <a:t>Recognition and rewards programs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525252"/>
                </a:solidFill>
              </a:rPr>
              <a:t>3. Solar Ready roof requirements moving to Renewable Requirements</a:t>
            </a:r>
          </a:p>
          <a:p>
            <a:pPr lvl="1"/>
            <a:r>
              <a:rPr lang="en-US" dirty="0" smtClean="0">
                <a:solidFill>
                  <a:srgbClr val="525252"/>
                </a:solidFill>
              </a:rPr>
              <a:t>For residential </a:t>
            </a:r>
          </a:p>
          <a:p>
            <a:pPr lvl="1"/>
            <a:r>
              <a:rPr lang="en-US" dirty="0" smtClean="0">
                <a:solidFill>
                  <a:srgbClr val="525252"/>
                </a:solidFill>
              </a:rPr>
              <a:t>For commercial</a:t>
            </a:r>
          </a:p>
          <a:p>
            <a:pPr lvl="1"/>
            <a:r>
              <a:rPr lang="en-US" dirty="0" smtClean="0">
                <a:solidFill>
                  <a:srgbClr val="525252"/>
                </a:solidFill>
              </a:rPr>
              <a:t>Includes structural loading, access to mechanical room</a:t>
            </a:r>
          </a:p>
          <a:p>
            <a:pPr lvl="1"/>
            <a:r>
              <a:rPr lang="en-US" dirty="0" smtClean="0">
                <a:solidFill>
                  <a:srgbClr val="525252"/>
                </a:solidFill>
              </a:rPr>
              <a:t>Sets context for Renewables requirements in the future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449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 smtClean="0">
                <a:solidFill>
                  <a:schemeClr val="accent3">
                    <a:lumMod val="50000"/>
                  </a:schemeClr>
                </a:solidFill>
              </a:rPr>
              <a:t>3. Net Zero and Deep Energy Retrofits for City 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</a:rPr>
              <a:t>O</a:t>
            </a:r>
            <a:r>
              <a:rPr lang="en-US" sz="2500" dirty="0" smtClean="0">
                <a:solidFill>
                  <a:schemeClr val="accent3">
                    <a:lumMod val="50000"/>
                  </a:schemeClr>
                </a:solidFill>
              </a:rPr>
              <a:t>wned Properties.</a:t>
            </a:r>
          </a:p>
          <a:p>
            <a:pPr marL="0" indent="0">
              <a:buNone/>
            </a:pPr>
            <a:r>
              <a:rPr lang="en-US" sz="2500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en-US" sz="2500" dirty="0" smtClean="0">
                <a:solidFill>
                  <a:schemeClr val="accent3">
                    <a:lumMod val="50000"/>
                  </a:schemeClr>
                </a:solidFill>
              </a:rPr>
              <a:t>- New Projects target Net Zero or Net Zero Ready in the short term</a:t>
            </a:r>
          </a:p>
          <a:p>
            <a:pPr marL="0" indent="0">
              <a:buNone/>
            </a:pPr>
            <a:r>
              <a:rPr lang="en-US" sz="2500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en-US" sz="2500" dirty="0" smtClean="0">
                <a:solidFill>
                  <a:schemeClr val="accent3">
                    <a:lumMod val="50000"/>
                  </a:schemeClr>
                </a:solidFill>
              </a:rPr>
              <a:t>- Undertake deep energy retrofits to existing stock</a:t>
            </a:r>
          </a:p>
          <a:p>
            <a:pPr marL="0" indent="0">
              <a:buNone/>
            </a:pPr>
            <a:r>
              <a:rPr lang="en-US" sz="25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sz="2500" dirty="0"/>
          </a:p>
          <a:p>
            <a:pPr lvl="1"/>
            <a:endParaRPr lang="en-US" dirty="0"/>
          </a:p>
        </p:txBody>
      </p:sp>
      <p:sp>
        <p:nvSpPr>
          <p:cNvPr id="8" name="Title 3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defTabSz="1219170" fontAlgn="base">
              <a:spcAft>
                <a:spcPct val="0"/>
              </a:spcAft>
            </a:pPr>
            <a:r>
              <a:rPr lang="en-CA" sz="5300" b="1" dirty="0" smtClean="0">
                <a:solidFill>
                  <a:srgbClr val="5FB8D2"/>
                </a:solidFill>
                <a:latin typeface="Calibri"/>
                <a:ea typeface="ＭＳ Ｐゴシック" pitchFamily="34" charset="-128"/>
                <a:cs typeface="Arial" pitchFamily="34" charset="0"/>
              </a:rPr>
              <a:t>“Quick </a:t>
            </a:r>
            <a:r>
              <a:rPr lang="en-CA" sz="5300" b="1" dirty="0">
                <a:solidFill>
                  <a:srgbClr val="5FB8D2"/>
                </a:solidFill>
                <a:latin typeface="Calibri"/>
                <a:ea typeface="ＭＳ Ｐゴシック" pitchFamily="34" charset="-128"/>
                <a:cs typeface="Arial" pitchFamily="34" charset="0"/>
              </a:rPr>
              <a:t>Moves”</a:t>
            </a:r>
            <a:endParaRPr lang="en-US" sz="5300" b="1" dirty="0">
              <a:solidFill>
                <a:srgbClr val="5FB8D2"/>
              </a:solidFill>
              <a:latin typeface="Calibri"/>
              <a:ea typeface="ＭＳ Ｐゴシック" pitchFamily="34" charset="-128"/>
              <a:cs typeface="Arial" pitchFamily="34" charset="0"/>
            </a:endParaRPr>
          </a:p>
          <a:p>
            <a:pPr defTabSz="1219170" fontAlgn="base">
              <a:spcAft>
                <a:spcPct val="0"/>
              </a:spcAft>
            </a:pPr>
            <a:r>
              <a:rPr lang="en-CA" sz="3700" b="1" dirty="0" smtClean="0">
                <a:solidFill>
                  <a:srgbClr val="71AC49"/>
                </a:solidFill>
                <a:latin typeface="Calibri"/>
                <a:ea typeface="ＭＳ Ｐゴシック" pitchFamily="34" charset="-128"/>
                <a:cs typeface="Arial" pitchFamily="34" charset="0"/>
              </a:rPr>
              <a:t>New</a:t>
            </a:r>
            <a:endParaRPr lang="en-US" sz="5300" b="1" dirty="0">
              <a:solidFill>
                <a:srgbClr val="71AC49"/>
              </a:solidFill>
              <a:latin typeface="Calibri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910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1C7F8"/>
                </a:solidFill>
              </a:rPr>
              <a:t>Summary of feedback </a:t>
            </a:r>
            <a:endParaRPr lang="en-US" dirty="0">
              <a:solidFill>
                <a:srgbClr val="61C7F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No consensus yet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Broadly affirmative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(generally right tools for the job)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Targets need to better reflect the complexity of the Cambridge market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Fee-bate model needs much more clarity and work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Amalgamate “bold” and “quick” moves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Better integration of current city initiative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(resiliency, master-plan etc)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Engage utilities now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90435" y="6066287"/>
            <a:ext cx="1701191" cy="65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3787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NIM Whit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3938</TotalTime>
  <Words>1121</Words>
  <Application>Microsoft Office PowerPoint</Application>
  <PresentationFormat>Custom</PresentationFormat>
  <Paragraphs>263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BNIM White </vt:lpstr>
      <vt:lpstr>Getting to Net Zero Taskforce November 19th</vt:lpstr>
      <vt:lpstr>Agenda</vt:lpstr>
      <vt:lpstr>Proposed Work Plan </vt:lpstr>
      <vt:lpstr>“Big Moves” First Draft</vt:lpstr>
      <vt:lpstr>“Big Moves” First Draft</vt:lpstr>
      <vt:lpstr>“Big Moves” First Draft</vt:lpstr>
      <vt:lpstr>“Quick Moves” First Draft</vt:lpstr>
      <vt:lpstr>“Quick Moves” New</vt:lpstr>
      <vt:lpstr>Summary of feedback </vt:lpstr>
      <vt:lpstr>Slide 10</vt:lpstr>
      <vt:lpstr>Slide 11</vt:lpstr>
      <vt:lpstr>Research Objectives</vt:lpstr>
      <vt:lpstr>Cost of Zero</vt:lpstr>
      <vt:lpstr>building types</vt:lpstr>
      <vt:lpstr>approach</vt:lpstr>
      <vt:lpstr>Slide 16</vt:lpstr>
      <vt:lpstr>Slide 17</vt:lpstr>
      <vt:lpstr>Slide 18</vt:lpstr>
      <vt:lpstr>Slide 19</vt:lpstr>
      <vt:lpstr>Slide 20</vt:lpstr>
      <vt:lpstr>STUDYFINDINGS</vt:lpstr>
      <vt:lpstr>Slide 22</vt:lpstr>
      <vt:lpstr>Slide 23</vt:lpstr>
      <vt:lpstr>Slide 24</vt:lpstr>
      <vt:lpstr>Slide 25</vt:lpstr>
      <vt:lpstr>Solar Ready </vt:lpstr>
      <vt:lpstr>Cambridge Energy Strategy</vt:lpstr>
    </vt:vector>
  </TitlesOfParts>
  <Company>Integral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NETZEROSTUDIO</dc:title>
  <dc:creator>Alison Walker</dc:creator>
  <cp:lastModifiedBy>ekokinda</cp:lastModifiedBy>
  <cp:revision>177</cp:revision>
  <dcterms:created xsi:type="dcterms:W3CDTF">2014-10-22T19:56:08Z</dcterms:created>
  <dcterms:modified xsi:type="dcterms:W3CDTF">2014-11-19T21:10:47Z</dcterms:modified>
</cp:coreProperties>
</file>