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63" r:id="rId2"/>
    <p:sldId id="559" r:id="rId3"/>
    <p:sldId id="603" r:id="rId4"/>
    <p:sldId id="593" r:id="rId5"/>
    <p:sldId id="594" r:id="rId6"/>
    <p:sldId id="580" r:id="rId7"/>
    <p:sldId id="596" r:id="rId8"/>
    <p:sldId id="601" r:id="rId9"/>
    <p:sldId id="602" r:id="rId10"/>
    <p:sldId id="586" r:id="rId11"/>
    <p:sldId id="591" r:id="rId12"/>
    <p:sldId id="595" r:id="rId13"/>
    <p:sldId id="587" r:id="rId14"/>
    <p:sldId id="588" r:id="rId15"/>
    <p:sldId id="597" r:id="rId16"/>
    <p:sldId id="600" r:id="rId17"/>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asmussen" initials="sr"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9EF"/>
    <a:srgbClr val="5FB8D2"/>
    <a:srgbClr val="61C7F8"/>
    <a:srgbClr val="71AC49"/>
    <a:srgbClr val="55C6AA"/>
    <a:srgbClr val="49AE7D"/>
    <a:srgbClr val="6B8735"/>
    <a:srgbClr val="A0CD4B"/>
    <a:srgbClr val="A0CE4B"/>
    <a:srgbClr val="807A7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23" autoAdjust="0"/>
    <p:restoredTop sz="90856" autoAdjust="0"/>
  </p:normalViewPr>
  <p:slideViewPr>
    <p:cSldViewPr snapToGrid="0">
      <p:cViewPr varScale="1">
        <p:scale>
          <a:sx n="92" d="100"/>
          <a:sy n="92" d="100"/>
        </p:scale>
        <p:origin x="-108" y="-462"/>
      </p:cViewPr>
      <p:guideLst>
        <p:guide orient="horz" pos="3188"/>
        <p:guide pos="644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183" d="100"/>
          <a:sy n="183" d="100"/>
        </p:scale>
        <p:origin x="-136" y="-33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04T12:09:35.475" idx="2">
    <p:pos x="2007" y="2633"/>
    <p:text>We haven't really done/been able to do this at the detail level - this has been pointed out, in particular, by Harvard.. We could say that we've committed that for each item we WILL be doing that before moving forward with any regulatory requirements.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04T12:12:49.824" idx="4">
    <p:pos x="6665" y="2798"/>
    <p:text>I changed the language here somewhat; I think it's VERY important that we use different language here to show that we've heard people's concerns about the fee-rebate. I'm 'free-associating' based on Harvard's proposed language, which I didn't have time to look up</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3-04T12:14:14.469" idx="5">
    <p:pos x="7115" y="1772"/>
    <p:text>made some edits to this sentence to reflect that it will take probably a long time to develop the requirements, i.e. starting sooner that the year we recommend adoption</p:text>
  </p:cm>
  <p:cm authorId="0" dt="2015-03-04T12:14:57.976" idx="6">
    <p:pos x="6323" y="3114"/>
    <p:text>added "a minimum"</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3-04T12:16:16.019" idx="7">
    <p:pos x="3836" y="2627"/>
    <p:text>changed "or" to "and/or"</p:text>
  </p:cm>
  <p:cm authorId="0" dt="2015-03-04T12:16:56.269" idx="8">
    <p:pos x="3924" y="3196"/>
    <p:text>I assume you will be stressing in your presentation that time of retrofit has support but time of sale needs to be discussed much more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3-04T12:18:25.561" idx="10">
    <p:pos x="3469" y="3247"/>
    <p:text>I think I know what you are going to say here but it doesn't read well on its own - I prefer the bullets above that can be understood without having to hear your presentation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3-04T12:19:02.872" idx="11">
    <p:pos x="2063" y="1981"/>
    <p:text>I think we've also heard that people consider this VERY important part of the framework and want it to move ahead asap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86351-180B-4DE5-BCD3-CF606735001C}" type="datetimeFigureOut">
              <a:rPr lang="en-CA" smtClean="0"/>
              <a:pPr/>
              <a:t>05/03/2015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789B6-614A-49B3-B6C4-9CE6DEFF4589}" type="slidenum">
              <a:rPr lang="en-CA" smtClean="0"/>
              <a:pPr/>
              <a:t>‹#›</a:t>
            </a:fld>
            <a:endParaRPr lang="en-CA" dirty="0"/>
          </a:p>
        </p:txBody>
      </p:sp>
    </p:spTree>
    <p:extLst>
      <p:ext uri="{BB962C8B-B14F-4D97-AF65-F5344CB8AC3E}">
        <p14:creationId xmlns="" xmlns:p14="http://schemas.microsoft.com/office/powerpoint/2010/main" val="20147388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789B6-614A-49B3-B6C4-9CE6DEFF4589}" type="slidenum">
              <a:rPr lang="en-CA" smtClean="0"/>
              <a:pPr/>
              <a:t>1</a:t>
            </a:fld>
            <a:endParaRPr lang="en-CA" dirty="0"/>
          </a:p>
        </p:txBody>
      </p:sp>
    </p:spTree>
    <p:extLst>
      <p:ext uri="{BB962C8B-B14F-4D97-AF65-F5344CB8AC3E}">
        <p14:creationId xmlns="" xmlns:p14="http://schemas.microsoft.com/office/powerpoint/2010/main" val="426283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789B6-614A-49B3-B6C4-9CE6DEFF4589}" type="slidenum">
              <a:rPr lang="en-CA" smtClean="0"/>
              <a:pPr/>
              <a:t>5</a:t>
            </a:fld>
            <a:endParaRPr lang="en-CA" dirty="0"/>
          </a:p>
        </p:txBody>
      </p:sp>
    </p:spTree>
    <p:extLst>
      <p:ext uri="{BB962C8B-B14F-4D97-AF65-F5344CB8AC3E}">
        <p14:creationId xmlns="" xmlns:p14="http://schemas.microsoft.com/office/powerpoint/2010/main" val="209619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789B6-614A-49B3-B6C4-9CE6DEFF4589}" type="slidenum">
              <a:rPr lang="en-CA" smtClean="0"/>
              <a:pPr/>
              <a:t>12</a:t>
            </a:fld>
            <a:endParaRPr lang="en-CA" dirty="0"/>
          </a:p>
        </p:txBody>
      </p:sp>
    </p:spTree>
    <p:extLst>
      <p:ext uri="{BB962C8B-B14F-4D97-AF65-F5344CB8AC3E}">
        <p14:creationId xmlns="" xmlns:p14="http://schemas.microsoft.com/office/powerpoint/2010/main" val="118266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789B6-614A-49B3-B6C4-9CE6DEFF4589}" type="slidenum">
              <a:rPr lang="en-CA" smtClean="0"/>
              <a:pPr/>
              <a:t>14</a:t>
            </a:fld>
            <a:endParaRPr lang="en-CA" dirty="0"/>
          </a:p>
        </p:txBody>
      </p:sp>
    </p:spTree>
    <p:extLst>
      <p:ext uri="{BB962C8B-B14F-4D97-AF65-F5344CB8AC3E}">
        <p14:creationId xmlns="" xmlns:p14="http://schemas.microsoft.com/office/powerpoint/2010/main" val="356218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185023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117773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3"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68885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260284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8"/>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223154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89072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44069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258403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143981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404251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30"/>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AAE99-6F7A-4164-873E-14A2B5FD8461}" type="datetimeFigureOut">
              <a:rPr lang="en-CA" smtClean="0"/>
              <a:pPr/>
              <a:t>05/03/2015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47858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38" tIns="45719" rIns="91438" bIns="45719"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5"/>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9E2AAE99-6F7A-4164-873E-14A2B5FD8461}" type="datetimeFigureOut">
              <a:rPr lang="en-CA" smtClean="0"/>
              <a:pPr/>
              <a:t>05/03/2015</a:t>
            </a:fld>
            <a:endParaRPr lang="en-CA" dirty="0"/>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F3353F34-13CA-443A-A230-E10F9AF64AC3}" type="slidenum">
              <a:rPr lang="en-CA" smtClean="0"/>
              <a:pPr/>
              <a:t>‹#›</a:t>
            </a:fld>
            <a:endParaRPr lang="en-CA" dirty="0"/>
          </a:p>
        </p:txBody>
      </p:sp>
    </p:spTree>
    <p:extLst>
      <p:ext uri="{BB962C8B-B14F-4D97-AF65-F5344CB8AC3E}">
        <p14:creationId xmlns="" xmlns:p14="http://schemas.microsoft.com/office/powerpoint/2010/main" val="361169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973909"/>
            <a:ext cx="12192000" cy="8128000"/>
          </a:xfrm>
          <a:prstGeom prst="rect">
            <a:avLst/>
          </a:prstGeom>
        </p:spPr>
      </p:pic>
      <p:sp>
        <p:nvSpPr>
          <p:cNvPr id="6" name="Rectangle 6"/>
          <p:cNvSpPr/>
          <p:nvPr/>
        </p:nvSpPr>
        <p:spPr>
          <a:xfrm flipH="1">
            <a:off x="0" y="4090944"/>
            <a:ext cx="11328400" cy="2204588"/>
          </a:xfrm>
          <a:custGeom>
            <a:avLst/>
            <a:gdLst>
              <a:gd name="connsiteX0" fmla="*/ 0 w 3689348"/>
              <a:gd name="connsiteY0" fmla="*/ 0 h 2487150"/>
              <a:gd name="connsiteX1" fmla="*/ 3689348 w 3689348"/>
              <a:gd name="connsiteY1" fmla="*/ 0 h 2487150"/>
              <a:gd name="connsiteX2" fmla="*/ 3689348 w 3689348"/>
              <a:gd name="connsiteY2" fmla="*/ 2487150 h 2487150"/>
              <a:gd name="connsiteX3" fmla="*/ 0 w 3689348"/>
              <a:gd name="connsiteY3" fmla="*/ 2487150 h 2487150"/>
              <a:gd name="connsiteX4" fmla="*/ 0 w 3689348"/>
              <a:gd name="connsiteY4" fmla="*/ 0 h 2487150"/>
              <a:gd name="connsiteX0" fmla="*/ 13685 w 3703033"/>
              <a:gd name="connsiteY0" fmla="*/ 0 h 2487150"/>
              <a:gd name="connsiteX1" fmla="*/ 3703033 w 3703033"/>
              <a:gd name="connsiteY1" fmla="*/ 0 h 2487150"/>
              <a:gd name="connsiteX2" fmla="*/ 3703033 w 3703033"/>
              <a:gd name="connsiteY2" fmla="*/ 2487150 h 2487150"/>
              <a:gd name="connsiteX3" fmla="*/ 13685 w 3703033"/>
              <a:gd name="connsiteY3" fmla="*/ 2487150 h 2487150"/>
              <a:gd name="connsiteX4" fmla="*/ 0 w 3703033"/>
              <a:gd name="connsiteY4" fmla="*/ 1236410 h 2487150"/>
              <a:gd name="connsiteX5" fmla="*/ 13685 w 3703033"/>
              <a:gd name="connsiteY5" fmla="*/ 0 h 2487150"/>
              <a:gd name="connsiteX0" fmla="*/ 769070 w 4458418"/>
              <a:gd name="connsiteY0" fmla="*/ 0 h 2487150"/>
              <a:gd name="connsiteX1" fmla="*/ 4458418 w 4458418"/>
              <a:gd name="connsiteY1" fmla="*/ 0 h 2487150"/>
              <a:gd name="connsiteX2" fmla="*/ 4458418 w 4458418"/>
              <a:gd name="connsiteY2" fmla="*/ 2487150 h 2487150"/>
              <a:gd name="connsiteX3" fmla="*/ 769070 w 4458418"/>
              <a:gd name="connsiteY3" fmla="*/ 2487150 h 2487150"/>
              <a:gd name="connsiteX4" fmla="*/ 0 w 4458418"/>
              <a:gd name="connsiteY4" fmla="*/ 1236410 h 2487150"/>
              <a:gd name="connsiteX5" fmla="*/ 769070 w 4458418"/>
              <a:gd name="connsiteY5" fmla="*/ 0 h 2487150"/>
              <a:gd name="connsiteX0" fmla="*/ 572013 w 4261361"/>
              <a:gd name="connsiteY0" fmla="*/ 0 h 2487150"/>
              <a:gd name="connsiteX1" fmla="*/ 4261361 w 4261361"/>
              <a:gd name="connsiteY1" fmla="*/ 0 h 2487150"/>
              <a:gd name="connsiteX2" fmla="*/ 4261361 w 4261361"/>
              <a:gd name="connsiteY2" fmla="*/ 2487150 h 2487150"/>
              <a:gd name="connsiteX3" fmla="*/ 572013 w 4261361"/>
              <a:gd name="connsiteY3" fmla="*/ 2487150 h 2487150"/>
              <a:gd name="connsiteX4" fmla="*/ 0 w 4261361"/>
              <a:gd name="connsiteY4" fmla="*/ 1247360 h 2487150"/>
              <a:gd name="connsiteX5" fmla="*/ 572013 w 4261361"/>
              <a:gd name="connsiteY5" fmla="*/ 0 h 2487150"/>
              <a:gd name="connsiteX0" fmla="*/ 458932 w 4148280"/>
              <a:gd name="connsiteY0" fmla="*/ 0 h 2487150"/>
              <a:gd name="connsiteX1" fmla="*/ 4148280 w 4148280"/>
              <a:gd name="connsiteY1" fmla="*/ 0 h 2487150"/>
              <a:gd name="connsiteX2" fmla="*/ 4148280 w 4148280"/>
              <a:gd name="connsiteY2" fmla="*/ 2487150 h 2487150"/>
              <a:gd name="connsiteX3" fmla="*/ 458932 w 4148280"/>
              <a:gd name="connsiteY3" fmla="*/ 2487150 h 2487150"/>
              <a:gd name="connsiteX4" fmla="*/ 0 w 4148280"/>
              <a:gd name="connsiteY4" fmla="*/ 1232335 h 2487150"/>
              <a:gd name="connsiteX5" fmla="*/ 458932 w 4148280"/>
              <a:gd name="connsiteY5" fmla="*/ 0 h 2487150"/>
              <a:gd name="connsiteX0" fmla="*/ 316093 w 4005441"/>
              <a:gd name="connsiteY0" fmla="*/ 0 h 2487150"/>
              <a:gd name="connsiteX1" fmla="*/ 4005441 w 4005441"/>
              <a:gd name="connsiteY1" fmla="*/ 0 h 2487150"/>
              <a:gd name="connsiteX2" fmla="*/ 4005441 w 4005441"/>
              <a:gd name="connsiteY2" fmla="*/ 2487150 h 2487150"/>
              <a:gd name="connsiteX3" fmla="*/ 316093 w 4005441"/>
              <a:gd name="connsiteY3" fmla="*/ 2487150 h 2487150"/>
              <a:gd name="connsiteX4" fmla="*/ 0 w 4005441"/>
              <a:gd name="connsiteY4" fmla="*/ 1277413 h 2487150"/>
              <a:gd name="connsiteX5" fmla="*/ 316093 w 4005441"/>
              <a:gd name="connsiteY5" fmla="*/ 0 h 248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441" h="2487150">
                <a:moveTo>
                  <a:pt x="316093" y="0"/>
                </a:moveTo>
                <a:lnTo>
                  <a:pt x="4005441" y="0"/>
                </a:lnTo>
                <a:lnTo>
                  <a:pt x="4005441" y="2487150"/>
                </a:lnTo>
                <a:lnTo>
                  <a:pt x="316093" y="2487150"/>
                </a:lnTo>
                <a:lnTo>
                  <a:pt x="0" y="1277413"/>
                </a:lnTo>
                <a:lnTo>
                  <a:pt x="316093" y="0"/>
                </a:lnTo>
                <a:close/>
              </a:path>
            </a:pathLst>
          </a:custGeom>
          <a:solidFill>
            <a:srgbClr val="71AC49">
              <a:alpha val="87000"/>
            </a:srgbClr>
          </a:solidFill>
          <a:ln>
            <a:noFill/>
          </a:ln>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a:endParaRPr lang="en-US" dirty="0">
              <a:solidFill>
                <a:schemeClr val="accent1"/>
              </a:solidFill>
            </a:endParaRPr>
          </a:p>
        </p:txBody>
      </p:sp>
      <p:sp>
        <p:nvSpPr>
          <p:cNvPr id="2" name="Title 1"/>
          <p:cNvSpPr>
            <a:spLocks noGrp="1"/>
          </p:cNvSpPr>
          <p:nvPr>
            <p:ph type="title"/>
          </p:nvPr>
        </p:nvSpPr>
        <p:spPr>
          <a:xfrm>
            <a:off x="508000" y="4888345"/>
            <a:ext cx="10972800" cy="1143000"/>
          </a:xfrm>
        </p:spPr>
        <p:txBody>
          <a:bodyPr>
            <a:noAutofit/>
          </a:bodyPr>
          <a:lstStyle/>
          <a:p>
            <a:pPr>
              <a:lnSpc>
                <a:spcPct val="90000"/>
              </a:lnSpc>
            </a:pPr>
            <a:r>
              <a:rPr lang="en-US" sz="5900" dirty="0">
                <a:solidFill>
                  <a:schemeClr val="bg1"/>
                </a:solidFill>
              </a:rPr>
              <a:t>Getting to Net Zero Taskforce</a:t>
            </a:r>
            <a:br>
              <a:rPr lang="en-US" sz="5900" dirty="0">
                <a:solidFill>
                  <a:schemeClr val="bg1"/>
                </a:solidFill>
              </a:rPr>
            </a:br>
            <a:r>
              <a:rPr lang="en-US" sz="5900" dirty="0" smtClean="0">
                <a:solidFill>
                  <a:schemeClr val="bg1"/>
                </a:solidFill>
              </a:rPr>
              <a:t>March 4</a:t>
            </a:r>
            <a:endParaRPr lang="en-US" sz="5900" dirty="0">
              <a:solidFill>
                <a:schemeClr val="bg1"/>
              </a:solidFill>
            </a:endParaRPr>
          </a:p>
        </p:txBody>
      </p:sp>
      <p:sp>
        <p:nvSpPr>
          <p:cNvPr id="3" name="TextBox 2"/>
          <p:cNvSpPr txBox="1"/>
          <p:nvPr/>
        </p:nvSpPr>
        <p:spPr>
          <a:xfrm>
            <a:off x="8182429" y="7311571"/>
            <a:ext cx="3338285" cy="399143"/>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4" cstate="print">
            <a:alphaModFix amt="60000"/>
            <a:extLst>
              <a:ext uri="{28A0092B-C50C-407E-A947-70E740481C1C}">
                <a14:useLocalDpi xmlns="" xmlns:a14="http://schemas.microsoft.com/office/drawing/2010/main" val="0"/>
              </a:ext>
            </a:extLst>
          </a:blip>
          <a:stretch>
            <a:fillRect/>
          </a:stretch>
        </p:blipFill>
        <p:spPr>
          <a:xfrm>
            <a:off x="8468191" y="0"/>
            <a:ext cx="3723809" cy="3695238"/>
          </a:xfrm>
          <a:prstGeom prst="rect">
            <a:avLst/>
          </a:prstGeom>
        </p:spPr>
      </p:pic>
    </p:spTree>
    <p:extLst>
      <p:ext uri="{BB962C8B-B14F-4D97-AF65-F5344CB8AC3E}">
        <p14:creationId xmlns="" xmlns:p14="http://schemas.microsoft.com/office/powerpoint/2010/main" val="1089592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471073" cy="4351339"/>
          </a:xfrm>
        </p:spPr>
        <p:txBody>
          <a:bodyPr>
            <a:normAutofit/>
          </a:bodyPr>
          <a:lstStyle/>
          <a:p>
            <a:pPr marL="0" indent="0">
              <a:buNone/>
            </a:pPr>
            <a:r>
              <a:rPr lang="en-US" dirty="0" smtClean="0"/>
              <a:t>Regulating Retrofits:</a:t>
            </a:r>
          </a:p>
          <a:p>
            <a:r>
              <a:rPr lang="en-US" dirty="0" smtClean="0"/>
              <a:t>More emphasis on tenant engagement. </a:t>
            </a:r>
          </a:p>
          <a:p>
            <a:r>
              <a:rPr lang="en-US" dirty="0" smtClean="0"/>
              <a:t>Allowance for larger portfolio owners to deal with reductions portfolio wide. </a:t>
            </a:r>
          </a:p>
          <a:p>
            <a:endParaRPr lang="en-US" dirty="0"/>
          </a:p>
          <a:p>
            <a:r>
              <a:rPr lang="en-US" dirty="0" smtClean="0"/>
              <a:t>Regulation at time of sale and/or retrofit permit</a:t>
            </a:r>
          </a:p>
          <a:p>
            <a:pPr lvl="1"/>
            <a:r>
              <a:rPr lang="en-US" dirty="0" smtClean="0"/>
              <a:t>Investigate </a:t>
            </a:r>
            <a:r>
              <a:rPr lang="en-US" i="1" dirty="0" smtClean="0">
                <a:solidFill>
                  <a:srgbClr val="5FB8D2"/>
                </a:solidFill>
              </a:rPr>
              <a:t>what</a:t>
            </a:r>
            <a:r>
              <a:rPr lang="en-US" i="1" dirty="0" smtClean="0"/>
              <a:t> t</a:t>
            </a:r>
            <a:r>
              <a:rPr lang="en-US" dirty="0" smtClean="0"/>
              <a:t>o require at time of permit</a:t>
            </a:r>
          </a:p>
          <a:p>
            <a:pPr lvl="1"/>
            <a:r>
              <a:rPr lang="en-US" dirty="0" smtClean="0"/>
              <a:t>Investigate </a:t>
            </a:r>
            <a:r>
              <a:rPr lang="en-US" i="1" dirty="0" smtClean="0">
                <a:solidFill>
                  <a:srgbClr val="5FB8D2"/>
                </a:solidFill>
              </a:rPr>
              <a:t>whether</a:t>
            </a:r>
            <a:r>
              <a:rPr lang="en-US" dirty="0" smtClean="0"/>
              <a:t> to do it and </a:t>
            </a:r>
            <a:r>
              <a:rPr lang="en-US" i="1" dirty="0" smtClean="0">
                <a:solidFill>
                  <a:srgbClr val="5FB8D2"/>
                </a:solidFill>
              </a:rPr>
              <a:t>How</a:t>
            </a:r>
          </a:p>
          <a:p>
            <a:endParaRPr lang="en-US" dirty="0"/>
          </a:p>
        </p:txBody>
      </p:sp>
      <p:sp>
        <p:nvSpPr>
          <p:cNvPr id="4" name="Title 1"/>
          <p:cNvSpPr>
            <a:spLocks noGrp="1"/>
          </p:cNvSpPr>
          <p:nvPr>
            <p:ph type="title"/>
          </p:nvPr>
        </p:nvSpPr>
        <p:spPr>
          <a:xfrm>
            <a:off x="838200" y="365129"/>
            <a:ext cx="10515600" cy="1325563"/>
          </a:xfrm>
        </p:spPr>
        <p:txBody>
          <a:bodyPr/>
          <a:lstStyle/>
          <a:p>
            <a:r>
              <a:rPr lang="en-US" dirty="0" smtClean="0">
                <a:solidFill>
                  <a:srgbClr val="61C7F8"/>
                </a:solidFill>
              </a:rPr>
              <a:t>What we have heard? </a:t>
            </a:r>
            <a:r>
              <a:rPr lang="en-US" dirty="0" smtClean="0">
                <a:solidFill>
                  <a:srgbClr val="000000"/>
                </a:solidFill>
              </a:rPr>
              <a:t>Action 1 - Retrofits</a:t>
            </a:r>
            <a:endParaRPr lang="en-US" dirty="0">
              <a:solidFill>
                <a:srgbClr val="00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133461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48222" y="6128170"/>
            <a:ext cx="1607515" cy="619049"/>
          </a:xfrm>
          <a:prstGeom prst="rect">
            <a:avLst/>
          </a:prstGeom>
        </p:spPr>
      </p:pic>
      <p:sp>
        <p:nvSpPr>
          <p:cNvPr id="11" name="Title 2"/>
          <p:cNvSpPr txBox="1">
            <a:spLocks/>
          </p:cNvSpPr>
          <p:nvPr/>
        </p:nvSpPr>
        <p:spPr>
          <a:xfrm>
            <a:off x="7271656" y="6437694"/>
            <a:ext cx="3122136" cy="309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CA" sz="1100" dirty="0" smtClean="0">
                <a:solidFill>
                  <a:schemeClr val="bg1">
                    <a:lumMod val="65000"/>
                  </a:schemeClr>
                </a:solidFill>
                <a:latin typeface="Frutiger LT Std 47 Light Cn" panose="020B0406020204020204" pitchFamily="34" charset="0"/>
              </a:rPr>
              <a:t>For </a:t>
            </a:r>
            <a:r>
              <a:rPr lang="en-CA" sz="1100" dirty="0" smtClean="0">
                <a:solidFill>
                  <a:schemeClr val="bg1">
                    <a:lumMod val="65000"/>
                  </a:schemeClr>
                </a:solidFill>
                <a:latin typeface="Frutiger LT Std 47 Light Cn" panose="020B0406020204020204" pitchFamily="34" charset="0"/>
                <a:ea typeface="Dotum" panose="020B0600000101010101" pitchFamily="34" charset="-127"/>
              </a:rPr>
              <a:t>CAMBRIDGE GETTING TO NET ZERO TASK FORCE</a:t>
            </a:r>
            <a:endParaRPr lang="en-CA" sz="1100" dirty="0">
              <a:solidFill>
                <a:schemeClr val="bg1">
                  <a:lumMod val="65000"/>
                </a:schemeClr>
              </a:solidFill>
              <a:latin typeface="Frutiger LT Std 47 Light Cn" panose="020B0406020204020204" pitchFamily="34" charset="0"/>
            </a:endParaRPr>
          </a:p>
        </p:txBody>
      </p:sp>
      <p:sp>
        <p:nvSpPr>
          <p:cNvPr id="14" name="TextBox 13"/>
          <p:cNvSpPr txBox="1"/>
          <p:nvPr/>
        </p:nvSpPr>
        <p:spPr>
          <a:xfrm>
            <a:off x="289827" y="1823472"/>
            <a:ext cx="7511843" cy="2677656"/>
          </a:xfrm>
          <a:prstGeom prst="rect">
            <a:avLst/>
          </a:prstGeom>
          <a:noFill/>
        </p:spPr>
        <p:txBody>
          <a:bodyPr wrap="square" rtlCol="0">
            <a:spAutoFit/>
          </a:bodyPr>
          <a:lstStyle/>
          <a:p>
            <a:r>
              <a:rPr lang="en-CA" sz="2400" dirty="0" smtClean="0">
                <a:solidFill>
                  <a:srgbClr val="61C7F8"/>
                </a:solidFill>
              </a:rPr>
              <a:t>Incentives:</a:t>
            </a:r>
          </a:p>
          <a:p>
            <a:pPr marL="285750" indent="-285750">
              <a:buFont typeface="Arial" panose="020B0604020202020204" pitchFamily="34" charset="0"/>
              <a:buChar char="•"/>
            </a:pPr>
            <a:r>
              <a:rPr lang="en-US" sz="2400" dirty="0"/>
              <a:t>market-based strategies to incentivize the lowest performing buildings to improve, including fee-</a:t>
            </a:r>
            <a:r>
              <a:rPr lang="en-US" sz="2400" dirty="0" smtClean="0"/>
              <a:t>rebate</a:t>
            </a:r>
          </a:p>
          <a:p>
            <a:pPr marL="285750" indent="-285750">
              <a:buFont typeface="Arial" panose="020B0604020202020204" pitchFamily="34" charset="0"/>
              <a:buChar char="•"/>
            </a:pPr>
            <a:r>
              <a:rPr lang="en-CA" sz="2400" dirty="0" smtClean="0">
                <a:solidFill>
                  <a:schemeClr val="tx1">
                    <a:lumMod val="75000"/>
                    <a:lumOff val="25000"/>
                  </a:schemeClr>
                </a:solidFill>
              </a:rPr>
              <a:t>Fee &amp; rebate </a:t>
            </a:r>
            <a:r>
              <a:rPr lang="en-CA" sz="2400" dirty="0">
                <a:solidFill>
                  <a:schemeClr val="tx1">
                    <a:lumMod val="75000"/>
                    <a:lumOff val="25000"/>
                  </a:schemeClr>
                </a:solidFill>
              </a:rPr>
              <a:t>c</a:t>
            </a:r>
            <a:r>
              <a:rPr lang="en-CA" sz="2400" dirty="0" smtClean="0">
                <a:solidFill>
                  <a:schemeClr val="tx1">
                    <a:lumMod val="75000"/>
                    <a:lumOff val="25000"/>
                  </a:schemeClr>
                </a:solidFill>
              </a:rPr>
              <a:t>annot be punitive to energy intensive building types</a:t>
            </a:r>
          </a:p>
          <a:p>
            <a:pPr marL="342900" indent="-342900">
              <a:buFont typeface="Arial"/>
              <a:buChar char="•"/>
            </a:pPr>
            <a:r>
              <a:rPr lang="en-CA" sz="2400" dirty="0" smtClean="0">
                <a:solidFill>
                  <a:schemeClr val="tx1">
                    <a:lumMod val="75000"/>
                    <a:lumOff val="25000"/>
                  </a:schemeClr>
                </a:solidFill>
              </a:rPr>
              <a:t>Potential height &amp; FAR bonus to be reviewed in the context of other demands </a:t>
            </a:r>
          </a:p>
        </p:txBody>
      </p:sp>
      <p:sp>
        <p:nvSpPr>
          <p:cNvPr id="21" name="Title 1"/>
          <p:cNvSpPr txBox="1">
            <a:spLocks/>
          </p:cNvSpPr>
          <p:nvPr/>
        </p:nvSpPr>
        <p:spPr>
          <a:xfrm>
            <a:off x="838200" y="365129"/>
            <a:ext cx="10515600" cy="1325563"/>
          </a:xfrm>
          <a:prstGeom prst="rect">
            <a:avLst/>
          </a:prstGeom>
        </p:spPr>
        <p:txBody>
          <a:bodyPr vert="horz" lIns="91438" tIns="45719" rIns="91438" bIns="45719" rtlCol="0" anchor="b">
            <a:normAutofit fontScale="92500" lnSpcReduction="20000"/>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smtClean="0">
                <a:solidFill>
                  <a:srgbClr val="61C7F8"/>
                </a:solidFill>
              </a:rPr>
              <a:t>What we have heard: </a:t>
            </a:r>
            <a:r>
              <a:rPr lang="en-US" dirty="0" smtClean="0">
                <a:solidFill>
                  <a:srgbClr val="000000"/>
                </a:solidFill>
              </a:rPr>
              <a:t>Action 2 – New Construction</a:t>
            </a:r>
            <a:endParaRPr lang="en-US" dirty="0">
              <a:solidFill>
                <a:srgbClr val="000000"/>
              </a:solidFill>
            </a:endParaRPr>
          </a:p>
        </p:txBody>
      </p:sp>
      <p:pic>
        <p:nvPicPr>
          <p:cNvPr id="3" name="Picture 2"/>
          <p:cNvPicPr>
            <a:picLocks noChangeAspect="1"/>
          </p:cNvPicPr>
          <p:nvPr/>
        </p:nvPicPr>
        <p:blipFill>
          <a:blip r:embed="rId3" cstate="print"/>
          <a:stretch>
            <a:fillRect/>
          </a:stretch>
        </p:blipFill>
        <p:spPr>
          <a:xfrm>
            <a:off x="7675945" y="1723476"/>
            <a:ext cx="4516055" cy="3161239"/>
          </a:xfrm>
          <a:prstGeom prst="rect">
            <a:avLst/>
          </a:prstGeom>
        </p:spPr>
      </p:pic>
    </p:spTree>
    <p:extLst>
      <p:ext uri="{BB962C8B-B14F-4D97-AF65-F5344CB8AC3E}">
        <p14:creationId xmlns="" xmlns:p14="http://schemas.microsoft.com/office/powerpoint/2010/main" val="30544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6782037" cy="4351339"/>
          </a:xfrm>
        </p:spPr>
        <p:txBody>
          <a:bodyPr>
            <a:normAutofit/>
          </a:bodyPr>
          <a:lstStyle/>
          <a:p>
            <a:pPr marL="0" indent="0">
              <a:buNone/>
            </a:pPr>
            <a:r>
              <a:rPr lang="en-US" dirty="0" smtClean="0"/>
              <a:t>Energy Supply Strategy:</a:t>
            </a:r>
          </a:p>
          <a:p>
            <a:r>
              <a:rPr lang="en-US" dirty="0" smtClean="0"/>
              <a:t>Ensure that solar regulation is applied in appropriate circumstances</a:t>
            </a:r>
          </a:p>
          <a:p>
            <a:r>
              <a:rPr lang="en-US" dirty="0" smtClean="0"/>
              <a:t>Include climate resiliency in analysis and design of possible solar requirements</a:t>
            </a:r>
          </a:p>
          <a:p>
            <a:endParaRPr lang="en-US" dirty="0"/>
          </a:p>
          <a:p>
            <a:pPr marL="0" indent="0">
              <a:buNone/>
            </a:pPr>
            <a:r>
              <a:rPr lang="en-US" dirty="0" smtClean="0"/>
              <a:t>Energy supply strategy should be expedited and include thorough stakeholder consultation</a:t>
            </a:r>
          </a:p>
        </p:txBody>
      </p:sp>
      <p:sp>
        <p:nvSpPr>
          <p:cNvPr id="4" name="Title 1"/>
          <p:cNvSpPr>
            <a:spLocks noGrp="1"/>
          </p:cNvSpPr>
          <p:nvPr>
            <p:ph type="title"/>
          </p:nvPr>
        </p:nvSpPr>
        <p:spPr>
          <a:xfrm>
            <a:off x="838200" y="365129"/>
            <a:ext cx="10515600" cy="1325563"/>
          </a:xfrm>
        </p:spPr>
        <p:txBody>
          <a:bodyPr/>
          <a:lstStyle/>
          <a:p>
            <a:r>
              <a:rPr lang="en-US" dirty="0" smtClean="0">
                <a:solidFill>
                  <a:srgbClr val="5FB8D2"/>
                </a:solidFill>
              </a:rPr>
              <a:t>What we have heard? </a:t>
            </a:r>
            <a:r>
              <a:rPr lang="en-US" dirty="0" smtClean="0">
                <a:solidFill>
                  <a:srgbClr val="000000"/>
                </a:solidFill>
              </a:rPr>
              <a:t>Action 3 – Energy Supply Strategy</a:t>
            </a:r>
            <a:endParaRPr lang="en-US"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pic>
        <p:nvPicPr>
          <p:cNvPr id="2" name="Picture 1"/>
          <p:cNvPicPr>
            <a:picLocks noChangeAspect="1"/>
          </p:cNvPicPr>
          <p:nvPr/>
        </p:nvPicPr>
        <p:blipFill>
          <a:blip r:embed="rId4" cstate="print"/>
          <a:stretch>
            <a:fillRect/>
          </a:stretch>
        </p:blipFill>
        <p:spPr>
          <a:xfrm>
            <a:off x="7608021" y="1257300"/>
            <a:ext cx="4445000" cy="4343400"/>
          </a:xfrm>
          <a:prstGeom prst="rect">
            <a:avLst/>
          </a:prstGeom>
        </p:spPr>
      </p:pic>
      <p:sp>
        <p:nvSpPr>
          <p:cNvPr id="6" name="TextBox 5"/>
          <p:cNvSpPr txBox="1"/>
          <p:nvPr/>
        </p:nvSpPr>
        <p:spPr>
          <a:xfrm>
            <a:off x="7605117" y="5654211"/>
            <a:ext cx="1906066" cy="276999"/>
          </a:xfrm>
          <a:prstGeom prst="rect">
            <a:avLst/>
          </a:prstGeom>
          <a:noFill/>
        </p:spPr>
        <p:txBody>
          <a:bodyPr wrap="none" rtlCol="0">
            <a:spAutoFit/>
          </a:bodyPr>
          <a:lstStyle/>
          <a:p>
            <a:r>
              <a:rPr lang="en-US" sz="1200" dirty="0" smtClean="0"/>
              <a:t>Photo credit: Perkins &amp; Will</a:t>
            </a:r>
            <a:endParaRPr lang="en-US" sz="1200" dirty="0"/>
          </a:p>
        </p:txBody>
      </p:sp>
    </p:spTree>
    <p:extLst>
      <p:ext uri="{BB962C8B-B14F-4D97-AF65-F5344CB8AC3E}">
        <p14:creationId xmlns="" xmlns:p14="http://schemas.microsoft.com/office/powerpoint/2010/main" val="2051188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substantive changes</a:t>
            </a:r>
            <a:endParaRPr lang="en-US" dirty="0"/>
          </a:p>
        </p:txBody>
      </p:sp>
      <p:sp>
        <p:nvSpPr>
          <p:cNvPr id="4" name="Title 1"/>
          <p:cNvSpPr>
            <a:spLocks noGrp="1"/>
          </p:cNvSpPr>
          <p:nvPr>
            <p:ph type="title"/>
          </p:nvPr>
        </p:nvSpPr>
        <p:spPr>
          <a:xfrm>
            <a:off x="256709" y="365129"/>
            <a:ext cx="11935291" cy="1325563"/>
          </a:xfrm>
        </p:spPr>
        <p:txBody>
          <a:bodyPr/>
          <a:lstStyle/>
          <a:p>
            <a:r>
              <a:rPr lang="en-US" dirty="0">
                <a:solidFill>
                  <a:srgbClr val="61C7F8"/>
                </a:solidFill>
              </a:rPr>
              <a:t>What we have heard? </a:t>
            </a:r>
            <a:r>
              <a:rPr lang="en-US" dirty="0" smtClean="0">
                <a:solidFill>
                  <a:srgbClr val="000000"/>
                </a:solidFill>
              </a:rPr>
              <a:t>Action 4: Local Carbon Fund </a:t>
            </a:r>
            <a:endParaRPr lang="en-US" dirty="0">
              <a:solidFill>
                <a:srgbClr val="00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pic>
        <p:nvPicPr>
          <p:cNvPr id="6" name="Picture 5"/>
          <p:cNvPicPr>
            <a:picLocks noChangeAspect="1"/>
          </p:cNvPicPr>
          <p:nvPr/>
        </p:nvPicPr>
        <p:blipFill>
          <a:blip r:embed="rId3" cstate="print"/>
          <a:stretch>
            <a:fillRect/>
          </a:stretch>
        </p:blipFill>
        <p:spPr>
          <a:xfrm>
            <a:off x="6447062" y="2056077"/>
            <a:ext cx="5533266" cy="3688844"/>
          </a:xfrm>
          <a:prstGeom prst="rect">
            <a:avLst/>
          </a:prstGeom>
        </p:spPr>
      </p:pic>
    </p:spTree>
    <p:extLst>
      <p:ext uri="{BB962C8B-B14F-4D97-AF65-F5344CB8AC3E}">
        <p14:creationId xmlns="" xmlns:p14="http://schemas.microsoft.com/office/powerpoint/2010/main" val="1334610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930632" cy="4351339"/>
          </a:xfrm>
        </p:spPr>
        <p:txBody>
          <a:bodyPr/>
          <a:lstStyle/>
          <a:p>
            <a:r>
              <a:rPr lang="en-US" dirty="0" smtClean="0"/>
              <a:t>Lots of commentary from task force that they want this supported with adequate resources. </a:t>
            </a:r>
          </a:p>
        </p:txBody>
      </p:sp>
      <p:sp>
        <p:nvSpPr>
          <p:cNvPr id="4" name="Title 1"/>
          <p:cNvSpPr>
            <a:spLocks noGrp="1"/>
          </p:cNvSpPr>
          <p:nvPr>
            <p:ph type="title"/>
          </p:nvPr>
        </p:nvSpPr>
        <p:spPr>
          <a:xfrm>
            <a:off x="838200" y="365129"/>
            <a:ext cx="7268408" cy="1325563"/>
          </a:xfrm>
        </p:spPr>
        <p:txBody>
          <a:bodyPr/>
          <a:lstStyle/>
          <a:p>
            <a:r>
              <a:rPr lang="en-US" dirty="0" smtClean="0">
                <a:solidFill>
                  <a:srgbClr val="61C7F8"/>
                </a:solidFill>
              </a:rPr>
              <a:t>What have we heard: </a:t>
            </a:r>
            <a:r>
              <a:rPr lang="en-US" dirty="0" smtClean="0"/>
              <a:t>Action 5: Capacity Building</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pic>
        <p:nvPicPr>
          <p:cNvPr id="2" name="Picture 1"/>
          <p:cNvPicPr>
            <a:picLocks noChangeAspect="1"/>
          </p:cNvPicPr>
          <p:nvPr/>
        </p:nvPicPr>
        <p:blipFill>
          <a:blip r:embed="rId4" cstate="print"/>
          <a:stretch>
            <a:fillRect/>
          </a:stretch>
        </p:blipFill>
        <p:spPr>
          <a:xfrm>
            <a:off x="6531629" y="3052967"/>
            <a:ext cx="4864575" cy="3087134"/>
          </a:xfrm>
          <a:prstGeom prst="rect">
            <a:avLst/>
          </a:prstGeom>
        </p:spPr>
      </p:pic>
      <p:sp>
        <p:nvSpPr>
          <p:cNvPr id="6" name="TextBox 5"/>
          <p:cNvSpPr txBox="1"/>
          <p:nvPr/>
        </p:nvSpPr>
        <p:spPr>
          <a:xfrm>
            <a:off x="6440922" y="6137994"/>
            <a:ext cx="2365852" cy="276999"/>
          </a:xfrm>
          <a:prstGeom prst="rect">
            <a:avLst/>
          </a:prstGeom>
          <a:noFill/>
        </p:spPr>
        <p:txBody>
          <a:bodyPr wrap="none" rtlCol="0">
            <a:spAutoFit/>
          </a:bodyPr>
          <a:lstStyle/>
          <a:p>
            <a:r>
              <a:rPr lang="en-US" sz="1200" dirty="0" smtClean="0"/>
              <a:t>Photo credit: Journal of Commerce</a:t>
            </a:r>
            <a:endParaRPr lang="en-US" sz="1200" dirty="0"/>
          </a:p>
        </p:txBody>
      </p:sp>
    </p:spTree>
    <p:extLst>
      <p:ext uri="{BB962C8B-B14F-4D97-AF65-F5344CB8AC3E}">
        <p14:creationId xmlns="" xmlns:p14="http://schemas.microsoft.com/office/powerpoint/2010/main" val="1334610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C7F8"/>
                </a:solidFill>
              </a:rPr>
              <a:t>Public Consultation</a:t>
            </a:r>
            <a:endParaRPr lang="en-US" dirty="0">
              <a:solidFill>
                <a:srgbClr val="61C7F8"/>
              </a:solidFill>
            </a:endParaRPr>
          </a:p>
        </p:txBody>
      </p:sp>
      <p:sp>
        <p:nvSpPr>
          <p:cNvPr id="3" name="Content Placeholder 2"/>
          <p:cNvSpPr>
            <a:spLocks noGrp="1"/>
          </p:cNvSpPr>
          <p:nvPr>
            <p:ph idx="1"/>
          </p:nvPr>
        </p:nvSpPr>
        <p:spPr/>
        <p:txBody>
          <a:bodyPr/>
          <a:lstStyle/>
          <a:p>
            <a:r>
              <a:rPr lang="en-US" dirty="0" smtClean="0"/>
              <a:t>New Public Consultation Date is March 25</a:t>
            </a:r>
            <a:r>
              <a:rPr lang="en-US" baseline="30000" dirty="0" smtClean="0"/>
              <a:t>th</a:t>
            </a:r>
            <a:endParaRPr lang="en-US" dirty="0" smtClean="0"/>
          </a:p>
          <a:p>
            <a:pPr lvl="1"/>
            <a:r>
              <a:rPr lang="en-US" dirty="0" smtClean="0"/>
              <a:t>Panel Format with task force</a:t>
            </a:r>
          </a:p>
          <a:p>
            <a:r>
              <a:rPr lang="en-US" dirty="0" smtClean="0"/>
              <a:t>More stakeholder meetings in the meantime. </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pic>
        <p:nvPicPr>
          <p:cNvPr id="6" name="Picture 5"/>
          <p:cNvPicPr>
            <a:picLocks noChangeAspect="1"/>
          </p:cNvPicPr>
          <p:nvPr/>
        </p:nvPicPr>
        <p:blipFill>
          <a:blip r:embed="rId3" cstate="print"/>
          <a:stretch>
            <a:fillRect/>
          </a:stretch>
        </p:blipFill>
        <p:spPr>
          <a:xfrm>
            <a:off x="6214121" y="3345623"/>
            <a:ext cx="5794716" cy="2759389"/>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448148" y="-34386"/>
            <a:ext cx="3723809" cy="3695238"/>
          </a:xfrm>
          <a:prstGeom prst="rect">
            <a:avLst/>
          </a:prstGeom>
        </p:spPr>
      </p:pic>
      <p:sp>
        <p:nvSpPr>
          <p:cNvPr id="7" name="TextBox 6"/>
          <p:cNvSpPr txBox="1"/>
          <p:nvPr/>
        </p:nvSpPr>
        <p:spPr>
          <a:xfrm>
            <a:off x="6214122" y="6137994"/>
            <a:ext cx="1505540" cy="276999"/>
          </a:xfrm>
          <a:prstGeom prst="rect">
            <a:avLst/>
          </a:prstGeom>
          <a:noFill/>
        </p:spPr>
        <p:txBody>
          <a:bodyPr wrap="none" rtlCol="0">
            <a:spAutoFit/>
          </a:bodyPr>
          <a:lstStyle/>
          <a:p>
            <a:r>
              <a:rPr lang="en-US" sz="1200" dirty="0" smtClean="0"/>
              <a:t>Photo credit: </a:t>
            </a:r>
            <a:r>
              <a:rPr lang="en-US" sz="1200" dirty="0" err="1" smtClean="0"/>
              <a:t>Stantec</a:t>
            </a:r>
            <a:endParaRPr lang="en-US" sz="1200" dirty="0"/>
          </a:p>
        </p:txBody>
      </p:sp>
    </p:spTree>
    <p:extLst>
      <p:ext uri="{BB962C8B-B14F-4D97-AF65-F5344CB8AC3E}">
        <p14:creationId xmlns="" xmlns:p14="http://schemas.microsoft.com/office/powerpoint/2010/main" val="99276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2000" cy="8128000"/>
          </a:xfrm>
          <a:prstGeom prst="rect">
            <a:avLst/>
          </a:prstGeom>
        </p:spPr>
      </p:pic>
      <p:pic>
        <p:nvPicPr>
          <p:cNvPr id="7" name="Picture 6"/>
          <p:cNvPicPr>
            <a:picLocks noChangeAspect="1"/>
          </p:cNvPicPr>
          <p:nvPr/>
        </p:nvPicPr>
        <p:blipFill>
          <a:blip r:embed="rId3" cstate="print">
            <a:alphaModFix amt="60000"/>
            <a:extLst>
              <a:ext uri="{28A0092B-C50C-407E-A947-70E740481C1C}">
                <a14:useLocalDpi xmlns="" xmlns:a14="http://schemas.microsoft.com/office/drawing/2010/main" val="0"/>
              </a:ext>
            </a:extLst>
          </a:blip>
          <a:stretch>
            <a:fillRect/>
          </a:stretch>
        </p:blipFill>
        <p:spPr>
          <a:xfrm>
            <a:off x="8466291" y="274045"/>
            <a:ext cx="3723809" cy="3695238"/>
          </a:xfrm>
          <a:prstGeom prst="rect">
            <a:avLst/>
          </a:prstGeom>
        </p:spPr>
      </p:pic>
      <p:sp>
        <p:nvSpPr>
          <p:cNvPr id="5" name="Rectangle 6"/>
          <p:cNvSpPr/>
          <p:nvPr/>
        </p:nvSpPr>
        <p:spPr>
          <a:xfrm flipH="1">
            <a:off x="0" y="4217945"/>
            <a:ext cx="11328400" cy="2204588"/>
          </a:xfrm>
          <a:custGeom>
            <a:avLst/>
            <a:gdLst>
              <a:gd name="connsiteX0" fmla="*/ 0 w 3689348"/>
              <a:gd name="connsiteY0" fmla="*/ 0 h 2487150"/>
              <a:gd name="connsiteX1" fmla="*/ 3689348 w 3689348"/>
              <a:gd name="connsiteY1" fmla="*/ 0 h 2487150"/>
              <a:gd name="connsiteX2" fmla="*/ 3689348 w 3689348"/>
              <a:gd name="connsiteY2" fmla="*/ 2487150 h 2487150"/>
              <a:gd name="connsiteX3" fmla="*/ 0 w 3689348"/>
              <a:gd name="connsiteY3" fmla="*/ 2487150 h 2487150"/>
              <a:gd name="connsiteX4" fmla="*/ 0 w 3689348"/>
              <a:gd name="connsiteY4" fmla="*/ 0 h 2487150"/>
              <a:gd name="connsiteX0" fmla="*/ 13685 w 3703033"/>
              <a:gd name="connsiteY0" fmla="*/ 0 h 2487150"/>
              <a:gd name="connsiteX1" fmla="*/ 3703033 w 3703033"/>
              <a:gd name="connsiteY1" fmla="*/ 0 h 2487150"/>
              <a:gd name="connsiteX2" fmla="*/ 3703033 w 3703033"/>
              <a:gd name="connsiteY2" fmla="*/ 2487150 h 2487150"/>
              <a:gd name="connsiteX3" fmla="*/ 13685 w 3703033"/>
              <a:gd name="connsiteY3" fmla="*/ 2487150 h 2487150"/>
              <a:gd name="connsiteX4" fmla="*/ 0 w 3703033"/>
              <a:gd name="connsiteY4" fmla="*/ 1236410 h 2487150"/>
              <a:gd name="connsiteX5" fmla="*/ 13685 w 3703033"/>
              <a:gd name="connsiteY5" fmla="*/ 0 h 2487150"/>
              <a:gd name="connsiteX0" fmla="*/ 769070 w 4458418"/>
              <a:gd name="connsiteY0" fmla="*/ 0 h 2487150"/>
              <a:gd name="connsiteX1" fmla="*/ 4458418 w 4458418"/>
              <a:gd name="connsiteY1" fmla="*/ 0 h 2487150"/>
              <a:gd name="connsiteX2" fmla="*/ 4458418 w 4458418"/>
              <a:gd name="connsiteY2" fmla="*/ 2487150 h 2487150"/>
              <a:gd name="connsiteX3" fmla="*/ 769070 w 4458418"/>
              <a:gd name="connsiteY3" fmla="*/ 2487150 h 2487150"/>
              <a:gd name="connsiteX4" fmla="*/ 0 w 4458418"/>
              <a:gd name="connsiteY4" fmla="*/ 1236410 h 2487150"/>
              <a:gd name="connsiteX5" fmla="*/ 769070 w 4458418"/>
              <a:gd name="connsiteY5" fmla="*/ 0 h 2487150"/>
              <a:gd name="connsiteX0" fmla="*/ 572013 w 4261361"/>
              <a:gd name="connsiteY0" fmla="*/ 0 h 2487150"/>
              <a:gd name="connsiteX1" fmla="*/ 4261361 w 4261361"/>
              <a:gd name="connsiteY1" fmla="*/ 0 h 2487150"/>
              <a:gd name="connsiteX2" fmla="*/ 4261361 w 4261361"/>
              <a:gd name="connsiteY2" fmla="*/ 2487150 h 2487150"/>
              <a:gd name="connsiteX3" fmla="*/ 572013 w 4261361"/>
              <a:gd name="connsiteY3" fmla="*/ 2487150 h 2487150"/>
              <a:gd name="connsiteX4" fmla="*/ 0 w 4261361"/>
              <a:gd name="connsiteY4" fmla="*/ 1247360 h 2487150"/>
              <a:gd name="connsiteX5" fmla="*/ 572013 w 4261361"/>
              <a:gd name="connsiteY5" fmla="*/ 0 h 2487150"/>
              <a:gd name="connsiteX0" fmla="*/ 458932 w 4148280"/>
              <a:gd name="connsiteY0" fmla="*/ 0 h 2487150"/>
              <a:gd name="connsiteX1" fmla="*/ 4148280 w 4148280"/>
              <a:gd name="connsiteY1" fmla="*/ 0 h 2487150"/>
              <a:gd name="connsiteX2" fmla="*/ 4148280 w 4148280"/>
              <a:gd name="connsiteY2" fmla="*/ 2487150 h 2487150"/>
              <a:gd name="connsiteX3" fmla="*/ 458932 w 4148280"/>
              <a:gd name="connsiteY3" fmla="*/ 2487150 h 2487150"/>
              <a:gd name="connsiteX4" fmla="*/ 0 w 4148280"/>
              <a:gd name="connsiteY4" fmla="*/ 1232335 h 2487150"/>
              <a:gd name="connsiteX5" fmla="*/ 458932 w 4148280"/>
              <a:gd name="connsiteY5" fmla="*/ 0 h 2487150"/>
              <a:gd name="connsiteX0" fmla="*/ 316093 w 4005441"/>
              <a:gd name="connsiteY0" fmla="*/ 0 h 2487150"/>
              <a:gd name="connsiteX1" fmla="*/ 4005441 w 4005441"/>
              <a:gd name="connsiteY1" fmla="*/ 0 h 2487150"/>
              <a:gd name="connsiteX2" fmla="*/ 4005441 w 4005441"/>
              <a:gd name="connsiteY2" fmla="*/ 2487150 h 2487150"/>
              <a:gd name="connsiteX3" fmla="*/ 316093 w 4005441"/>
              <a:gd name="connsiteY3" fmla="*/ 2487150 h 2487150"/>
              <a:gd name="connsiteX4" fmla="*/ 0 w 4005441"/>
              <a:gd name="connsiteY4" fmla="*/ 1277413 h 2487150"/>
              <a:gd name="connsiteX5" fmla="*/ 316093 w 4005441"/>
              <a:gd name="connsiteY5" fmla="*/ 0 h 248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441" h="2487150">
                <a:moveTo>
                  <a:pt x="316093" y="0"/>
                </a:moveTo>
                <a:lnTo>
                  <a:pt x="4005441" y="0"/>
                </a:lnTo>
                <a:lnTo>
                  <a:pt x="4005441" y="2487150"/>
                </a:lnTo>
                <a:lnTo>
                  <a:pt x="316093" y="2487150"/>
                </a:lnTo>
                <a:lnTo>
                  <a:pt x="0" y="1277413"/>
                </a:lnTo>
                <a:lnTo>
                  <a:pt x="316093" y="0"/>
                </a:lnTo>
                <a:close/>
              </a:path>
            </a:pathLst>
          </a:custGeom>
          <a:solidFill>
            <a:srgbClr val="71AC49">
              <a:alpha val="87000"/>
            </a:srgbClr>
          </a:solidFill>
          <a:ln>
            <a:noFill/>
          </a:ln>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a:endParaRPr lang="en-US" dirty="0">
              <a:solidFill>
                <a:schemeClr val="accent1"/>
              </a:solidFill>
            </a:endParaRPr>
          </a:p>
        </p:txBody>
      </p:sp>
      <p:sp>
        <p:nvSpPr>
          <p:cNvPr id="6" name="Title 1"/>
          <p:cNvSpPr txBox="1">
            <a:spLocks/>
          </p:cNvSpPr>
          <p:nvPr/>
        </p:nvSpPr>
        <p:spPr>
          <a:xfrm>
            <a:off x="362858" y="4670634"/>
            <a:ext cx="10972800" cy="1143000"/>
          </a:xfrm>
          <a:prstGeom prst="rect">
            <a:avLst/>
          </a:prstGeom>
        </p:spPr>
        <p:txBody>
          <a:bodyPr vert="horz" lIns="91438" tIns="45719" rIns="91438" bIns="45719"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5900" dirty="0" smtClean="0">
                <a:solidFill>
                  <a:schemeClr val="bg1"/>
                </a:solidFill>
              </a:rPr>
              <a:t>Thank you</a:t>
            </a:r>
          </a:p>
          <a:p>
            <a:r>
              <a:rPr lang="en-US" sz="5900" dirty="0" smtClean="0">
                <a:solidFill>
                  <a:schemeClr val="bg1"/>
                </a:solidFill>
              </a:rPr>
              <a:t>Public </a:t>
            </a:r>
            <a:r>
              <a:rPr lang="en-US" sz="5900" smtClean="0">
                <a:solidFill>
                  <a:schemeClr val="bg1"/>
                </a:solidFill>
              </a:rPr>
              <a:t>Meeting March </a:t>
            </a:r>
            <a:r>
              <a:rPr lang="en-US" sz="5900" dirty="0" smtClean="0">
                <a:solidFill>
                  <a:schemeClr val="bg1"/>
                </a:solidFill>
              </a:rPr>
              <a:t>25th </a:t>
            </a:r>
            <a:endParaRPr lang="en-US" sz="5900" dirty="0">
              <a:solidFill>
                <a:schemeClr val="bg1"/>
              </a:solidFill>
            </a:endParaRPr>
          </a:p>
        </p:txBody>
      </p:sp>
    </p:spTree>
    <p:extLst>
      <p:ext uri="{BB962C8B-B14F-4D97-AF65-F5344CB8AC3E}">
        <p14:creationId xmlns="" xmlns:p14="http://schemas.microsoft.com/office/powerpoint/2010/main" val="125493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C7F8"/>
                </a:solidFill>
              </a:rPr>
              <a:t>Agenda</a:t>
            </a:r>
            <a:endParaRPr lang="en-US" dirty="0">
              <a:solidFill>
                <a:srgbClr val="61C7F8"/>
              </a:solidFill>
            </a:endParaRPr>
          </a:p>
        </p:txBody>
      </p:sp>
      <p:sp>
        <p:nvSpPr>
          <p:cNvPr id="3" name="Content Placeholder 2"/>
          <p:cNvSpPr>
            <a:spLocks noGrp="1"/>
          </p:cNvSpPr>
          <p:nvPr>
            <p:ph idx="1"/>
          </p:nvPr>
        </p:nvSpPr>
        <p:spPr>
          <a:xfrm>
            <a:off x="838200" y="1490443"/>
            <a:ext cx="10515600" cy="5089709"/>
          </a:xfrm>
        </p:spPr>
        <p:txBody>
          <a:bodyPr>
            <a:noAutofit/>
          </a:bodyPr>
          <a:lstStyle/>
          <a:p>
            <a:pPr marL="0" indent="0">
              <a:buNone/>
            </a:pPr>
            <a:r>
              <a:rPr lang="en-US" sz="2000" b="1" dirty="0"/>
              <a:t>Getting to Net Zero Task Force </a:t>
            </a:r>
            <a:r>
              <a:rPr lang="en-US" sz="2000" b="1" dirty="0" smtClean="0"/>
              <a:t>Meeting</a:t>
            </a:r>
            <a:r>
              <a:rPr lang="en-US" sz="2000" b="1" dirty="0"/>
              <a:t>. </a:t>
            </a:r>
            <a:endParaRPr lang="en-US" sz="2000" dirty="0"/>
          </a:p>
          <a:p>
            <a:pPr marL="0" indent="0">
              <a:buNone/>
            </a:pPr>
            <a:r>
              <a:rPr lang="en-US" sz="2000" b="1" dirty="0" smtClean="0"/>
              <a:t>March 4th, </a:t>
            </a:r>
            <a:r>
              <a:rPr lang="en-US" sz="2000" b="1" dirty="0"/>
              <a:t>2015 </a:t>
            </a:r>
            <a:r>
              <a:rPr lang="en-US" sz="2000" b="1" dirty="0" smtClean="0"/>
              <a:t>7:00PM-9:00 </a:t>
            </a:r>
            <a:r>
              <a:rPr lang="en-US" sz="2000" b="1" dirty="0"/>
              <a:t>PM</a:t>
            </a:r>
            <a:endParaRPr lang="en-US" sz="2000" dirty="0"/>
          </a:p>
          <a:p>
            <a:pPr marL="0" indent="0">
              <a:buNone/>
            </a:pPr>
            <a:r>
              <a:rPr lang="en-US" sz="2000" b="1" dirty="0" smtClean="0"/>
              <a:t>Smith Campus Center</a:t>
            </a:r>
            <a:endParaRPr lang="en-US" sz="2000" dirty="0"/>
          </a:p>
          <a:p>
            <a:endParaRPr lang="en-US" sz="2000" dirty="0"/>
          </a:p>
          <a:p>
            <a:r>
              <a:rPr lang="en-US" sz="2000" dirty="0"/>
              <a:t>700 pm Welcome and </a:t>
            </a:r>
            <a:r>
              <a:rPr lang="en-US" sz="2000" dirty="0" smtClean="0"/>
              <a:t>Introductions</a:t>
            </a:r>
            <a:endParaRPr lang="en-US" sz="2000" dirty="0"/>
          </a:p>
          <a:p>
            <a:r>
              <a:rPr lang="en-US" sz="2000" dirty="0"/>
              <a:t>7:05 pm Process update </a:t>
            </a:r>
          </a:p>
          <a:p>
            <a:r>
              <a:rPr lang="en-US" sz="2000" dirty="0"/>
              <a:t>7:20 pm Review of Documents and </a:t>
            </a:r>
            <a:r>
              <a:rPr lang="en-US" sz="2000" dirty="0" smtClean="0"/>
              <a:t>actions</a:t>
            </a:r>
            <a:endParaRPr lang="en-US" sz="2000" dirty="0"/>
          </a:p>
          <a:p>
            <a:r>
              <a:rPr lang="en-US" sz="2000" dirty="0"/>
              <a:t>8:30 pm Next </a:t>
            </a:r>
            <a:r>
              <a:rPr lang="en-US" sz="2000" dirty="0" smtClean="0"/>
              <a:t>steps</a:t>
            </a:r>
            <a:endParaRPr lang="en-US" sz="2000" dirty="0"/>
          </a:p>
          <a:p>
            <a:r>
              <a:rPr lang="en-US" sz="2000" dirty="0"/>
              <a:t>8:45 pm Public Comment   </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pic>
        <p:nvPicPr>
          <p:cNvPr id="6" name="Picture 5"/>
          <p:cNvPicPr>
            <a:picLocks noChangeAspect="1"/>
          </p:cNvPicPr>
          <p:nvPr/>
        </p:nvPicPr>
        <p:blipFill>
          <a:blip r:embed="rId3" cstate="print">
            <a:alphaModFix amt="60000"/>
            <a:extLst>
              <a:ext uri="{28A0092B-C50C-407E-A947-70E740481C1C}">
                <a14:useLocalDpi xmlns="" xmlns:a14="http://schemas.microsoft.com/office/drawing/2010/main" val="0"/>
              </a:ext>
            </a:extLst>
          </a:blip>
          <a:stretch>
            <a:fillRect/>
          </a:stretch>
        </p:blipFill>
        <p:spPr>
          <a:xfrm>
            <a:off x="8466291" y="-16243"/>
            <a:ext cx="3723809" cy="3695238"/>
          </a:xfrm>
          <a:prstGeom prst="rect">
            <a:avLst/>
          </a:prstGeom>
        </p:spPr>
      </p:pic>
    </p:spTree>
    <p:extLst>
      <p:ext uri="{BB962C8B-B14F-4D97-AF65-F5344CB8AC3E}">
        <p14:creationId xmlns="" xmlns:p14="http://schemas.microsoft.com/office/powerpoint/2010/main" val="1355403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C7F8"/>
                </a:solidFill>
              </a:rPr>
              <a:t>Process Slide:</a:t>
            </a:r>
            <a:endParaRPr lang="en-US" dirty="0">
              <a:solidFill>
                <a:srgbClr val="61C7F8"/>
              </a:solidFill>
            </a:endParaRPr>
          </a:p>
        </p:txBody>
      </p:sp>
      <p:sp>
        <p:nvSpPr>
          <p:cNvPr id="3" name="Content Placeholder 2"/>
          <p:cNvSpPr>
            <a:spLocks noGrp="1"/>
          </p:cNvSpPr>
          <p:nvPr>
            <p:ph idx="1"/>
          </p:nvPr>
        </p:nvSpPr>
        <p:spPr/>
        <p:txBody>
          <a:bodyPr/>
          <a:lstStyle/>
          <a:p>
            <a:r>
              <a:rPr lang="en-US" dirty="0" smtClean="0"/>
              <a:t>2 months of stakeholder feedback</a:t>
            </a:r>
          </a:p>
          <a:p>
            <a:r>
              <a:rPr lang="en-US" dirty="0" smtClean="0"/>
              <a:t>Work closely with stakeholders not represented by NZTF</a:t>
            </a:r>
          </a:p>
          <a:p>
            <a:endParaRPr lang="en-US" dirty="0"/>
          </a:p>
        </p:txBody>
      </p:sp>
      <p:pic>
        <p:nvPicPr>
          <p:cNvPr id="4" name="Picture 3"/>
          <p:cNvPicPr>
            <a:picLocks noChangeAspect="1"/>
          </p:cNvPicPr>
          <p:nvPr/>
        </p:nvPicPr>
        <p:blipFill>
          <a:blip r:embed="rId2" cstate="print"/>
          <a:stretch>
            <a:fillRect/>
          </a:stretch>
        </p:blipFill>
        <p:spPr>
          <a:xfrm>
            <a:off x="6777848" y="3205062"/>
            <a:ext cx="5185680" cy="3450834"/>
          </a:xfrm>
          <a:prstGeom prst="rect">
            <a:avLst/>
          </a:prstGeom>
        </p:spPr>
      </p:pic>
    </p:spTree>
    <p:extLst>
      <p:ext uri="{BB962C8B-B14F-4D97-AF65-F5344CB8AC3E}">
        <p14:creationId xmlns="" xmlns:p14="http://schemas.microsoft.com/office/powerpoint/2010/main" val="148723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alphaModFix amt="60000"/>
            <a:extLst>
              <a:ext uri="{28A0092B-C50C-407E-A947-70E740481C1C}">
                <a14:useLocalDpi xmlns="" xmlns:a14="http://schemas.microsoft.com/office/drawing/2010/main" val="0"/>
              </a:ext>
            </a:extLst>
          </a:blip>
          <a:stretch>
            <a:fillRect/>
          </a:stretch>
        </p:blipFill>
        <p:spPr>
          <a:xfrm>
            <a:off x="8466291" y="-16243"/>
            <a:ext cx="3723809" cy="3695238"/>
          </a:xfrm>
          <a:prstGeom prst="rect">
            <a:avLst/>
          </a:prstGeom>
        </p:spPr>
      </p:pic>
      <p:sp>
        <p:nvSpPr>
          <p:cNvPr id="2" name="Title 1"/>
          <p:cNvSpPr>
            <a:spLocks noGrp="1"/>
          </p:cNvSpPr>
          <p:nvPr>
            <p:ph type="title"/>
          </p:nvPr>
        </p:nvSpPr>
        <p:spPr>
          <a:xfrm>
            <a:off x="609600" y="297220"/>
            <a:ext cx="10972800" cy="1143000"/>
          </a:xfrm>
        </p:spPr>
        <p:txBody>
          <a:bodyPr/>
          <a:lstStyle/>
          <a:p>
            <a:pPr algn="l"/>
            <a:r>
              <a:rPr lang="en-US" dirty="0" smtClean="0">
                <a:solidFill>
                  <a:srgbClr val="61C7F8"/>
                </a:solidFill>
              </a:rPr>
              <a:t>NZTF Objectives (March 2014) </a:t>
            </a:r>
            <a:endParaRPr lang="en-US" dirty="0">
              <a:solidFill>
                <a:srgbClr val="61C7F8"/>
              </a:solidFill>
            </a:endParaRPr>
          </a:p>
        </p:txBody>
      </p:sp>
      <p:sp>
        <p:nvSpPr>
          <p:cNvPr id="3" name="Content Placeholder 2"/>
          <p:cNvSpPr>
            <a:spLocks noGrp="1"/>
          </p:cNvSpPr>
          <p:nvPr>
            <p:ph idx="1"/>
          </p:nvPr>
        </p:nvSpPr>
        <p:spPr>
          <a:xfrm>
            <a:off x="508000" y="1287821"/>
            <a:ext cx="10972800" cy="4525963"/>
          </a:xfrm>
          <a:ln>
            <a:noFill/>
          </a:ln>
        </p:spPr>
        <p:txBody>
          <a:bodyPr>
            <a:noAutofit/>
          </a:bodyPr>
          <a:lstStyle/>
          <a:p>
            <a:pPr lvl="0"/>
            <a:r>
              <a:rPr lang="en-CA" sz="2000" dirty="0"/>
              <a:t>Broad-based agreement from the Task Force and key stakeholders on a methodology, strategy, targets, and timeline for achieving net zero emissions, including agreement on the definition of the scope of net zero for the purposes of this initiatives. </a:t>
            </a:r>
            <a:endParaRPr lang="en-CA" sz="2000" dirty="0" smtClean="0"/>
          </a:p>
          <a:p>
            <a:pPr lvl="0"/>
            <a:endParaRPr lang="en-US" sz="2000" dirty="0"/>
          </a:p>
          <a:p>
            <a:pPr lvl="0"/>
            <a:r>
              <a:rPr lang="en-CA" sz="2000" dirty="0"/>
              <a:t>A comprehensive list of recommendations outlining a set of short-term (1-3 years) actions and a set of longer-term (4-10 years) actions. These recommendations will include direction on regulation, planning measures, incentives, and renewable energy generation initiatives that are within Cambridge’s direct control</a:t>
            </a:r>
            <a:r>
              <a:rPr lang="en-CA" sz="2000" dirty="0" smtClean="0"/>
              <a:t>.</a:t>
            </a:r>
          </a:p>
          <a:p>
            <a:pPr lvl="0"/>
            <a:endParaRPr lang="en-US" sz="2000" dirty="0"/>
          </a:p>
          <a:p>
            <a:pPr lvl="0"/>
            <a:r>
              <a:rPr lang="en-CA" sz="2000" dirty="0"/>
              <a:t>The projected impacts of each action (to assist in decision-making and  implementation of the recommendations, </a:t>
            </a:r>
            <a:r>
              <a:rPr lang="en-CA" sz="2000" dirty="0" smtClean="0"/>
              <a:t>and </a:t>
            </a:r>
            <a:r>
              <a:rPr lang="en-CA" sz="2000" dirty="0"/>
              <a:t>in tracking and reporting progress and impacts of each action over time)</a:t>
            </a:r>
            <a:r>
              <a:rPr lang="en-CA" sz="2000" dirty="0" smtClean="0"/>
              <a:t>.</a:t>
            </a:r>
          </a:p>
          <a:p>
            <a:pPr lvl="0"/>
            <a:endParaRPr lang="en-US" sz="2000" dirty="0"/>
          </a:p>
          <a:p>
            <a:pPr lvl="0"/>
            <a:r>
              <a:rPr lang="en-CA" sz="2000" dirty="0"/>
              <a:t>Identification of roles and responsibilities associated with each of the recommended action, including who (i.e. City, state gov't, stakeholder group) will lead and/or support implementation of each. </a:t>
            </a:r>
            <a:endParaRPr lang="en-US" sz="20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11313120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alphaModFix amt="60000"/>
            <a:extLst>
              <a:ext uri="{28A0092B-C50C-407E-A947-70E740481C1C}">
                <a14:useLocalDpi xmlns="" xmlns:a14="http://schemas.microsoft.com/office/drawing/2010/main" val="0"/>
              </a:ext>
            </a:extLst>
          </a:blip>
          <a:stretch>
            <a:fillRect/>
          </a:stretch>
        </p:blipFill>
        <p:spPr>
          <a:xfrm>
            <a:off x="8468191" y="0"/>
            <a:ext cx="3723809" cy="3695238"/>
          </a:xfrm>
          <a:prstGeom prst="rect">
            <a:avLst/>
          </a:prstGeom>
        </p:spPr>
      </p:pic>
      <p:sp>
        <p:nvSpPr>
          <p:cNvPr id="3" name="Rectangle 2"/>
          <p:cNvSpPr/>
          <p:nvPr/>
        </p:nvSpPr>
        <p:spPr>
          <a:xfrm>
            <a:off x="515023" y="2635029"/>
            <a:ext cx="10972800" cy="2489912"/>
          </a:xfrm>
          <a:prstGeom prst="rect">
            <a:avLst/>
          </a:prstGeom>
        </p:spPr>
        <p:txBody>
          <a:bodyPr wrap="square">
            <a:spAutoFit/>
          </a:bodyPr>
          <a:lstStyle/>
          <a:p>
            <a:pPr marL="342900" indent="-342900" defTabSz="914400" eaLnBrk="0" fontAlgn="base" hangingPunct="0">
              <a:spcBef>
                <a:spcPct val="20000"/>
              </a:spcBef>
              <a:spcAft>
                <a:spcPct val="0"/>
              </a:spcAft>
              <a:buFont typeface="Arial" pitchFamily="34" charset="0"/>
              <a:buChar char="•"/>
            </a:pPr>
            <a:r>
              <a:rPr lang="en-CA" dirty="0">
                <a:latin typeface="Calibri"/>
                <a:ea typeface="ＭＳ Ｐゴシック" pitchFamily="34" charset="-128"/>
              </a:rPr>
              <a:t>A comprehensive list of additional, promising action areas that require further research.  </a:t>
            </a:r>
          </a:p>
          <a:p>
            <a:pPr marL="342900" indent="-342900" defTabSz="914400" eaLnBrk="0" fontAlgn="base" hangingPunct="0">
              <a:spcBef>
                <a:spcPct val="20000"/>
              </a:spcBef>
              <a:spcAft>
                <a:spcPct val="0"/>
              </a:spcAft>
              <a:buFont typeface="Arial" pitchFamily="34" charset="0"/>
              <a:buChar char="•"/>
            </a:pPr>
            <a:endParaRPr lang="en-US" dirty="0">
              <a:latin typeface="Calibri"/>
              <a:ea typeface="ＭＳ Ｐゴシック" pitchFamily="34" charset="-128"/>
            </a:endParaRPr>
          </a:p>
          <a:p>
            <a:pPr marL="342900" indent="-342900" defTabSz="914400" eaLnBrk="0" fontAlgn="base" hangingPunct="0">
              <a:spcBef>
                <a:spcPct val="20000"/>
              </a:spcBef>
              <a:spcAft>
                <a:spcPct val="0"/>
              </a:spcAft>
              <a:buFont typeface="Arial" pitchFamily="34" charset="0"/>
              <a:buChar char="•"/>
            </a:pPr>
            <a:r>
              <a:rPr lang="en-CA" dirty="0">
                <a:latin typeface="Calibri"/>
                <a:ea typeface="ＭＳ Ｐゴシック" pitchFamily="34" charset="-128"/>
              </a:rPr>
              <a:t>Identification of resource needs to begin work on short-term actions and high-priority research topics.</a:t>
            </a:r>
          </a:p>
          <a:p>
            <a:pPr marL="342900" indent="-342900" defTabSz="914400" eaLnBrk="0" fontAlgn="base" hangingPunct="0">
              <a:spcBef>
                <a:spcPct val="20000"/>
              </a:spcBef>
              <a:spcAft>
                <a:spcPct val="0"/>
              </a:spcAft>
              <a:buFont typeface="Arial" pitchFamily="34" charset="0"/>
              <a:buChar char="•"/>
            </a:pPr>
            <a:endParaRPr lang="en-US" dirty="0">
              <a:latin typeface="Calibri"/>
              <a:ea typeface="ＭＳ Ｐゴシック" pitchFamily="34" charset="-128"/>
            </a:endParaRPr>
          </a:p>
          <a:p>
            <a:pPr marL="342900" indent="-342900" defTabSz="914400" eaLnBrk="0" fontAlgn="base" hangingPunct="0">
              <a:spcBef>
                <a:spcPct val="20000"/>
              </a:spcBef>
              <a:spcAft>
                <a:spcPct val="0"/>
              </a:spcAft>
              <a:buFont typeface="Arial" pitchFamily="34" charset="0"/>
              <a:buChar char="•"/>
            </a:pPr>
            <a:r>
              <a:rPr lang="en-CA" dirty="0">
                <a:latin typeface="Calibri"/>
                <a:ea typeface="ＭＳ Ｐゴシック" pitchFamily="34" charset="-128"/>
              </a:rPr>
              <a:t>Commitments of support or alignment from partners who are critical to the success of the plan.</a:t>
            </a:r>
          </a:p>
          <a:p>
            <a:pPr marL="342900" indent="-342900" defTabSz="914400" eaLnBrk="0" fontAlgn="base" hangingPunct="0">
              <a:spcBef>
                <a:spcPct val="20000"/>
              </a:spcBef>
              <a:spcAft>
                <a:spcPct val="0"/>
              </a:spcAft>
              <a:buFont typeface="Arial" pitchFamily="34" charset="0"/>
              <a:buChar char="•"/>
            </a:pPr>
            <a:endParaRPr lang="en-US" dirty="0">
              <a:latin typeface="Calibri"/>
              <a:ea typeface="ＭＳ Ｐゴシック" pitchFamily="34" charset="-128"/>
            </a:endParaRPr>
          </a:p>
          <a:p>
            <a:pPr marL="342900" indent="-342900" defTabSz="914400" eaLnBrk="0" fontAlgn="base" hangingPunct="0">
              <a:spcBef>
                <a:spcPct val="20000"/>
              </a:spcBef>
              <a:spcAft>
                <a:spcPct val="0"/>
              </a:spcAft>
              <a:buFont typeface="Arial" pitchFamily="34" charset="0"/>
              <a:buChar char="•"/>
            </a:pPr>
            <a:r>
              <a:rPr lang="en-CA" dirty="0">
                <a:latin typeface="Calibri"/>
                <a:ea typeface="ＭＳ Ｐゴシック" pitchFamily="34" charset="-128"/>
              </a:rPr>
              <a:t>Agreement on an ongoing communication, reporting and accountability strategy.</a:t>
            </a:r>
            <a:r>
              <a:rPr lang="en-CA" i="1" dirty="0">
                <a:latin typeface="Calibri"/>
                <a:ea typeface="ＭＳ Ｐゴシック" pitchFamily="34" charset="-128"/>
              </a:rPr>
              <a:t> </a:t>
            </a:r>
            <a:endParaRPr lang="en-US" dirty="0">
              <a:latin typeface="Calibri"/>
              <a:ea typeface="ＭＳ Ｐゴシック" pitchFamily="34" charset="-128"/>
            </a:endParaRPr>
          </a:p>
        </p:txBody>
      </p:sp>
      <p:sp>
        <p:nvSpPr>
          <p:cNvPr id="4" name="Rectangle 3"/>
          <p:cNvSpPr/>
          <p:nvPr/>
        </p:nvSpPr>
        <p:spPr>
          <a:xfrm>
            <a:off x="638262" y="1795606"/>
            <a:ext cx="8338590" cy="769441"/>
          </a:xfrm>
          <a:prstGeom prst="rect">
            <a:avLst/>
          </a:prstGeom>
        </p:spPr>
        <p:txBody>
          <a:bodyPr wrap="square">
            <a:spAutoFit/>
          </a:bodyPr>
          <a:lstStyle/>
          <a:p>
            <a:pPr fontAlgn="base">
              <a:spcBef>
                <a:spcPct val="0"/>
              </a:spcBef>
              <a:spcAft>
                <a:spcPct val="0"/>
              </a:spcAft>
            </a:pPr>
            <a:r>
              <a:rPr lang="en-US" sz="4400" dirty="0">
                <a:solidFill>
                  <a:srgbClr val="61C7F8"/>
                </a:solidFill>
                <a:latin typeface="Calibri"/>
                <a:ea typeface="ＭＳ Ｐゴシック" pitchFamily="34" charset="-128"/>
              </a:rPr>
              <a:t>NZTF </a:t>
            </a:r>
            <a:r>
              <a:rPr lang="en-US" sz="4400" dirty="0" smtClean="0">
                <a:solidFill>
                  <a:srgbClr val="61C7F8"/>
                </a:solidFill>
                <a:ea typeface="ＭＳ Ｐゴシック" pitchFamily="34" charset="-128"/>
              </a:rPr>
              <a:t>Objectives (</a:t>
            </a:r>
            <a:r>
              <a:rPr lang="en-US" sz="4400" dirty="0">
                <a:solidFill>
                  <a:srgbClr val="61C7F8"/>
                </a:solidFill>
                <a:ea typeface="ＭＳ Ｐゴシック" pitchFamily="34" charset="-128"/>
              </a:rPr>
              <a:t>March 2014) </a:t>
            </a:r>
            <a:endParaRPr lang="en-US" dirty="0">
              <a:solidFill>
                <a:srgbClr val="61C7F8"/>
              </a:solidFill>
              <a:latin typeface="Arial" pitchFamily="34" charset="0"/>
              <a:ea typeface="ＭＳ Ｐゴシック" pitchFamily="34" charset="-128"/>
            </a:endParaRPr>
          </a:p>
        </p:txBody>
      </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19757160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11862" y="20043"/>
            <a:ext cx="3723809" cy="3695238"/>
          </a:xfrm>
          <a:prstGeom prst="rect">
            <a:avLst/>
          </a:prstGeom>
        </p:spPr>
      </p:pic>
      <p:pic>
        <p:nvPicPr>
          <p:cNvPr id="4" name="Picture 3"/>
          <p:cNvPicPr>
            <a:picLocks noChangeAspect="1"/>
          </p:cNvPicPr>
          <p:nvPr/>
        </p:nvPicPr>
        <p:blipFill>
          <a:blip r:embed="rId2" cstate="print">
            <a:alphaModFix amt="60000"/>
            <a:extLst>
              <a:ext uri="{28A0092B-C50C-407E-A947-70E740481C1C}">
                <a14:useLocalDpi xmlns="" xmlns:a14="http://schemas.microsoft.com/office/drawing/2010/main" val="0"/>
              </a:ext>
            </a:extLst>
          </a:blip>
          <a:stretch>
            <a:fillRect/>
          </a:stretch>
        </p:blipFill>
        <p:spPr>
          <a:xfrm>
            <a:off x="8468191" y="0"/>
            <a:ext cx="3723809" cy="3695238"/>
          </a:xfrm>
          <a:prstGeom prst="rect">
            <a:avLst/>
          </a:prstGeom>
        </p:spPr>
      </p:pic>
      <p:sp>
        <p:nvSpPr>
          <p:cNvPr id="2" name="Title 1"/>
          <p:cNvSpPr>
            <a:spLocks noGrp="1"/>
          </p:cNvSpPr>
          <p:nvPr>
            <p:ph type="title"/>
          </p:nvPr>
        </p:nvSpPr>
        <p:spPr/>
        <p:txBody>
          <a:bodyPr/>
          <a:lstStyle/>
          <a:p>
            <a:r>
              <a:rPr lang="en-US" dirty="0" smtClean="0">
                <a:solidFill>
                  <a:srgbClr val="61C7F8"/>
                </a:solidFill>
              </a:rPr>
              <a:t>What we have heard? Overall Comments</a:t>
            </a:r>
            <a:endParaRPr lang="en-US" dirty="0">
              <a:solidFill>
                <a:srgbClr val="61C7F8"/>
              </a:solidFill>
            </a:endParaRPr>
          </a:p>
        </p:txBody>
      </p:sp>
      <p:sp>
        <p:nvSpPr>
          <p:cNvPr id="3" name="Content Placeholder 2"/>
          <p:cNvSpPr>
            <a:spLocks noGrp="1"/>
          </p:cNvSpPr>
          <p:nvPr>
            <p:ph idx="1"/>
          </p:nvPr>
        </p:nvSpPr>
        <p:spPr/>
        <p:txBody>
          <a:bodyPr>
            <a:normAutofit/>
          </a:bodyPr>
          <a:lstStyle/>
          <a:p>
            <a:pPr marL="0" indent="0">
              <a:buNone/>
            </a:pPr>
            <a:r>
              <a:rPr lang="en-US" dirty="0" smtClean="0"/>
              <a:t>Definition of terms:</a:t>
            </a:r>
          </a:p>
          <a:p>
            <a:pPr marL="0" indent="0">
              <a:buNone/>
            </a:pPr>
            <a:r>
              <a:rPr lang="en-US" dirty="0" smtClean="0">
                <a:solidFill>
                  <a:srgbClr val="5FB8D2"/>
                </a:solidFill>
              </a:rPr>
              <a:t>A - </a:t>
            </a:r>
            <a:r>
              <a:rPr lang="en-US" dirty="0" smtClean="0"/>
              <a:t>Net Zero Emissions for New Buildings</a:t>
            </a:r>
          </a:p>
          <a:p>
            <a:pPr>
              <a:buFontTx/>
              <a:buChar char="-"/>
            </a:pPr>
            <a:r>
              <a:rPr lang="en-US" dirty="0" smtClean="0"/>
              <a:t>Include GMGMI definitions of Scope 1 &amp; 2 emissions</a:t>
            </a:r>
          </a:p>
          <a:p>
            <a:pPr marL="0" indent="0">
              <a:buNone/>
            </a:pPr>
            <a:r>
              <a:rPr lang="en-US" dirty="0" smtClean="0">
                <a:solidFill>
                  <a:srgbClr val="5FB8D2"/>
                </a:solidFill>
              </a:rPr>
              <a:t>B -  </a:t>
            </a:r>
            <a:r>
              <a:rPr lang="en-US" dirty="0" smtClean="0"/>
              <a:t>Community of Net Zero Emissions Buildings (new, existing, considers supply)</a:t>
            </a:r>
          </a:p>
          <a:p>
            <a:pPr marL="0" indent="0">
              <a:buNone/>
            </a:pPr>
            <a:r>
              <a:rPr lang="en-US" dirty="0" smtClean="0">
                <a:solidFill>
                  <a:srgbClr val="5FB8D2"/>
                </a:solidFill>
              </a:rPr>
              <a:t>C</a:t>
            </a:r>
            <a:r>
              <a:rPr lang="en-US" dirty="0" smtClean="0"/>
              <a:t> – Provide more context and what has been achieved to date</a:t>
            </a:r>
          </a:p>
          <a:p>
            <a:pPr marL="0" indent="0">
              <a:buNone/>
            </a:pPr>
            <a:r>
              <a:rPr lang="en-US" dirty="0" smtClean="0">
                <a:solidFill>
                  <a:srgbClr val="5FB8D2"/>
                </a:solidFill>
              </a:rPr>
              <a:t>D</a:t>
            </a:r>
            <a:r>
              <a:rPr lang="en-US" dirty="0" smtClean="0"/>
              <a:t> – Need more time for Consultation</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379382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11862" y="20043"/>
            <a:ext cx="3723809" cy="3695238"/>
          </a:xfrm>
          <a:prstGeom prst="rect">
            <a:avLst/>
          </a:prstGeom>
        </p:spPr>
      </p:pic>
      <p:pic>
        <p:nvPicPr>
          <p:cNvPr id="4" name="Picture 3"/>
          <p:cNvPicPr>
            <a:picLocks noChangeAspect="1"/>
          </p:cNvPicPr>
          <p:nvPr/>
        </p:nvPicPr>
        <p:blipFill>
          <a:blip r:embed="rId2" cstate="print">
            <a:alphaModFix amt="60000"/>
            <a:extLst>
              <a:ext uri="{28A0092B-C50C-407E-A947-70E740481C1C}">
                <a14:useLocalDpi xmlns="" xmlns:a14="http://schemas.microsoft.com/office/drawing/2010/main" val="0"/>
              </a:ext>
            </a:extLst>
          </a:blip>
          <a:stretch>
            <a:fillRect/>
          </a:stretch>
        </p:blipFill>
        <p:spPr>
          <a:xfrm>
            <a:off x="8468191" y="0"/>
            <a:ext cx="3723809" cy="3695238"/>
          </a:xfrm>
          <a:prstGeom prst="rect">
            <a:avLst/>
          </a:prstGeom>
        </p:spPr>
      </p:pic>
      <p:sp>
        <p:nvSpPr>
          <p:cNvPr id="2" name="Title 1"/>
          <p:cNvSpPr>
            <a:spLocks noGrp="1"/>
          </p:cNvSpPr>
          <p:nvPr>
            <p:ph type="title"/>
          </p:nvPr>
        </p:nvSpPr>
        <p:spPr/>
        <p:txBody>
          <a:bodyPr/>
          <a:lstStyle/>
          <a:p>
            <a:r>
              <a:rPr lang="en-US" dirty="0" smtClean="0">
                <a:solidFill>
                  <a:srgbClr val="61C7F8"/>
                </a:solidFill>
              </a:rPr>
              <a:t>What we have heard? Overall Comments</a:t>
            </a:r>
            <a:endParaRPr lang="en-US" dirty="0">
              <a:solidFill>
                <a:srgbClr val="61C7F8"/>
              </a:solidFill>
            </a:endParaRPr>
          </a:p>
        </p:txBody>
      </p:sp>
      <p:sp>
        <p:nvSpPr>
          <p:cNvPr id="3" name="Content Placeholder 2"/>
          <p:cNvSpPr>
            <a:spLocks noGrp="1"/>
          </p:cNvSpPr>
          <p:nvPr>
            <p:ph idx="1"/>
          </p:nvPr>
        </p:nvSpPr>
        <p:spPr/>
        <p:txBody>
          <a:bodyPr/>
          <a:lstStyle/>
          <a:p>
            <a:r>
              <a:rPr lang="en-US" dirty="0" smtClean="0"/>
              <a:t>This study has to balance the economic demands and address if there will be tradeoffs. (will happen for each action as they are designed.)</a:t>
            </a:r>
          </a:p>
          <a:p>
            <a:endParaRPr lang="en-US" dirty="0" smtClean="0"/>
          </a:p>
          <a:p>
            <a:r>
              <a:rPr lang="en-US" dirty="0" smtClean="0"/>
              <a:t>Clearly identify what will change in short-term (1 - 4 years)</a:t>
            </a:r>
          </a:p>
          <a:p>
            <a:pPr lvl="1"/>
            <a:r>
              <a:rPr lang="en-US" dirty="0" smtClean="0"/>
              <a:t>Solar ready</a:t>
            </a:r>
          </a:p>
          <a:p>
            <a:pPr lvl="1"/>
            <a:r>
              <a:rPr lang="en-US" dirty="0" smtClean="0"/>
              <a:t>LEED Update</a:t>
            </a:r>
          </a:p>
          <a:p>
            <a:pPr lvl="1"/>
            <a:r>
              <a:rPr lang="en-US" dirty="0" smtClean="0"/>
              <a:t>Research and consultation for market-based strategies to incentivize the lowest performing buildings to improve, including fee-rebate</a:t>
            </a:r>
          </a:p>
          <a:p>
            <a:pPr lvl="1"/>
            <a:r>
              <a:rPr lang="en-US" dirty="0" smtClean="0"/>
              <a:t>BEUDO and Data collection</a:t>
            </a:r>
          </a:p>
          <a:p>
            <a:pPr lvl="1"/>
            <a:r>
              <a:rPr lang="en-US" dirty="0" smtClean="0"/>
              <a:t>Energy Supply strategy</a:t>
            </a:r>
          </a:p>
          <a:p>
            <a:pPr marL="457189" lvl="1" indent="0">
              <a:buNone/>
            </a:pPr>
            <a:endParaRPr lang="en-US" dirty="0" smtClean="0"/>
          </a:p>
          <a:p>
            <a:pPr lvl="1"/>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79990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11862" y="20043"/>
            <a:ext cx="3723809" cy="3695238"/>
          </a:xfrm>
          <a:prstGeom prst="rect">
            <a:avLst/>
          </a:prstGeom>
        </p:spPr>
      </p:pic>
      <p:sp>
        <p:nvSpPr>
          <p:cNvPr id="2" name="Title 1"/>
          <p:cNvSpPr>
            <a:spLocks noGrp="1"/>
          </p:cNvSpPr>
          <p:nvPr>
            <p:ph type="title"/>
          </p:nvPr>
        </p:nvSpPr>
        <p:spPr/>
        <p:txBody>
          <a:bodyPr/>
          <a:lstStyle/>
          <a:p>
            <a:r>
              <a:rPr lang="en-US" dirty="0" smtClean="0">
                <a:solidFill>
                  <a:srgbClr val="61C7F8"/>
                </a:solidFill>
              </a:rPr>
              <a:t>Target years: </a:t>
            </a:r>
            <a:r>
              <a:rPr lang="en-US" dirty="0" smtClean="0"/>
              <a:t>Process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90033186"/>
              </p:ext>
            </p:extLst>
          </p:nvPr>
        </p:nvGraphicFramePr>
        <p:xfrm>
          <a:off x="910771" y="1753053"/>
          <a:ext cx="10515603" cy="741680"/>
        </p:xfrm>
        <a:graphic>
          <a:graphicData uri="http://schemas.openxmlformats.org/drawingml/2006/table">
            <a:tbl>
              <a:tblPr firstRow="1" bandRow="1">
                <a:tableStyleId>{5C22544A-7EE6-4342-B048-85BDC9FD1C3A}</a:tableStyleId>
              </a:tblPr>
              <a:tblGrid>
                <a:gridCol w="1502229"/>
                <a:gridCol w="1502229"/>
                <a:gridCol w="1502229"/>
                <a:gridCol w="1502229"/>
                <a:gridCol w="1502229"/>
                <a:gridCol w="1502229"/>
                <a:gridCol w="1502229"/>
              </a:tblGrid>
              <a:tr h="370840">
                <a:tc>
                  <a:txBody>
                    <a:bodyPr/>
                    <a:lstStyle/>
                    <a:p>
                      <a:pPr algn="ctr">
                        <a:lnSpc>
                          <a:spcPct val="107000"/>
                        </a:lnSpc>
                        <a:spcAft>
                          <a:spcPts val="0"/>
                        </a:spcAft>
                      </a:pPr>
                      <a:r>
                        <a:rPr lang="en-US" sz="1600" b="1" dirty="0">
                          <a:solidFill>
                            <a:srgbClr val="FFFFFF"/>
                          </a:solidFill>
                          <a:effectLst/>
                          <a:latin typeface="Rockwell"/>
                          <a:ea typeface="Calibri"/>
                          <a:cs typeface="Times New Roman"/>
                        </a:rPr>
                        <a:t>Type:</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Municipal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Residential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Multi-Family</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Commercial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Institutional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Labs</a:t>
                      </a:r>
                      <a:endParaRPr lang="en-CA" sz="1600" dirty="0">
                        <a:effectLst/>
                        <a:latin typeface="Calibri"/>
                        <a:ea typeface="Calibri"/>
                        <a:cs typeface="Times New Roman"/>
                      </a:endParaRPr>
                    </a:p>
                  </a:txBody>
                  <a:tcPr marL="68580" marR="68580" marT="0" marB="0" anchor="ctr"/>
                </a:tc>
              </a:tr>
              <a:tr h="370840">
                <a:tc>
                  <a:txBody>
                    <a:bodyPr/>
                    <a:lstStyle/>
                    <a:p>
                      <a:pPr>
                        <a:lnSpc>
                          <a:spcPct val="107000"/>
                        </a:lnSpc>
                        <a:spcAft>
                          <a:spcPts val="0"/>
                        </a:spcAft>
                      </a:pPr>
                      <a:r>
                        <a:rPr lang="en-US" sz="1600" b="1" dirty="0">
                          <a:solidFill>
                            <a:srgbClr val="4B4845"/>
                          </a:solidFill>
                          <a:effectLst/>
                          <a:latin typeface="Arial Narrow"/>
                          <a:ea typeface="Calibri"/>
                          <a:cs typeface="Times New Roman"/>
                        </a:rPr>
                        <a:t>Target year:</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2020</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2022</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2025</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2025</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2025</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2030</a:t>
                      </a:r>
                      <a:endParaRPr lang="en-CA" sz="1600" dirty="0">
                        <a:effectLst/>
                        <a:latin typeface="Calibri"/>
                        <a:ea typeface="Calibri"/>
                        <a:cs typeface="Times New Roman"/>
                      </a:endParaRPr>
                    </a:p>
                  </a:txBody>
                  <a:tcPr marL="68580" marR="68580" marT="0" marB="0" anchor="ctr"/>
                </a:tc>
              </a:tr>
            </a:tbl>
          </a:graphicData>
        </a:graphic>
      </p:graphicFrame>
      <p:sp>
        <p:nvSpPr>
          <p:cNvPr id="5" name="TextBox 4"/>
          <p:cNvSpPr txBox="1"/>
          <p:nvPr/>
        </p:nvSpPr>
        <p:spPr>
          <a:xfrm>
            <a:off x="780143" y="2775857"/>
            <a:ext cx="10776857" cy="3400931"/>
          </a:xfrm>
          <a:prstGeom prst="rect">
            <a:avLst/>
          </a:prstGeom>
          <a:noFill/>
        </p:spPr>
        <p:txBody>
          <a:bodyPr wrap="square" rtlCol="0">
            <a:spAutoFit/>
          </a:bodyPr>
          <a:lstStyle/>
          <a:p>
            <a:r>
              <a:rPr lang="en-US" sz="2800" dirty="0" smtClean="0"/>
              <a:t>The Policy Target is the year when legislation enacting the requirements will be recommended for adoption. </a:t>
            </a:r>
          </a:p>
          <a:p>
            <a:endParaRPr lang="en-US" sz="2800" dirty="0"/>
          </a:p>
          <a:p>
            <a:pPr marL="342900" indent="-342900">
              <a:buFontTx/>
              <a:buChar char="-"/>
            </a:pPr>
            <a:r>
              <a:rPr lang="en-US" sz="2800" dirty="0" smtClean="0"/>
              <a:t>The targets will be reviewed again in 2019 as part of the comprehensive review, and again in 2024.</a:t>
            </a:r>
          </a:p>
          <a:p>
            <a:pPr marL="342900" indent="-342900">
              <a:buFontTx/>
              <a:buChar char="-"/>
            </a:pPr>
            <a:r>
              <a:rPr lang="en-US" sz="2800" dirty="0" smtClean="0"/>
              <a:t>Each target will also be reviewed for feasibility a minimum of 2 years prior to enactment </a:t>
            </a:r>
          </a:p>
          <a:p>
            <a:pPr marL="342900" indent="-342900">
              <a:buFontTx/>
              <a:buChar char="-"/>
            </a:pPr>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2597474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C7F8"/>
                </a:solidFill>
              </a:rPr>
              <a:t>Target years: </a:t>
            </a:r>
            <a:r>
              <a:rPr lang="en-US" dirty="0" smtClean="0"/>
              <a:t>Process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60112073"/>
              </p:ext>
            </p:extLst>
          </p:nvPr>
        </p:nvGraphicFramePr>
        <p:xfrm>
          <a:off x="910771" y="1753053"/>
          <a:ext cx="10515603" cy="741680"/>
        </p:xfrm>
        <a:graphic>
          <a:graphicData uri="http://schemas.openxmlformats.org/drawingml/2006/table">
            <a:tbl>
              <a:tblPr firstRow="1" bandRow="1">
                <a:tableStyleId>{5C22544A-7EE6-4342-B048-85BDC9FD1C3A}</a:tableStyleId>
              </a:tblPr>
              <a:tblGrid>
                <a:gridCol w="1502229"/>
                <a:gridCol w="1502229"/>
                <a:gridCol w="1502229"/>
                <a:gridCol w="1502229"/>
                <a:gridCol w="1502229"/>
                <a:gridCol w="1502229"/>
                <a:gridCol w="1502229"/>
              </a:tblGrid>
              <a:tr h="370840">
                <a:tc>
                  <a:txBody>
                    <a:bodyPr/>
                    <a:lstStyle/>
                    <a:p>
                      <a:pPr algn="ctr">
                        <a:lnSpc>
                          <a:spcPct val="107000"/>
                        </a:lnSpc>
                        <a:spcAft>
                          <a:spcPts val="0"/>
                        </a:spcAft>
                      </a:pPr>
                      <a:r>
                        <a:rPr lang="en-US" sz="1600" b="1" dirty="0">
                          <a:solidFill>
                            <a:srgbClr val="FFFFFF"/>
                          </a:solidFill>
                          <a:effectLst/>
                          <a:latin typeface="Rockwell"/>
                          <a:ea typeface="Calibri"/>
                          <a:cs typeface="Times New Roman"/>
                        </a:rPr>
                        <a:t>Type:</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Municipal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Residential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Multi-Family</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Commercial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Institutional</a:t>
                      </a:r>
                      <a:endParaRPr lang="en-CA"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600" b="1" dirty="0">
                          <a:solidFill>
                            <a:srgbClr val="FFFFFF"/>
                          </a:solidFill>
                          <a:effectLst/>
                          <a:latin typeface="Rockwell"/>
                          <a:ea typeface="Calibri"/>
                          <a:cs typeface="Times New Roman"/>
                        </a:rPr>
                        <a:t>Labs</a:t>
                      </a:r>
                      <a:endParaRPr lang="en-CA" sz="1600" dirty="0">
                        <a:effectLst/>
                        <a:latin typeface="Calibri"/>
                        <a:ea typeface="Calibri"/>
                        <a:cs typeface="Times New Roman"/>
                      </a:endParaRPr>
                    </a:p>
                  </a:txBody>
                  <a:tcPr marL="68580" marR="68580" marT="0" marB="0" anchor="ctr"/>
                </a:tc>
              </a:tr>
              <a:tr h="370840">
                <a:tc>
                  <a:txBody>
                    <a:bodyPr/>
                    <a:lstStyle/>
                    <a:p>
                      <a:pPr>
                        <a:lnSpc>
                          <a:spcPct val="107000"/>
                        </a:lnSpc>
                        <a:spcAft>
                          <a:spcPts val="0"/>
                        </a:spcAft>
                      </a:pPr>
                      <a:r>
                        <a:rPr lang="en-US" sz="1600" b="1" dirty="0">
                          <a:solidFill>
                            <a:srgbClr val="4B4845"/>
                          </a:solidFill>
                          <a:effectLst/>
                          <a:latin typeface="Arial Narrow"/>
                          <a:ea typeface="Calibri"/>
                          <a:cs typeface="Times New Roman"/>
                        </a:rPr>
                        <a:t>Target year:</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2020</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2022</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2025</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2025</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2025</a:t>
                      </a:r>
                      <a:endParaRPr lang="en-CA" sz="16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n-US" sz="1600" dirty="0">
                          <a:solidFill>
                            <a:srgbClr val="4B4845"/>
                          </a:solidFill>
                          <a:effectLst/>
                          <a:latin typeface="Arial Narrow"/>
                          <a:ea typeface="Calibri"/>
                          <a:cs typeface="Times New Roman"/>
                        </a:rPr>
                        <a:t>2030</a:t>
                      </a:r>
                      <a:endParaRPr lang="en-CA" sz="1600" dirty="0">
                        <a:effectLst/>
                        <a:latin typeface="Calibri"/>
                        <a:ea typeface="Calibri"/>
                        <a:cs typeface="Times New Roman"/>
                      </a:endParaRPr>
                    </a:p>
                  </a:txBody>
                  <a:tcPr marL="68580" marR="68580" marT="0" marB="0" anchor="ctr"/>
                </a:tc>
              </a:tr>
            </a:tbl>
          </a:graphicData>
        </a:graphic>
      </p:graphicFrame>
      <p:sp>
        <p:nvSpPr>
          <p:cNvPr id="5" name="TextBox 4"/>
          <p:cNvSpPr txBox="1"/>
          <p:nvPr/>
        </p:nvSpPr>
        <p:spPr>
          <a:xfrm>
            <a:off x="725715" y="2703286"/>
            <a:ext cx="10776857" cy="3831818"/>
          </a:xfrm>
          <a:prstGeom prst="rect">
            <a:avLst/>
          </a:prstGeom>
          <a:noFill/>
        </p:spPr>
        <p:txBody>
          <a:bodyPr wrap="square" rtlCol="0">
            <a:spAutoFit/>
          </a:bodyPr>
          <a:lstStyle/>
          <a:p>
            <a:r>
              <a:rPr lang="en-US" sz="2800" dirty="0" smtClean="0"/>
              <a:t>The criteria that will be evaluated in  order to determine the the feasibility is:</a:t>
            </a:r>
          </a:p>
          <a:p>
            <a:pPr marL="457200" indent="-457200">
              <a:buFont typeface="Arial"/>
              <a:buChar char="•"/>
            </a:pPr>
            <a:r>
              <a:rPr lang="en-US" sz="2800" dirty="0" smtClean="0"/>
              <a:t>Number of Net Zero Buildings in that building type</a:t>
            </a:r>
          </a:p>
          <a:p>
            <a:pPr marL="457200" indent="-457200">
              <a:buFont typeface="Arial"/>
              <a:buChar char="•"/>
            </a:pPr>
            <a:r>
              <a:rPr lang="en-US" sz="2800" dirty="0" smtClean="0"/>
              <a:t>Technical feasibility/</a:t>
            </a:r>
            <a:r>
              <a:rPr lang="en-US" sz="2800" dirty="0"/>
              <a:t>I</a:t>
            </a:r>
            <a:r>
              <a:rPr lang="en-US" sz="2800" dirty="0" smtClean="0"/>
              <a:t>ndustry capacity</a:t>
            </a:r>
          </a:p>
          <a:p>
            <a:pPr marL="457200" indent="-457200">
              <a:buFont typeface="Arial"/>
              <a:buChar char="•"/>
            </a:pPr>
            <a:r>
              <a:rPr lang="en-US" sz="2800" dirty="0" smtClean="0"/>
              <a:t>Access to renewable energy</a:t>
            </a:r>
          </a:p>
          <a:p>
            <a:pPr marL="457200" indent="-457200">
              <a:buFont typeface="Arial"/>
              <a:buChar char="•"/>
            </a:pPr>
            <a:r>
              <a:rPr lang="en-US" sz="2800" dirty="0" smtClean="0"/>
              <a:t>Economics including NPV analysis</a:t>
            </a:r>
          </a:p>
          <a:p>
            <a:pPr marL="457200" indent="-457200">
              <a:buFont typeface="Arial"/>
              <a:buChar char="•"/>
            </a:pPr>
            <a:r>
              <a:rPr lang="en-US" sz="2800" dirty="0" smtClean="0"/>
              <a:t>Contribution to other goals such as resiliency</a:t>
            </a:r>
          </a:p>
          <a:p>
            <a:pPr marL="457200" indent="-457200">
              <a:buFont typeface="Arial"/>
              <a:buChar char="•"/>
            </a:pPr>
            <a:endParaRPr lang="en-US" sz="2800" dirty="0" smtClean="0"/>
          </a:p>
          <a:p>
            <a:pPr marL="342900" indent="-342900">
              <a:buFontTx/>
              <a:buChar char="-"/>
            </a:pP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48225" y="6128176"/>
            <a:ext cx="1607515" cy="619049"/>
          </a:xfrm>
          <a:prstGeom prst="rect">
            <a:avLst/>
          </a:prstGeom>
        </p:spPr>
      </p:pic>
    </p:spTree>
    <p:extLst>
      <p:ext uri="{BB962C8B-B14F-4D97-AF65-F5344CB8AC3E}">
        <p14:creationId xmlns="" xmlns:p14="http://schemas.microsoft.com/office/powerpoint/2010/main" val="3578273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7076</TotalTime>
  <Words>776</Words>
  <Application>Microsoft Office PowerPoint</Application>
  <PresentationFormat>Custom</PresentationFormat>
  <Paragraphs>123</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Getting to Net Zero Taskforce March 4</vt:lpstr>
      <vt:lpstr>Agenda</vt:lpstr>
      <vt:lpstr>Process Slide:</vt:lpstr>
      <vt:lpstr>NZTF Objectives (March 2014) </vt:lpstr>
      <vt:lpstr>Slide 5</vt:lpstr>
      <vt:lpstr>What we have heard? Overall Comments</vt:lpstr>
      <vt:lpstr>What we have heard? Overall Comments</vt:lpstr>
      <vt:lpstr>Target years: Process</vt:lpstr>
      <vt:lpstr>Target years: Process</vt:lpstr>
      <vt:lpstr>What we have heard? Action 1 - Retrofits</vt:lpstr>
      <vt:lpstr>Slide 11</vt:lpstr>
      <vt:lpstr>What we have heard? Action 3 – Energy Supply Strategy</vt:lpstr>
      <vt:lpstr>What we have heard? Action 4: Local Carbon Fund </vt:lpstr>
      <vt:lpstr>What have we heard: Action 5: Capacity Building</vt:lpstr>
      <vt:lpstr>Public Consultation</vt:lpstr>
      <vt:lpstr>Slide 16</vt:lpstr>
    </vt:vector>
  </TitlesOfParts>
  <Company>Integral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NETZEROSTUDIO</dc:title>
  <dc:creator>Alison Walker</dc:creator>
  <cp:lastModifiedBy>ekokinda</cp:lastModifiedBy>
  <cp:revision>233</cp:revision>
  <dcterms:created xsi:type="dcterms:W3CDTF">2014-10-22T19:56:08Z</dcterms:created>
  <dcterms:modified xsi:type="dcterms:W3CDTF">2015-03-05T15:08:57Z</dcterms:modified>
</cp:coreProperties>
</file>