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 userDrawn="1">
          <p15:clr>
            <a:srgbClr val="A4A3A4"/>
          </p15:clr>
        </p15:guide>
        <p15:guide id="2" pos="288" userDrawn="1">
          <p15:clr>
            <a:srgbClr val="A4A3A4"/>
          </p15:clr>
        </p15:guide>
        <p15:guide id="3" orient="horz" pos="6048" userDrawn="1">
          <p15:clr>
            <a:srgbClr val="A4A3A4"/>
          </p15:clr>
        </p15:guide>
        <p15:guide id="4" pos="4608" userDrawn="1">
          <p15:clr>
            <a:srgbClr val="A4A3A4"/>
          </p15:clr>
        </p15:guide>
        <p15:guide id="5"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005F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showGuides="1">
      <p:cViewPr varScale="1">
        <p:scale>
          <a:sx n="41" d="100"/>
          <a:sy n="41" d="100"/>
        </p:scale>
        <p:origin x="894" y="72"/>
      </p:cViewPr>
      <p:guideLst>
        <p:guide orient="horz" pos="144"/>
        <p:guide pos="288"/>
        <p:guide orient="horz" pos="6048"/>
        <p:guide pos="460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EFFEE0-FD70-4209-BD26-E4F51CD5365F}"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E65AB-6D00-4672-BB39-5B46F34CD0F0}" type="slidenum">
              <a:rPr lang="en-US" smtClean="0"/>
              <a:t>‹#›</a:t>
            </a:fld>
            <a:endParaRPr lang="en-US"/>
          </a:p>
        </p:txBody>
      </p:sp>
    </p:spTree>
    <p:extLst>
      <p:ext uri="{BB962C8B-B14F-4D97-AF65-F5344CB8AC3E}">
        <p14:creationId xmlns:p14="http://schemas.microsoft.com/office/powerpoint/2010/main" val="2064021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EFFEE0-FD70-4209-BD26-E4F51CD5365F}"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E65AB-6D00-4672-BB39-5B46F34CD0F0}" type="slidenum">
              <a:rPr lang="en-US" smtClean="0"/>
              <a:t>‹#›</a:t>
            </a:fld>
            <a:endParaRPr lang="en-US"/>
          </a:p>
        </p:txBody>
      </p:sp>
    </p:spTree>
    <p:extLst>
      <p:ext uri="{BB962C8B-B14F-4D97-AF65-F5344CB8AC3E}">
        <p14:creationId xmlns:p14="http://schemas.microsoft.com/office/powerpoint/2010/main" val="2387355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EFFEE0-FD70-4209-BD26-E4F51CD5365F}"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E65AB-6D00-4672-BB39-5B46F34CD0F0}" type="slidenum">
              <a:rPr lang="en-US" smtClean="0"/>
              <a:t>‹#›</a:t>
            </a:fld>
            <a:endParaRPr lang="en-US"/>
          </a:p>
        </p:txBody>
      </p:sp>
    </p:spTree>
    <p:extLst>
      <p:ext uri="{BB962C8B-B14F-4D97-AF65-F5344CB8AC3E}">
        <p14:creationId xmlns:p14="http://schemas.microsoft.com/office/powerpoint/2010/main" val="3938661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EFFEE0-FD70-4209-BD26-E4F51CD5365F}"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E65AB-6D00-4672-BB39-5B46F34CD0F0}" type="slidenum">
              <a:rPr lang="en-US" smtClean="0"/>
              <a:t>‹#›</a:t>
            </a:fld>
            <a:endParaRPr lang="en-US"/>
          </a:p>
        </p:txBody>
      </p:sp>
    </p:spTree>
    <p:extLst>
      <p:ext uri="{BB962C8B-B14F-4D97-AF65-F5344CB8AC3E}">
        <p14:creationId xmlns:p14="http://schemas.microsoft.com/office/powerpoint/2010/main" val="3403945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EFFEE0-FD70-4209-BD26-E4F51CD5365F}"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DE65AB-6D00-4672-BB39-5B46F34CD0F0}" type="slidenum">
              <a:rPr lang="en-US" smtClean="0"/>
              <a:t>‹#›</a:t>
            </a:fld>
            <a:endParaRPr lang="en-US"/>
          </a:p>
        </p:txBody>
      </p:sp>
    </p:spTree>
    <p:extLst>
      <p:ext uri="{BB962C8B-B14F-4D97-AF65-F5344CB8AC3E}">
        <p14:creationId xmlns:p14="http://schemas.microsoft.com/office/powerpoint/2010/main" val="2012612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EFFEE0-FD70-4209-BD26-E4F51CD5365F}" type="datetimeFigureOut">
              <a:rPr lang="en-US" smtClean="0"/>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E65AB-6D00-4672-BB39-5B46F34CD0F0}" type="slidenum">
              <a:rPr lang="en-US" smtClean="0"/>
              <a:t>‹#›</a:t>
            </a:fld>
            <a:endParaRPr lang="en-US"/>
          </a:p>
        </p:txBody>
      </p:sp>
    </p:spTree>
    <p:extLst>
      <p:ext uri="{BB962C8B-B14F-4D97-AF65-F5344CB8AC3E}">
        <p14:creationId xmlns:p14="http://schemas.microsoft.com/office/powerpoint/2010/main" val="3534345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EFFEE0-FD70-4209-BD26-E4F51CD5365F}" type="datetimeFigureOut">
              <a:rPr lang="en-US" smtClean="0"/>
              <a:t>6/1/2018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DE65AB-6D00-4672-BB39-5B46F34CD0F0}" type="slidenum">
              <a:rPr lang="en-US" smtClean="0"/>
              <a:t>‹#›</a:t>
            </a:fld>
            <a:endParaRPr lang="en-US"/>
          </a:p>
        </p:txBody>
      </p:sp>
    </p:spTree>
    <p:extLst>
      <p:ext uri="{BB962C8B-B14F-4D97-AF65-F5344CB8AC3E}">
        <p14:creationId xmlns:p14="http://schemas.microsoft.com/office/powerpoint/2010/main" val="2543018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EFFEE0-FD70-4209-BD26-E4F51CD5365F}" type="datetimeFigureOut">
              <a:rPr lang="en-US" smtClean="0"/>
              <a:t>6/1/2018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DE65AB-6D00-4672-BB39-5B46F34CD0F0}" type="slidenum">
              <a:rPr lang="en-US" smtClean="0"/>
              <a:t>‹#›</a:t>
            </a:fld>
            <a:endParaRPr lang="en-US"/>
          </a:p>
        </p:txBody>
      </p:sp>
    </p:spTree>
    <p:extLst>
      <p:ext uri="{BB962C8B-B14F-4D97-AF65-F5344CB8AC3E}">
        <p14:creationId xmlns:p14="http://schemas.microsoft.com/office/powerpoint/2010/main" val="276610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FFEE0-FD70-4209-BD26-E4F51CD5365F}" type="datetimeFigureOut">
              <a:rPr lang="en-US" smtClean="0"/>
              <a:t>6/1/2018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DE65AB-6D00-4672-BB39-5B46F34CD0F0}" type="slidenum">
              <a:rPr lang="en-US" smtClean="0"/>
              <a:t>‹#›</a:t>
            </a:fld>
            <a:endParaRPr lang="en-US"/>
          </a:p>
        </p:txBody>
      </p:sp>
    </p:spTree>
    <p:extLst>
      <p:ext uri="{BB962C8B-B14F-4D97-AF65-F5344CB8AC3E}">
        <p14:creationId xmlns:p14="http://schemas.microsoft.com/office/powerpoint/2010/main" val="3151154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DEFFEE0-FD70-4209-BD26-E4F51CD5365F}" type="datetimeFigureOut">
              <a:rPr lang="en-US" smtClean="0"/>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E65AB-6D00-4672-BB39-5B46F34CD0F0}" type="slidenum">
              <a:rPr lang="en-US" smtClean="0"/>
              <a:t>‹#›</a:t>
            </a:fld>
            <a:endParaRPr lang="en-US"/>
          </a:p>
        </p:txBody>
      </p:sp>
    </p:spTree>
    <p:extLst>
      <p:ext uri="{BB962C8B-B14F-4D97-AF65-F5344CB8AC3E}">
        <p14:creationId xmlns:p14="http://schemas.microsoft.com/office/powerpoint/2010/main" val="3640536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DEFFEE0-FD70-4209-BD26-E4F51CD5365F}" type="datetimeFigureOut">
              <a:rPr lang="en-US" smtClean="0"/>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DE65AB-6D00-4672-BB39-5B46F34CD0F0}" type="slidenum">
              <a:rPr lang="en-US" smtClean="0"/>
              <a:t>‹#›</a:t>
            </a:fld>
            <a:endParaRPr lang="en-US"/>
          </a:p>
        </p:txBody>
      </p:sp>
    </p:spTree>
    <p:extLst>
      <p:ext uri="{BB962C8B-B14F-4D97-AF65-F5344CB8AC3E}">
        <p14:creationId xmlns:p14="http://schemas.microsoft.com/office/powerpoint/2010/main" val="2221365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DEFFEE0-FD70-4209-BD26-E4F51CD5365F}" type="datetimeFigureOut">
              <a:rPr lang="en-US" smtClean="0"/>
              <a:t>6/1/2018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7DE65AB-6D00-4672-BB39-5B46F34CD0F0}" type="slidenum">
              <a:rPr lang="en-US" smtClean="0"/>
              <a:t>‹#›</a:t>
            </a:fld>
            <a:endParaRPr lang="en-US"/>
          </a:p>
        </p:txBody>
      </p:sp>
    </p:spTree>
    <p:extLst>
      <p:ext uri="{BB962C8B-B14F-4D97-AF65-F5344CB8AC3E}">
        <p14:creationId xmlns:p14="http://schemas.microsoft.com/office/powerpoint/2010/main" val="3686401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mailto:pbaxter@cambridgema.gov" TargetMode="Externa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0850" y="685914"/>
            <a:ext cx="6858000" cy="9433352"/>
          </a:xfrm>
          <a:prstGeom prst="rect">
            <a:avLst/>
          </a:prstGeom>
        </p:spPr>
        <p:txBody>
          <a:bodyPr wrap="square">
            <a:spAutoFit/>
          </a:bodyPr>
          <a:lstStyle/>
          <a:p>
            <a:pPr algn="ctr"/>
            <a:endParaRPr lang="en-US" sz="1000" dirty="0"/>
          </a:p>
          <a:p>
            <a:pPr algn="ctr"/>
            <a:r>
              <a:rPr lang="en-US" sz="2400" b="1" dirty="0">
                <a:solidFill>
                  <a:srgbClr val="003087"/>
                </a:solidFill>
              </a:rPr>
              <a:t>Brattle Street at</a:t>
            </a:r>
          </a:p>
          <a:p>
            <a:pPr algn="ctr"/>
            <a:r>
              <a:rPr lang="en-US" sz="2400" b="1" dirty="0">
                <a:solidFill>
                  <a:srgbClr val="003087"/>
                </a:solidFill>
              </a:rPr>
              <a:t>Sparks Street &amp; Craigie Street</a:t>
            </a:r>
          </a:p>
          <a:p>
            <a:pPr algn="ctr"/>
            <a:r>
              <a:rPr lang="en-US" sz="2400" b="1" dirty="0">
                <a:solidFill>
                  <a:srgbClr val="003087"/>
                </a:solidFill>
              </a:rPr>
              <a:t>Community Meeting</a:t>
            </a:r>
          </a:p>
          <a:p>
            <a:pPr algn="ctr"/>
            <a:endParaRPr lang="en-US" sz="900" b="1" dirty="0">
              <a:solidFill>
                <a:srgbClr val="005F9F"/>
              </a:solidFill>
            </a:endParaRPr>
          </a:p>
          <a:p>
            <a:pPr algn="ctr"/>
            <a:r>
              <a:rPr lang="en-US" dirty="0"/>
              <a:t>The City of Cambridge is considering two alternatives for intersection safety improvements.  The goal of the project is to improve safety for all users of the intersection. Alternatives presently under consideration include a traffic signal or a modern roundabout.</a:t>
            </a:r>
          </a:p>
          <a:p>
            <a:pPr algn="ctr"/>
            <a:endParaRPr lang="en-US" dirty="0"/>
          </a:p>
          <a:p>
            <a:pPr algn="ctr"/>
            <a:r>
              <a:rPr lang="en-US" sz="2400" b="1" dirty="0">
                <a:solidFill>
                  <a:srgbClr val="003087"/>
                </a:solidFill>
              </a:rPr>
              <a:t>Wednesday, June 13</a:t>
            </a:r>
          </a:p>
          <a:p>
            <a:pPr algn="ctr"/>
            <a:endParaRPr lang="en-US" sz="900" b="1" dirty="0">
              <a:solidFill>
                <a:srgbClr val="003087"/>
              </a:solidFill>
            </a:endParaRPr>
          </a:p>
          <a:p>
            <a:pPr algn="ctr"/>
            <a:r>
              <a:rPr lang="en-US" dirty="0"/>
              <a:t>Holy Trinity Armenian Church</a:t>
            </a:r>
          </a:p>
          <a:p>
            <a:pPr algn="ctr"/>
            <a:r>
              <a:rPr lang="en-US" dirty="0"/>
              <a:t> 145 Brattle Street, Cambridge </a:t>
            </a:r>
          </a:p>
          <a:p>
            <a:pPr algn="ctr"/>
            <a:r>
              <a:rPr lang="en-US" dirty="0"/>
              <a:t>Red Brick Building next to the parking lot.</a:t>
            </a:r>
          </a:p>
          <a:p>
            <a:pPr algn="ctr"/>
            <a:endParaRPr lang="en-US" sz="900" dirty="0"/>
          </a:p>
          <a:p>
            <a:pPr algn="ctr"/>
            <a:r>
              <a:rPr lang="en-US" dirty="0"/>
              <a:t>6:00 PM – 8:00 PM</a:t>
            </a:r>
          </a:p>
          <a:p>
            <a:pPr algn="ct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endParaRPr lang="en-US" sz="1400" dirty="0"/>
          </a:p>
          <a:p>
            <a:pPr algn="ctr"/>
            <a:r>
              <a:rPr lang="en-US" sz="1400" dirty="0"/>
              <a:t>For more information on this project, please contact Cambridge Traffic, Parking &amp; Transportation Department, Engineering Manager, Patrick Baxter, PE at </a:t>
            </a:r>
            <a:r>
              <a:rPr lang="en-US" sz="1400" dirty="0">
                <a:hlinkClick r:id="rId2"/>
              </a:rPr>
              <a:t>pbaxter@cambridgema.gov</a:t>
            </a:r>
            <a:r>
              <a:rPr lang="en-US" sz="1400" dirty="0"/>
              <a:t>.</a:t>
            </a:r>
            <a:endParaRPr lang="en-US" sz="900" dirty="0"/>
          </a:p>
        </p:txBody>
      </p:sp>
      <p:sp>
        <p:nvSpPr>
          <p:cNvPr id="13" name="Rectangle 12"/>
          <p:cNvSpPr/>
          <p:nvPr/>
        </p:nvSpPr>
        <p:spPr>
          <a:xfrm>
            <a:off x="215899" y="228600"/>
            <a:ext cx="7327902" cy="9601200"/>
          </a:xfrm>
          <a:prstGeom prst="rect">
            <a:avLst/>
          </a:prstGeom>
          <a:noFill/>
          <a:ln w="38100">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F219E02F-5690-48AE-B524-8BDF0FB07F3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80365" y="494333"/>
            <a:ext cx="975360" cy="975360"/>
          </a:xfrm>
          <a:prstGeom prst="rect">
            <a:avLst/>
          </a:prstGeom>
        </p:spPr>
      </p:pic>
      <p:pic>
        <p:nvPicPr>
          <p:cNvPr id="9" name="Picture 8" descr="S:\Divisions\Administration\Community Relations\Photos&amp;Graphics\GeneralGraphics\Traffic logo.JPG">
            <a:extLst>
              <a:ext uri="{FF2B5EF4-FFF2-40B4-BE49-F238E27FC236}">
                <a16:creationId xmlns:a16="http://schemas.microsoft.com/office/drawing/2014/main" id="{7BC988A7-C318-42E8-B0F8-1BC780AA0BA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920741" y="494333"/>
            <a:ext cx="1508760" cy="1033780"/>
          </a:xfrm>
          <a:prstGeom prst="rect">
            <a:avLst/>
          </a:prstGeom>
          <a:noFill/>
          <a:ln>
            <a:noFill/>
          </a:ln>
        </p:spPr>
      </p:pic>
      <p:grpSp>
        <p:nvGrpSpPr>
          <p:cNvPr id="10" name="Group 9">
            <a:extLst>
              <a:ext uri="{FF2B5EF4-FFF2-40B4-BE49-F238E27FC236}">
                <a16:creationId xmlns:a16="http://schemas.microsoft.com/office/drawing/2014/main" id="{5FEB815D-9AF6-404F-AB51-4A681E869041}"/>
              </a:ext>
            </a:extLst>
          </p:cNvPr>
          <p:cNvGrpSpPr/>
          <p:nvPr/>
        </p:nvGrpSpPr>
        <p:grpSpPr>
          <a:xfrm>
            <a:off x="560683" y="4931924"/>
            <a:ext cx="6648175" cy="4138235"/>
            <a:chOff x="560683" y="4931924"/>
            <a:chExt cx="6648175" cy="4138235"/>
          </a:xfrm>
        </p:grpSpPr>
        <p:pic>
          <p:nvPicPr>
            <p:cNvPr id="3" name="Picture 2">
              <a:extLst>
                <a:ext uri="{FF2B5EF4-FFF2-40B4-BE49-F238E27FC236}">
                  <a16:creationId xmlns:a16="http://schemas.microsoft.com/office/drawing/2014/main" id="{80E163C6-295B-412F-A390-D073DF88C64E}"/>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900"/>
                      </a14:imgEffect>
                      <a14:imgEffect>
                        <a14:saturation sat="140000"/>
                      </a14:imgEffect>
                    </a14:imgLayer>
                  </a14:imgProps>
                </a:ext>
              </a:extLst>
            </a:blip>
            <a:stretch>
              <a:fillRect/>
            </a:stretch>
          </p:blipFill>
          <p:spPr>
            <a:xfrm>
              <a:off x="560683" y="5194841"/>
              <a:ext cx="6648175" cy="3875318"/>
            </a:xfrm>
            <a:prstGeom prst="rect">
              <a:avLst/>
            </a:prstGeom>
          </p:spPr>
        </p:pic>
        <p:sp>
          <p:nvSpPr>
            <p:cNvPr id="5" name="TextBox 4">
              <a:extLst>
                <a:ext uri="{FF2B5EF4-FFF2-40B4-BE49-F238E27FC236}">
                  <a16:creationId xmlns:a16="http://schemas.microsoft.com/office/drawing/2014/main" id="{FBDA1CC9-4174-4912-B6A2-77D697EDDC89}"/>
                </a:ext>
              </a:extLst>
            </p:cNvPr>
            <p:cNvSpPr txBox="1"/>
            <p:nvPr/>
          </p:nvSpPr>
          <p:spPr>
            <a:xfrm rot="20962188">
              <a:off x="707948" y="7424974"/>
              <a:ext cx="1828246" cy="391229"/>
            </a:xfrm>
            <a:prstGeom prst="rect">
              <a:avLst/>
            </a:prstGeom>
            <a:noFill/>
            <a:effectLst>
              <a:glow rad="101600">
                <a:schemeClr val="accent1">
                  <a:satMod val="175000"/>
                  <a:alpha val="0"/>
                </a:schemeClr>
              </a:glow>
            </a:effectLst>
          </p:spPr>
          <p:txBody>
            <a:bodyPr wrap="square" rtlCol="0">
              <a:spAutoFit/>
            </a:bodyPr>
            <a:lstStyle/>
            <a:p>
              <a:r>
                <a:rPr lang="en-US" sz="2000" dirty="0">
                  <a:solidFill>
                    <a:schemeClr val="bg1"/>
                  </a:solidFill>
                  <a:effectLst>
                    <a:glow rad="139700">
                      <a:schemeClr val="tx1">
                        <a:lumMod val="75000"/>
                        <a:lumOff val="25000"/>
                        <a:alpha val="60000"/>
                      </a:schemeClr>
                    </a:glow>
                  </a:effectLst>
                </a:rPr>
                <a:t>Brattle Street</a:t>
              </a:r>
            </a:p>
          </p:txBody>
        </p:sp>
        <p:sp>
          <p:nvSpPr>
            <p:cNvPr id="15" name="TextBox 14">
              <a:extLst>
                <a:ext uri="{FF2B5EF4-FFF2-40B4-BE49-F238E27FC236}">
                  <a16:creationId xmlns:a16="http://schemas.microsoft.com/office/drawing/2014/main" id="{A5A6C718-1985-463A-9CD1-A644AC0E4785}"/>
                </a:ext>
              </a:extLst>
            </p:cNvPr>
            <p:cNvSpPr txBox="1"/>
            <p:nvPr/>
          </p:nvSpPr>
          <p:spPr>
            <a:xfrm rot="20651498">
              <a:off x="4856817" y="6155078"/>
              <a:ext cx="1828246" cy="391229"/>
            </a:xfrm>
            <a:prstGeom prst="rect">
              <a:avLst/>
            </a:prstGeom>
            <a:noFill/>
            <a:effectLst>
              <a:glow rad="101600">
                <a:schemeClr val="accent1">
                  <a:satMod val="175000"/>
                  <a:alpha val="0"/>
                </a:schemeClr>
              </a:glow>
            </a:effectLst>
          </p:spPr>
          <p:txBody>
            <a:bodyPr wrap="square" rtlCol="0">
              <a:spAutoFit/>
            </a:bodyPr>
            <a:lstStyle/>
            <a:p>
              <a:r>
                <a:rPr lang="en-US" sz="2000" dirty="0">
                  <a:solidFill>
                    <a:schemeClr val="bg1"/>
                  </a:solidFill>
                  <a:effectLst>
                    <a:glow rad="139700">
                      <a:schemeClr val="tx1">
                        <a:lumMod val="75000"/>
                        <a:lumOff val="25000"/>
                        <a:alpha val="60000"/>
                      </a:schemeClr>
                    </a:glow>
                  </a:effectLst>
                </a:rPr>
                <a:t>Craigie Street</a:t>
              </a:r>
            </a:p>
          </p:txBody>
        </p:sp>
        <p:sp>
          <p:nvSpPr>
            <p:cNvPr id="16" name="TextBox 15">
              <a:extLst>
                <a:ext uri="{FF2B5EF4-FFF2-40B4-BE49-F238E27FC236}">
                  <a16:creationId xmlns:a16="http://schemas.microsoft.com/office/drawing/2014/main" id="{7FB0BAE8-4714-4F80-AB97-0887B57B1552}"/>
                </a:ext>
              </a:extLst>
            </p:cNvPr>
            <p:cNvSpPr txBox="1"/>
            <p:nvPr/>
          </p:nvSpPr>
          <p:spPr>
            <a:xfrm rot="3118806">
              <a:off x="1528982" y="5940768"/>
              <a:ext cx="2408918" cy="391229"/>
            </a:xfrm>
            <a:prstGeom prst="rect">
              <a:avLst/>
            </a:prstGeom>
            <a:noFill/>
            <a:effectLst>
              <a:glow rad="101600">
                <a:schemeClr val="accent1">
                  <a:satMod val="175000"/>
                  <a:alpha val="0"/>
                </a:schemeClr>
              </a:glow>
            </a:effectLst>
          </p:spPr>
          <p:txBody>
            <a:bodyPr wrap="square" rtlCol="0">
              <a:spAutoFit/>
            </a:bodyPr>
            <a:lstStyle/>
            <a:p>
              <a:r>
                <a:rPr lang="en-US" sz="2000" dirty="0">
                  <a:solidFill>
                    <a:schemeClr val="bg1"/>
                  </a:solidFill>
                  <a:effectLst>
                    <a:glow rad="139700">
                      <a:schemeClr val="tx1">
                        <a:lumMod val="75000"/>
                        <a:lumOff val="25000"/>
                        <a:alpha val="60000"/>
                      </a:schemeClr>
                    </a:glow>
                  </a:effectLst>
                </a:rPr>
                <a:t>Sparks Street</a:t>
              </a:r>
            </a:p>
          </p:txBody>
        </p:sp>
        <p:sp>
          <p:nvSpPr>
            <p:cNvPr id="4" name="Rectangle 3">
              <a:extLst>
                <a:ext uri="{FF2B5EF4-FFF2-40B4-BE49-F238E27FC236}">
                  <a16:creationId xmlns:a16="http://schemas.microsoft.com/office/drawing/2014/main" id="{D0B1EA98-A928-49DA-9C6D-F36A353A1593}"/>
                </a:ext>
              </a:extLst>
            </p:cNvPr>
            <p:cNvSpPr/>
            <p:nvPr/>
          </p:nvSpPr>
          <p:spPr>
            <a:xfrm>
              <a:off x="4346262" y="7130613"/>
              <a:ext cx="68701" cy="838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104975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628</TotalTime>
  <Words>86</Words>
  <Application>Microsoft Office PowerPoint</Application>
  <PresentationFormat>Custom</PresentationFormat>
  <Paragraphs>33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Addamo, Nicholas</dc:creator>
  <cp:lastModifiedBy>McKenna, Brooke</cp:lastModifiedBy>
  <cp:revision>37</cp:revision>
  <cp:lastPrinted>2018-05-14T15:34:19Z</cp:lastPrinted>
  <dcterms:created xsi:type="dcterms:W3CDTF">2017-05-25T13:13:49Z</dcterms:created>
  <dcterms:modified xsi:type="dcterms:W3CDTF">2018-06-01T15:48:12Z</dcterms:modified>
</cp:coreProperties>
</file>