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notesSlides/notesSlide38.xml" ContentType="application/vnd.openxmlformats-officedocument.presentationml.notesSlide+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notesSlides/notesSlide39.xml" ContentType="application/vnd.openxmlformats-officedocument.presentationml.notesSlid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 id="2147483652" r:id="rId2"/>
    <p:sldMasterId id="2147483690" r:id="rId3"/>
    <p:sldMasterId id="2147483650" r:id="rId4"/>
    <p:sldMasterId id="2147483678" r:id="rId5"/>
    <p:sldMasterId id="2147483691" r:id="rId6"/>
    <p:sldMasterId id="2147483680" r:id="rId7"/>
    <p:sldMasterId id="2147483710" r:id="rId8"/>
    <p:sldMasterId id="2147483740" r:id="rId9"/>
  </p:sldMasterIdLst>
  <p:notesMasterIdLst>
    <p:notesMasterId r:id="rId63"/>
  </p:notesMasterIdLst>
  <p:handoutMasterIdLst>
    <p:handoutMasterId r:id="rId64"/>
  </p:handoutMasterIdLst>
  <p:sldIdLst>
    <p:sldId id="398" r:id="rId10"/>
    <p:sldId id="338" r:id="rId11"/>
    <p:sldId id="352" r:id="rId12"/>
    <p:sldId id="481" r:id="rId13"/>
    <p:sldId id="482" r:id="rId14"/>
    <p:sldId id="483" r:id="rId15"/>
    <p:sldId id="484" r:id="rId16"/>
    <p:sldId id="485" r:id="rId17"/>
    <p:sldId id="486" r:id="rId18"/>
    <p:sldId id="487" r:id="rId19"/>
    <p:sldId id="488" r:id="rId20"/>
    <p:sldId id="489" r:id="rId21"/>
    <p:sldId id="490" r:id="rId22"/>
    <p:sldId id="491" r:id="rId23"/>
    <p:sldId id="492" r:id="rId24"/>
    <p:sldId id="493" r:id="rId25"/>
    <p:sldId id="494" r:id="rId26"/>
    <p:sldId id="495" r:id="rId27"/>
    <p:sldId id="435" r:id="rId28"/>
    <p:sldId id="445" r:id="rId29"/>
    <p:sldId id="479" r:id="rId30"/>
    <p:sldId id="442" r:id="rId31"/>
    <p:sldId id="465" r:id="rId32"/>
    <p:sldId id="421" r:id="rId33"/>
    <p:sldId id="422" r:id="rId34"/>
    <p:sldId id="423" r:id="rId35"/>
    <p:sldId id="424" r:id="rId36"/>
    <p:sldId id="470" r:id="rId37"/>
    <p:sldId id="425" r:id="rId38"/>
    <p:sldId id="426" r:id="rId39"/>
    <p:sldId id="427" r:id="rId40"/>
    <p:sldId id="428" r:id="rId41"/>
    <p:sldId id="429" r:id="rId42"/>
    <p:sldId id="430" r:id="rId43"/>
    <p:sldId id="431" r:id="rId44"/>
    <p:sldId id="432" r:id="rId45"/>
    <p:sldId id="436" r:id="rId46"/>
    <p:sldId id="406" r:id="rId47"/>
    <p:sldId id="408" r:id="rId48"/>
    <p:sldId id="409" r:id="rId49"/>
    <p:sldId id="410" r:id="rId50"/>
    <p:sldId id="441" r:id="rId51"/>
    <p:sldId id="457" r:id="rId52"/>
    <p:sldId id="458" r:id="rId53"/>
    <p:sldId id="446" r:id="rId54"/>
    <p:sldId id="471" r:id="rId55"/>
    <p:sldId id="472" r:id="rId56"/>
    <p:sldId id="456" r:id="rId57"/>
    <p:sldId id="473" r:id="rId58"/>
    <p:sldId id="476" r:id="rId59"/>
    <p:sldId id="477" r:id="rId60"/>
    <p:sldId id="357" r:id="rId61"/>
    <p:sldId id="475" r:id="rId6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31E35"/>
    <a:srgbClr val="807F83"/>
    <a:srgbClr val="000000"/>
    <a:srgbClr val="D2A578"/>
    <a:srgbClr val="DD9743"/>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88400" autoAdjust="0"/>
  </p:normalViewPr>
  <p:slideViewPr>
    <p:cSldViewPr snapToGrid="0" snapToObjects="1" showGuides="1">
      <p:cViewPr>
        <p:scale>
          <a:sx n="121" d="100"/>
          <a:sy n="121" d="100"/>
        </p:scale>
        <p:origin x="-72" y="-78"/>
      </p:cViewPr>
      <p:guideLst>
        <p:guide orient="horz" pos="648"/>
        <p:guide orient="horz" pos="3965"/>
        <p:guide orient="horz" pos="3203"/>
        <p:guide orient="horz" pos="3085"/>
        <p:guide orient="horz" pos="2379"/>
        <p:guide orient="horz" pos="2259"/>
        <p:guide orient="horz" pos="1512"/>
        <p:guide orient="horz" pos="1371"/>
        <p:guide orient="horz" pos="359"/>
        <p:guide orient="horz" pos="499"/>
        <p:guide orient="horz" pos="3850"/>
        <p:guide orient="horz" pos="2667"/>
        <p:guide pos="238"/>
        <p:guide pos="5538"/>
        <p:guide pos="1021"/>
        <p:guide pos="1138"/>
        <p:guide pos="1921"/>
        <p:guide pos="2829"/>
        <p:guide pos="2935"/>
        <p:guide pos="3722"/>
        <p:guide pos="3826"/>
        <p:guide pos="4611"/>
        <p:guide pos="4724"/>
        <p:guide pos="203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352"/>
    </p:cViewPr>
  </p:sorterViewPr>
  <p:notesViewPr>
    <p:cSldViewPr snapToGrid="0" snapToObjects="1" showGuides="1">
      <p:cViewPr varScale="1">
        <p:scale>
          <a:sx n="145" d="100"/>
          <a:sy n="145" d="100"/>
        </p:scale>
        <p:origin x="-1842" y="-90"/>
      </p:cViewPr>
      <p:guideLst>
        <p:guide orient="horz" pos="3024"/>
        <p:guide pos="230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Office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a10-ny-wafs\ap\7000-7999\7129%20MIT%20Net%20Zero%20Study\07%20-%20Analysis\7C%20-%20Calculations%20+%20Spreadsheets\140505%20EUI%20by%20Building\7129%20bldg%20inventory-06-07.xlsx" TargetMode="External"/><Relationship Id="rId1" Type="http://schemas.openxmlformats.org/officeDocument/2006/relationships/themeOverride" Target="../theme/themeOverride6.xml"/></Relationships>
</file>

<file path=ppt/charts/_rels/chart5.xml.rels><?xml version="1.0" encoding="UTF-8" standalone="yes"?>
<Relationships xmlns="http://schemas.openxmlformats.org/package/2006/relationships"><Relationship Id="rId1" Type="http://schemas.openxmlformats.org/officeDocument/2006/relationships/oleObject" Target="file:///\\a10-ny-wafs\ap\7000-7999\7129%20MIT%20Net%20Zero%20Study\07%20-%20Analysis\7C%20-%20Calculations%20+%20Spreadsheets\140505%20EUI%20by%20Building\7129%20bldg%20inventory-06-07.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a10-ny-wafs\ap\7000-7999\7129%20MIT%20Net%20Zero%20Study\07%20-%20Analysis\7C%20-%20Calculations%20+%20Spreadsheets\140505%20EUI%20by%20Building\7129%20bldg%20inventory-06-07.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of-fp.mit.edu\storage\public\Systems%20Engineering\Bldg%20utility%20usage\Campus%20MMBT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37"/>
  <c:clrMapOvr bg1="lt1" tx1="dk1" bg2="lt2" tx2="dk2" accent1="accent1" accent2="accent2" accent3="accent3" accent4="accent4" accent5="accent5" accent6="accent6" hlink="hlink" folHlink="folHlink"/>
  <c:chart>
    <c:plotArea>
      <c:layout>
        <c:manualLayout>
          <c:layoutTarget val="inner"/>
          <c:xMode val="edge"/>
          <c:yMode val="edge"/>
          <c:x val="0.18500556704266802"/>
          <c:y val="5.9152230403230206E-2"/>
          <c:w val="0.78019897333344013"/>
          <c:h val="0.78206912554203389"/>
        </c:manualLayout>
      </c:layout>
      <c:barChart>
        <c:barDir val="col"/>
        <c:grouping val="clustered"/>
        <c:ser>
          <c:idx val="0"/>
          <c:order val="0"/>
          <c:spPr>
            <a:solidFill>
              <a:schemeClr val="bg1">
                <a:lumMod val="75000"/>
              </a:schemeClr>
            </a:solidFill>
            <a:ln>
              <a:solidFill>
                <a:schemeClr val="bg1">
                  <a:lumMod val="50000"/>
                </a:schemeClr>
              </a:solidFill>
            </a:ln>
          </c:spPr>
          <c:dPt>
            <c:idx val="2"/>
            <c:spPr>
              <a:solidFill>
                <a:schemeClr val="accent3"/>
              </a:solidFill>
              <a:ln>
                <a:solidFill>
                  <a:schemeClr val="accent3">
                    <a:lumMod val="75000"/>
                  </a:schemeClr>
                </a:solidFill>
              </a:ln>
            </c:spPr>
          </c:dPt>
          <c:cat>
            <c:strRef>
              <c:f>Sheet1!$B$5:$B$84</c:f>
              <c:strCache>
                <c:ptCount val="5"/>
                <c:pt idx="0">
                  <c:v>New York 
NY</c:v>
                </c:pt>
                <c:pt idx="1">
                  <c:v>San Francisco
CA</c:v>
                </c:pt>
                <c:pt idx="2">
                  <c:v>Cambridge
MA</c:v>
                </c:pt>
                <c:pt idx="3">
                  <c:v>Boston 
MA</c:v>
                </c:pt>
                <c:pt idx="4">
                  <c:v>Chicago 
IL</c:v>
                </c:pt>
              </c:strCache>
            </c:strRef>
          </c:cat>
          <c:val>
            <c:numRef>
              <c:f>Sheet1!$C$5:$C$84</c:f>
              <c:numCache>
                <c:formatCode>#,##0.00</c:formatCode>
                <c:ptCount val="5"/>
                <c:pt idx="0">
                  <c:v>27012.5</c:v>
                </c:pt>
                <c:pt idx="1">
                  <c:v>17179.099999999988</c:v>
                </c:pt>
                <c:pt idx="2">
                  <c:v>16470.2</c:v>
                </c:pt>
                <c:pt idx="3">
                  <c:v>12792.7</c:v>
                </c:pt>
                <c:pt idx="4">
                  <c:v>11841.8</c:v>
                </c:pt>
              </c:numCache>
            </c:numRef>
          </c:val>
        </c:ser>
        <c:dLbls/>
        <c:axId val="225444608"/>
        <c:axId val="225446144"/>
      </c:barChart>
      <c:catAx>
        <c:axId val="225444608"/>
        <c:scaling>
          <c:orientation val="minMax"/>
        </c:scaling>
        <c:axPos val="b"/>
        <c:numFmt formatCode="General" sourceLinked="0"/>
        <c:majorTickMark val="none"/>
        <c:tickLblPos val="nextTo"/>
        <c:spPr>
          <a:ln>
            <a:noFill/>
          </a:ln>
        </c:spPr>
        <c:txPr>
          <a:bodyPr rot="0"/>
          <a:lstStyle/>
          <a:p>
            <a:pPr>
              <a:defRPr sz="800"/>
            </a:pPr>
            <a:endParaRPr lang="en-US"/>
          </a:p>
        </c:txPr>
        <c:crossAx val="225446144"/>
        <c:crosses val="autoZero"/>
        <c:lblAlgn val="ctr"/>
        <c:lblOffset val="100"/>
      </c:catAx>
      <c:valAx>
        <c:axId val="225446144"/>
        <c:scaling>
          <c:orientation val="minMax"/>
        </c:scaling>
        <c:axPos val="l"/>
        <c:majorGridlines>
          <c:spPr>
            <a:ln>
              <a:solidFill>
                <a:schemeClr val="bg1">
                  <a:lumMod val="75000"/>
                </a:schemeClr>
              </a:solidFill>
              <a:prstDash val="dash"/>
            </a:ln>
          </c:spPr>
        </c:majorGridlines>
        <c:title>
          <c:tx>
            <c:rich>
              <a:bodyPr rot="-5400000" vert="horz"/>
              <a:lstStyle/>
              <a:p>
                <a:pPr>
                  <a:defRPr sz="800" b="0">
                    <a:latin typeface="Franklin Gothic Medium" panose="020B0603020102020204" pitchFamily="34" charset="0"/>
                  </a:defRPr>
                </a:pPr>
                <a:r>
                  <a:rPr lang="en-US" sz="800" b="0" dirty="0" smtClean="0">
                    <a:latin typeface="Franklin Gothic Medium" panose="020B0603020102020204" pitchFamily="34" charset="0"/>
                  </a:rPr>
                  <a:t>PPL / SQUARE MILE</a:t>
                </a:r>
                <a:endParaRPr lang="en-US" sz="800" b="0" dirty="0">
                  <a:latin typeface="Franklin Gothic Medium" panose="020B0603020102020204" pitchFamily="34" charset="0"/>
                </a:endParaRPr>
              </a:p>
            </c:rich>
          </c:tx>
          <c:layout>
            <c:manualLayout>
              <c:xMode val="edge"/>
              <c:yMode val="edge"/>
              <c:x val="9.4896628678956697E-3"/>
              <c:y val="2.7395908799709406E-2"/>
            </c:manualLayout>
          </c:layout>
        </c:title>
        <c:numFmt formatCode="#,##0" sourceLinked="0"/>
        <c:tickLblPos val="nextTo"/>
        <c:spPr>
          <a:ln>
            <a:noFill/>
          </a:ln>
        </c:spPr>
        <c:crossAx val="225444608"/>
        <c:crosses val="autoZero"/>
        <c:crossBetween val="between"/>
      </c:valAx>
    </c:plotArea>
    <c:plotVisOnly val="1"/>
    <c:dispBlanksAs val="gap"/>
  </c:chart>
  <c:spPr>
    <a:ln>
      <a:noFill/>
    </a:ln>
  </c:spPr>
  <c:txPr>
    <a:bodyPr/>
    <a:lstStyle/>
    <a:p>
      <a:pPr>
        <a:defRPr sz="900">
          <a:latin typeface="Franklin Gothic Book" panose="020B0503020102020204" pitchFamily="34" charset="0"/>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900" b="1" i="0">
                <a:solidFill>
                  <a:schemeClr val="accent4">
                    <a:lumMod val="50000"/>
                  </a:schemeClr>
                </a:solidFill>
                <a:latin typeface="+mn-lt"/>
              </a:defRPr>
            </a:pPr>
            <a:r>
              <a:rPr lang="en-US" sz="900" b="1" i="1" dirty="0">
                <a:solidFill>
                  <a:schemeClr val="accent4">
                    <a:lumMod val="50000"/>
                  </a:schemeClr>
                </a:solidFill>
                <a:latin typeface="+mn-lt"/>
              </a:rPr>
              <a:t>People Working </a:t>
            </a:r>
          </a:p>
          <a:p>
            <a:pPr>
              <a:defRPr sz="900" b="1" i="0">
                <a:solidFill>
                  <a:schemeClr val="accent4">
                    <a:lumMod val="50000"/>
                  </a:schemeClr>
                </a:solidFill>
                <a:latin typeface="+mn-lt"/>
              </a:defRPr>
            </a:pPr>
            <a:r>
              <a:rPr lang="en-US" sz="900" b="1" i="1" dirty="0">
                <a:solidFill>
                  <a:schemeClr val="accent4">
                    <a:lumMod val="50000"/>
                  </a:schemeClr>
                </a:solidFill>
                <a:latin typeface="+mn-lt"/>
              </a:rPr>
              <a:t>in Cambridge</a:t>
            </a:r>
          </a:p>
        </c:rich>
      </c:tx>
      <c:layout>
        <c:manualLayout>
          <c:xMode val="edge"/>
          <c:yMode val="edge"/>
          <c:x val="0.25006143227913596"/>
          <c:y val="0.89150472623683996"/>
        </c:manualLayout>
      </c:layout>
      <c:overlay val="1"/>
    </c:title>
    <c:plotArea>
      <c:layout>
        <c:manualLayout>
          <c:layoutTarget val="inner"/>
          <c:xMode val="edge"/>
          <c:yMode val="edge"/>
          <c:x val="6.3320150322118809E-2"/>
          <c:y val="0.112078685849213"/>
          <c:w val="0.549562276306371"/>
          <c:h val="0.78002387604775203"/>
        </c:manualLayout>
      </c:layout>
      <c:doughnutChart>
        <c:varyColors val="1"/>
        <c:ser>
          <c:idx val="1"/>
          <c:order val="1"/>
          <c:spPr>
            <a:ln w="12700">
              <a:solidFill>
                <a:schemeClr val="bg1"/>
              </a:solidFill>
            </a:ln>
          </c:spPr>
          <c:dPt>
            <c:idx val="0"/>
            <c:spPr>
              <a:solidFill>
                <a:srgbClr val="FFC000"/>
              </a:solidFill>
              <a:ln w="12700">
                <a:solidFill>
                  <a:schemeClr val="bg1"/>
                </a:solidFill>
              </a:ln>
            </c:spPr>
          </c:dPt>
          <c:dPt>
            <c:idx val="1"/>
            <c:spPr>
              <a:solidFill>
                <a:schemeClr val="accent2">
                  <a:lumMod val="60000"/>
                  <a:lumOff val="40000"/>
                </a:schemeClr>
              </a:solidFill>
              <a:ln w="12700">
                <a:solidFill>
                  <a:schemeClr val="bg1"/>
                </a:solidFill>
              </a:ln>
            </c:spPr>
          </c:dPt>
          <c:dPt>
            <c:idx val="2"/>
            <c:spPr>
              <a:solidFill>
                <a:schemeClr val="accent5">
                  <a:lumMod val="60000"/>
                  <a:lumOff val="40000"/>
                </a:schemeClr>
              </a:solidFill>
              <a:ln w="12700">
                <a:solidFill>
                  <a:schemeClr val="bg1"/>
                </a:solidFill>
              </a:ln>
            </c:spPr>
          </c:dPt>
          <c:dPt>
            <c:idx val="3"/>
            <c:spPr>
              <a:solidFill>
                <a:schemeClr val="accent3">
                  <a:lumMod val="60000"/>
                  <a:lumOff val="40000"/>
                </a:schemeClr>
              </a:solidFill>
              <a:ln w="12700">
                <a:solidFill>
                  <a:schemeClr val="bg1"/>
                </a:solidFill>
              </a:ln>
            </c:spPr>
          </c:dPt>
          <c:dPt>
            <c:idx val="4"/>
            <c:spPr>
              <a:solidFill>
                <a:schemeClr val="accent3">
                  <a:lumMod val="40000"/>
                  <a:lumOff val="60000"/>
                </a:schemeClr>
              </a:solidFill>
              <a:ln w="12700">
                <a:solidFill>
                  <a:schemeClr val="bg1"/>
                </a:solidFill>
              </a:ln>
            </c:spPr>
          </c:dPt>
          <c:dPt>
            <c:idx val="5"/>
            <c:spPr>
              <a:noFill/>
              <a:ln w="12700">
                <a:solidFill>
                  <a:schemeClr val="bg1"/>
                </a:solidFill>
              </a:ln>
            </c:spPr>
          </c:dPt>
          <c:dLbls>
            <c:spPr>
              <a:noFill/>
              <a:ln>
                <a:noFill/>
              </a:ln>
              <a:effectLst/>
            </c:spPr>
            <c:txPr>
              <a:bodyPr/>
              <a:lstStyle/>
              <a:p>
                <a:pPr>
                  <a:defRPr>
                    <a:latin typeface="Franklin Gothic Book" panose="020B0503020102020204" pitchFamily="34" charset="0"/>
                  </a:defRPr>
                </a:pPr>
                <a:endParaRPr lang="en-US"/>
              </a:p>
            </c:txPr>
            <c:showPercent val="1"/>
            <c:showLeaderLines val="1"/>
            <c:extLst>
              <c:ext xmlns:c15="http://schemas.microsoft.com/office/drawing/2012/chart" uri="{CE6537A1-D6FC-4f65-9D91-7224C49458BB}">
                <c15:layout/>
              </c:ext>
            </c:extLst>
          </c:dLbls>
          <c:cat>
            <c:strRef>
              <c:f>Sheet2!$G$8:$G$13</c:f>
              <c:strCache>
                <c:ptCount val="6"/>
                <c:pt idx="0">
                  <c:v>Drive Alone</c:v>
                </c:pt>
                <c:pt idx="1">
                  <c:v>Rideshare</c:v>
                </c:pt>
                <c:pt idx="2">
                  <c:v>Public Transit</c:v>
                </c:pt>
                <c:pt idx="3">
                  <c:v>Walk</c:v>
                </c:pt>
                <c:pt idx="4">
                  <c:v>Bike</c:v>
                </c:pt>
                <c:pt idx="5">
                  <c:v>Work at Home</c:v>
                </c:pt>
              </c:strCache>
            </c:strRef>
          </c:cat>
          <c:val>
            <c:numRef>
              <c:f>Sheet2!$I$8:$I$13</c:f>
              <c:numCache>
                <c:formatCode>General</c:formatCode>
                <c:ptCount val="6"/>
                <c:pt idx="0" formatCode="0%">
                  <c:v>0.35300000000000004</c:v>
                </c:pt>
                <c:pt idx="2" formatCode="0%">
                  <c:v>0.28100000000000003</c:v>
                </c:pt>
                <c:pt idx="3" formatCode="0%">
                  <c:v>0.22700000000000001</c:v>
                </c:pt>
                <c:pt idx="4" formatCode="0%">
                  <c:v>6.8000000000000005E-2</c:v>
                </c:pt>
                <c:pt idx="5" formatCode="0%">
                  <c:v>7.2000000000000008E-2</c:v>
                </c:pt>
              </c:numCache>
            </c:numRef>
          </c:val>
        </c:ser>
        <c:ser>
          <c:idx val="0"/>
          <c:order val="0"/>
          <c:spPr>
            <a:ln w="19050">
              <a:solidFill>
                <a:schemeClr val="bg1"/>
              </a:solidFill>
            </a:ln>
          </c:spPr>
          <c:dPt>
            <c:idx val="0"/>
            <c:spPr>
              <a:solidFill>
                <a:srgbClr val="FFC000"/>
              </a:solidFill>
              <a:ln w="19050">
                <a:solidFill>
                  <a:schemeClr val="bg1"/>
                </a:solidFill>
              </a:ln>
            </c:spPr>
          </c:dPt>
          <c:dPt>
            <c:idx val="1"/>
            <c:spPr>
              <a:solidFill>
                <a:schemeClr val="accent2">
                  <a:lumMod val="60000"/>
                  <a:lumOff val="40000"/>
                </a:schemeClr>
              </a:solidFill>
              <a:ln w="19050">
                <a:solidFill>
                  <a:schemeClr val="bg1"/>
                </a:solidFill>
              </a:ln>
            </c:spPr>
          </c:dPt>
          <c:dPt>
            <c:idx val="2"/>
            <c:spPr>
              <a:solidFill>
                <a:schemeClr val="accent5">
                  <a:lumMod val="60000"/>
                  <a:lumOff val="40000"/>
                </a:schemeClr>
              </a:solidFill>
              <a:ln w="19050">
                <a:solidFill>
                  <a:schemeClr val="bg1"/>
                </a:solidFill>
              </a:ln>
            </c:spPr>
          </c:dPt>
          <c:dPt>
            <c:idx val="3"/>
            <c:spPr>
              <a:solidFill>
                <a:schemeClr val="accent3">
                  <a:lumMod val="60000"/>
                  <a:lumOff val="40000"/>
                </a:schemeClr>
              </a:solidFill>
              <a:ln w="19050">
                <a:solidFill>
                  <a:schemeClr val="bg1"/>
                </a:solidFill>
              </a:ln>
            </c:spPr>
          </c:dPt>
          <c:dPt>
            <c:idx val="4"/>
            <c:spPr>
              <a:solidFill>
                <a:schemeClr val="accent3">
                  <a:lumMod val="40000"/>
                  <a:lumOff val="60000"/>
                </a:schemeClr>
              </a:solidFill>
              <a:ln w="19050">
                <a:solidFill>
                  <a:schemeClr val="bg1"/>
                </a:solidFill>
              </a:ln>
            </c:spPr>
          </c:dPt>
          <c:dPt>
            <c:idx val="5"/>
            <c:spPr>
              <a:noFill/>
              <a:ln w="19050">
                <a:solidFill>
                  <a:schemeClr val="bg1"/>
                </a:solidFill>
              </a:ln>
            </c:spPr>
          </c:dPt>
          <c:dLbls>
            <c:dLbl>
              <c:idx val="6"/>
              <c:layout>
                <c:manualLayout>
                  <c:x val="3.4711004919123411E-3"/>
                  <c:y val="-4.5011263448444016E-3"/>
                </c:manualLayout>
              </c:layout>
              <c:showPercent val="1"/>
              <c:extLst>
                <c:ext xmlns:c15="http://schemas.microsoft.com/office/drawing/2012/chart" uri="{CE6537A1-D6FC-4f65-9D91-7224C49458BB}"/>
              </c:extLst>
            </c:dLbl>
            <c:spPr>
              <a:noFill/>
              <a:ln>
                <a:noFill/>
              </a:ln>
              <a:effectLst/>
            </c:spPr>
            <c:txPr>
              <a:bodyPr/>
              <a:lstStyle/>
              <a:p>
                <a:pPr>
                  <a:defRPr>
                    <a:latin typeface="Franklin Gothic Book" panose="020B0503020102020204" pitchFamily="34" charset="0"/>
                  </a:defRPr>
                </a:pPr>
                <a:endParaRPr lang="en-US"/>
              </a:p>
            </c:txPr>
            <c:showPercent val="1"/>
            <c:showLeaderLines val="1"/>
            <c:extLst>
              <c:ext xmlns:c15="http://schemas.microsoft.com/office/drawing/2012/chart" uri="{CE6537A1-D6FC-4f65-9D91-7224C49458BB}">
                <c15:layout/>
              </c:ext>
            </c:extLst>
          </c:dLbls>
          <c:cat>
            <c:strRef>
              <c:f>Sheet2!$B$8:$B$13</c:f>
              <c:strCache>
                <c:ptCount val="6"/>
                <c:pt idx="0">
                  <c:v>Drive Alone</c:v>
                </c:pt>
                <c:pt idx="1">
                  <c:v>Rideshare</c:v>
                </c:pt>
                <c:pt idx="2">
                  <c:v>Public Transit</c:v>
                </c:pt>
                <c:pt idx="3">
                  <c:v>Walk</c:v>
                </c:pt>
                <c:pt idx="4">
                  <c:v>Bike</c:v>
                </c:pt>
                <c:pt idx="5">
                  <c:v>Work at Home</c:v>
                </c:pt>
              </c:strCache>
            </c:strRef>
          </c:cat>
          <c:val>
            <c:numRef>
              <c:f>Sheet2!$D$8:$D$13</c:f>
              <c:numCache>
                <c:formatCode>General</c:formatCode>
                <c:ptCount val="6"/>
                <c:pt idx="0" formatCode="0%">
                  <c:v>0.53100000000000003</c:v>
                </c:pt>
                <c:pt idx="2" formatCode="0%">
                  <c:v>0.26100000000000001</c:v>
                </c:pt>
                <c:pt idx="3" formatCode="0%">
                  <c:v>0.13</c:v>
                </c:pt>
                <c:pt idx="4" formatCode="0%">
                  <c:v>4.1000000000000009E-2</c:v>
                </c:pt>
                <c:pt idx="5" formatCode="0%">
                  <c:v>3.8000000000000006E-2</c:v>
                </c:pt>
              </c:numCache>
            </c:numRef>
          </c:val>
        </c:ser>
        <c:dLbls>
          <c:showPercent val="1"/>
        </c:dLbls>
        <c:firstSliceAng val="0"/>
        <c:holeSize val="60"/>
      </c:doughnutChart>
    </c:plotArea>
    <c:plotVisOnly val="1"/>
    <c:dispBlanksAs val="zero"/>
  </c:chart>
  <c:spPr>
    <a:ln>
      <a:noFill/>
    </a:ln>
  </c:sp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autoTitleDeleted val="1"/>
    <c:plotArea>
      <c:layout/>
      <c:doughnutChart>
        <c:varyColors val="1"/>
        <c:ser>
          <c:idx val="0"/>
          <c:order val="0"/>
          <c:spPr>
            <a:solidFill>
              <a:srgbClr val="FFC000"/>
            </a:solidFill>
            <a:ln w="19050">
              <a:solidFill>
                <a:schemeClr val="bg1"/>
              </a:solidFill>
            </a:ln>
          </c:spPr>
          <c:dPt>
            <c:idx val="0"/>
            <c:spPr>
              <a:solidFill>
                <a:schemeClr val="accent1">
                  <a:lumMod val="60000"/>
                  <a:lumOff val="40000"/>
                </a:schemeClr>
              </a:solidFill>
              <a:ln w="19050">
                <a:solidFill>
                  <a:schemeClr val="bg1"/>
                </a:solidFill>
              </a:ln>
            </c:spPr>
          </c:dPt>
          <c:dPt>
            <c:idx val="1"/>
            <c:spPr>
              <a:solidFill>
                <a:srgbClr val="FF6600"/>
              </a:solidFill>
              <a:ln w="19050">
                <a:solidFill>
                  <a:schemeClr val="bg1"/>
                </a:solidFill>
              </a:ln>
            </c:spPr>
          </c:dPt>
          <c:dLbls>
            <c:dLbl>
              <c:idx val="0"/>
              <c:layout>
                <c:manualLayout>
                  <c:x val="0"/>
                  <c:y val="3.6787239983732595E-2"/>
                </c:manualLayout>
              </c:layout>
              <c:showPercent val="1"/>
              <c:extLst>
                <c:ext xmlns:c15="http://schemas.microsoft.com/office/drawing/2012/chart" uri="{CE6537A1-D6FC-4f65-9D91-7224C49458BB}">
                  <c15:layout/>
                </c:ext>
              </c:extLst>
            </c:dLbl>
            <c:dLbl>
              <c:idx val="1"/>
              <c:layout>
                <c:manualLayout>
                  <c:x val="8.4309121051965412E-3"/>
                  <c:y val="2.2072343990239506E-2"/>
                </c:manualLayout>
              </c:layout>
              <c:showPercent val="1"/>
              <c:extLst>
                <c:ext xmlns:c15="http://schemas.microsoft.com/office/drawing/2012/chart" uri="{CE6537A1-D6FC-4f65-9D91-7224C49458BB}">
                  <c15:layout/>
                </c:ext>
              </c:extLst>
            </c:dLbl>
            <c:dLbl>
              <c:idx val="2"/>
              <c:layout>
                <c:manualLayout>
                  <c:x val="-2.8105253188478009E-3"/>
                  <c:y val="3.6784343350662911E-3"/>
                </c:manualLayout>
              </c:layout>
              <c:showPercent val="1"/>
              <c:extLst>
                <c:ext xmlns:c15="http://schemas.microsoft.com/office/drawing/2012/chart" uri="{CE6537A1-D6FC-4f65-9D91-7224C49458BB}">
                  <c15:layout/>
                </c:ext>
              </c:extLst>
            </c:dLbl>
            <c:spPr>
              <a:noFill/>
              <a:ln>
                <a:noFill/>
              </a:ln>
              <a:effectLst/>
            </c:spPr>
            <c:txPr>
              <a:bodyPr/>
              <a:lstStyle/>
              <a:p>
                <a:pPr>
                  <a:defRPr b="0">
                    <a:solidFill>
                      <a:schemeClr val="accent4">
                        <a:lumMod val="50000"/>
                      </a:schemeClr>
                    </a:solidFill>
                  </a:defRPr>
                </a:pPr>
                <a:endParaRPr lang="en-US"/>
              </a:p>
            </c:txPr>
            <c:showPercent val="1"/>
            <c:showLeaderLines val="1"/>
            <c:extLst>
              <c:ext xmlns:c15="http://schemas.microsoft.com/office/drawing/2012/chart" uri="{CE6537A1-D6FC-4f65-9D91-7224C49458BB}"/>
            </c:extLst>
          </c:dLbls>
          <c:cat>
            <c:strRef>
              <c:f>(Sheet2!$M$8,Sheet2!$M$10,Sheet2!$M$12)</c:f>
              <c:strCache>
                <c:ptCount val="3"/>
                <c:pt idx="0">
                  <c:v>Residential</c:v>
                </c:pt>
                <c:pt idx="1">
                  <c:v>Commercial/ 
Industrial</c:v>
                </c:pt>
                <c:pt idx="2">
                  <c:v>Transportation</c:v>
                </c:pt>
              </c:strCache>
            </c:strRef>
          </c:cat>
          <c:val>
            <c:numRef>
              <c:f>(Sheet2!$P$8,Sheet2!$P$10,Sheet2!$P$12)</c:f>
              <c:numCache>
                <c:formatCode>_(* #,##0_);_(* \(#,##0\);_(* "-"??_);_(@_)</c:formatCode>
                <c:ptCount val="3"/>
                <c:pt idx="0">
                  <c:v>590281</c:v>
                </c:pt>
                <c:pt idx="1">
                  <c:v>1217534.9999999998</c:v>
                </c:pt>
                <c:pt idx="2">
                  <c:v>243713</c:v>
                </c:pt>
              </c:numCache>
            </c:numRef>
          </c:val>
        </c:ser>
        <c:dLbls>
          <c:showCatName val="1"/>
          <c:showPercent val="1"/>
        </c:dLbls>
        <c:firstSliceAng val="43"/>
        <c:holeSize val="60"/>
      </c:doughnutChart>
    </c:plotArea>
    <c:plotVisOnly val="1"/>
    <c:dispBlanksAs val="zero"/>
  </c:chart>
  <c:spPr>
    <a:ln>
      <a:noFill/>
    </a:ln>
  </c:spPr>
  <c:txPr>
    <a:bodyPr/>
    <a:lstStyle/>
    <a:p>
      <a:pPr>
        <a:defRPr lang="en-US" sz="1600" b="1" kern="1200" spc="-20">
          <a:solidFill>
            <a:schemeClr val="accent4"/>
          </a:solidFill>
          <a:latin typeface="+mn-lt"/>
          <a:ea typeface="+mn-ea"/>
          <a:cs typeface="+mn-cs"/>
        </a:defRPr>
      </a:pPr>
      <a:endParaRPr lang="en-US"/>
    </a:p>
  </c:txPr>
  <c:externalData r:id="rId2"/>
  <c:userShapes r:id="rId3"/>
</c:chartSpace>
</file>

<file path=ppt/charts/chart4.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plotArea>
      <c:layout/>
      <c:lineChart>
        <c:grouping val="standard"/>
        <c:ser>
          <c:idx val="0"/>
          <c:order val="0"/>
          <c:spPr>
            <a:ln>
              <a:noFill/>
            </a:ln>
          </c:spPr>
          <c:marker>
            <c:symbol val="none"/>
          </c:marker>
          <c:cat>
            <c:numRef>
              <c:f>PV!$D$60:$Z$60</c:f>
              <c:numCache>
                <c:formatCode>General</c:formatCode>
                <c:ptCount val="23"/>
                <c:pt idx="0">
                  <c:v>1920</c:v>
                </c:pt>
                <c:pt idx="1">
                  <c:v>1925</c:v>
                </c:pt>
                <c:pt idx="2">
                  <c:v>1930</c:v>
                </c:pt>
                <c:pt idx="3">
                  <c:v>1935</c:v>
                </c:pt>
                <c:pt idx="4">
                  <c:v>1940</c:v>
                </c:pt>
                <c:pt idx="5">
                  <c:v>1945</c:v>
                </c:pt>
                <c:pt idx="6">
                  <c:v>1950</c:v>
                </c:pt>
                <c:pt idx="7">
                  <c:v>1955</c:v>
                </c:pt>
                <c:pt idx="8">
                  <c:v>1960</c:v>
                </c:pt>
                <c:pt idx="9">
                  <c:v>1965</c:v>
                </c:pt>
                <c:pt idx="10">
                  <c:v>1970</c:v>
                </c:pt>
                <c:pt idx="11">
                  <c:v>1975</c:v>
                </c:pt>
                <c:pt idx="12">
                  <c:v>1980</c:v>
                </c:pt>
                <c:pt idx="13">
                  <c:v>1985</c:v>
                </c:pt>
                <c:pt idx="14">
                  <c:v>1990</c:v>
                </c:pt>
                <c:pt idx="15">
                  <c:v>1995</c:v>
                </c:pt>
                <c:pt idx="16">
                  <c:v>2000</c:v>
                </c:pt>
                <c:pt idx="17">
                  <c:v>2005</c:v>
                </c:pt>
                <c:pt idx="18">
                  <c:v>2010</c:v>
                </c:pt>
                <c:pt idx="19">
                  <c:v>2015</c:v>
                </c:pt>
                <c:pt idx="20">
                  <c:v>2020</c:v>
                </c:pt>
                <c:pt idx="21">
                  <c:v>2025</c:v>
                </c:pt>
                <c:pt idx="22">
                  <c:v>2030</c:v>
                </c:pt>
              </c:numCache>
            </c:numRef>
          </c:cat>
          <c:val>
            <c:numRef>
              <c:f>PV!$D$59:$Z$59</c:f>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numCache>
            </c:numRef>
          </c:val>
        </c:ser>
        <c:dLbls/>
        <c:marker val="1"/>
        <c:axId val="211577472"/>
        <c:axId val="211583360"/>
      </c:lineChart>
      <c:catAx>
        <c:axId val="211577472"/>
        <c:scaling>
          <c:orientation val="minMax"/>
        </c:scaling>
        <c:axPos val="b"/>
        <c:numFmt formatCode="General" sourceLinked="1"/>
        <c:tickLblPos val="nextTo"/>
        <c:spPr>
          <a:ln w="12700">
            <a:solidFill>
              <a:schemeClr val="bg2">
                <a:lumMod val="75000"/>
              </a:schemeClr>
            </a:solidFill>
          </a:ln>
        </c:spPr>
        <c:txPr>
          <a:bodyPr/>
          <a:lstStyle/>
          <a:p>
            <a:pPr>
              <a:defRPr>
                <a:solidFill>
                  <a:schemeClr val="bg2">
                    <a:lumMod val="50000"/>
                  </a:schemeClr>
                </a:solidFill>
              </a:defRPr>
            </a:pPr>
            <a:endParaRPr lang="en-US"/>
          </a:p>
        </c:txPr>
        <c:crossAx val="211583360"/>
        <c:crosses val="autoZero"/>
        <c:auto val="1"/>
        <c:lblAlgn val="ctr"/>
        <c:lblOffset val="100"/>
        <c:tickLblSkip val="2"/>
      </c:catAx>
      <c:valAx>
        <c:axId val="211583360"/>
        <c:scaling>
          <c:orientation val="minMax"/>
        </c:scaling>
        <c:delete val="1"/>
        <c:axPos val="l"/>
        <c:numFmt formatCode="General" sourceLinked="1"/>
        <c:tickLblPos val="none"/>
        <c:crossAx val="211577472"/>
        <c:crosses val="autoZero"/>
        <c:crossBetween val="midCat"/>
      </c:valAx>
    </c:plotArea>
    <c:plotVisOnly val="1"/>
    <c:dispBlanksAs val="gap"/>
  </c:chart>
  <c:txPr>
    <a:bodyPr/>
    <a:lstStyle/>
    <a:p>
      <a:pPr>
        <a:defRPr sz="1100" b="0">
          <a:solidFill>
            <a:srgbClr val="000000"/>
          </a:solidFill>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stacked"/>
        <c:ser>
          <c:idx val="9"/>
          <c:order val="0"/>
          <c:tx>
            <c:strRef>
              <c:f>'All Buildings'!$DR$179</c:f>
              <c:strCache>
                <c:ptCount val="1"/>
                <c:pt idx="0">
                  <c:v>Gas to BLDG</c:v>
                </c:pt>
              </c:strCache>
            </c:strRef>
          </c:tx>
          <c:spPr>
            <a:solidFill>
              <a:schemeClr val="accent6">
                <a:lumMod val="50000"/>
              </a:schemeClr>
            </a:solidFill>
          </c:spPr>
          <c:val>
            <c:numRef>
              <c:f>'All Buildings'!$DS$179:$DU$179</c:f>
              <c:numCache>
                <c:formatCode>General</c:formatCode>
                <c:ptCount val="3"/>
                <c:pt idx="0" formatCode="_(* #,##0_);_(* \(#,##0\);_(* &quot;-&quot;??_);_(@_)">
                  <c:v>81385.699250352598</c:v>
                </c:pt>
                <c:pt idx="2" formatCode="_(* #,##0_);_(* \(#,##0\);_(* &quot;-&quot;??_);_(@_)">
                  <c:v>81385.699250352598</c:v>
                </c:pt>
              </c:numCache>
            </c:numRef>
          </c:val>
        </c:ser>
        <c:ser>
          <c:idx val="8"/>
          <c:order val="1"/>
          <c:tx>
            <c:strRef>
              <c:f>'All Buildings'!$DR$178</c:f>
              <c:strCache>
                <c:ptCount val="1"/>
                <c:pt idx="0">
                  <c:v>Elec to BLDG</c:v>
                </c:pt>
              </c:strCache>
            </c:strRef>
          </c:tx>
          <c:spPr>
            <a:solidFill>
              <a:srgbClr val="FFC000"/>
            </a:solidFill>
          </c:spPr>
          <c:val>
            <c:numRef>
              <c:f>'All Buildings'!$DS$178:$DU$178</c:f>
              <c:numCache>
                <c:formatCode>General</c:formatCode>
                <c:ptCount val="3"/>
                <c:pt idx="0" formatCode="_(* #,##0_);_(* \(#,##0\);_(* &quot;-&quot;??_);_(@_)">
                  <c:v>152576.45534297501</c:v>
                </c:pt>
                <c:pt idx="2" formatCode="_(* #,##0_);_(* \(#,##0\);_(* &quot;-&quot;??_);_(@_)">
                  <c:v>152576.45534297501</c:v>
                </c:pt>
              </c:numCache>
            </c:numRef>
          </c:val>
        </c:ser>
        <c:ser>
          <c:idx val="7"/>
          <c:order val="2"/>
          <c:tx>
            <c:v/>
          </c:tx>
          <c:spPr>
            <a:noFill/>
          </c:spPr>
          <c:val>
            <c:numRef>
              <c:f>'All Buildings'!$DS$180:$DU$180</c:f>
              <c:numCache>
                <c:formatCode>_(* #,##0_);_(* \(#,##0\);_(* "-"??_);_(@_)</c:formatCode>
                <c:ptCount val="3"/>
                <c:pt idx="0" formatCode="General">
                  <c:v>200000</c:v>
                </c:pt>
                <c:pt idx="1">
                  <c:v>433962.15459332761</c:v>
                </c:pt>
                <c:pt idx="2" formatCode="General">
                  <c:v>200000</c:v>
                </c:pt>
              </c:numCache>
            </c:numRef>
          </c:val>
        </c:ser>
        <c:ser>
          <c:idx val="1"/>
          <c:order val="3"/>
          <c:tx>
            <c:strRef>
              <c:f>'All Buildings'!$DR$176</c:f>
              <c:strCache>
                <c:ptCount val="1"/>
                <c:pt idx="0">
                  <c:v>Gas to CUP</c:v>
                </c:pt>
              </c:strCache>
            </c:strRef>
          </c:tx>
          <c:spPr>
            <a:solidFill>
              <a:schemeClr val="accent6">
                <a:lumMod val="50000"/>
              </a:schemeClr>
            </a:solidFill>
          </c:spPr>
          <c:cat>
            <c:strRef>
              <c:f>'All Buildings'!$DS$173:$DU$173</c:f>
              <c:strCache>
                <c:ptCount val="3"/>
                <c:pt idx="0">
                  <c:v>GRID</c:v>
                </c:pt>
                <c:pt idx="1">
                  <c:v>TO CENTRAL PLANT</c:v>
                </c:pt>
                <c:pt idx="2">
                  <c:v>TO BUILDINGS</c:v>
                </c:pt>
              </c:strCache>
            </c:strRef>
          </c:cat>
          <c:val>
            <c:numRef>
              <c:f>'All Buildings'!$DS$176:$DU$176</c:f>
              <c:numCache>
                <c:formatCode>_(* #,##0_);_(* \(#,##0\);_(* "-"??_);_(@_)</c:formatCode>
                <c:ptCount val="3"/>
                <c:pt idx="0">
                  <c:v>2210259.23790634</c:v>
                </c:pt>
                <c:pt idx="1">
                  <c:v>2210259.23790634</c:v>
                </c:pt>
                <c:pt idx="2" formatCode="General">
                  <c:v>0</c:v>
                </c:pt>
              </c:numCache>
            </c:numRef>
          </c:val>
        </c:ser>
        <c:ser>
          <c:idx val="10"/>
          <c:order val="4"/>
          <c:tx>
            <c:strRef>
              <c:f>'All Buildings'!$DR$177</c:f>
              <c:strCache>
                <c:ptCount val="1"/>
                <c:pt idx="0">
                  <c:v>Oil to CUP</c:v>
                </c:pt>
              </c:strCache>
            </c:strRef>
          </c:tx>
          <c:spPr>
            <a:solidFill>
              <a:schemeClr val="accent6"/>
            </a:solidFill>
          </c:spPr>
          <c:val>
            <c:numRef>
              <c:f>'All Buildings'!$DS$177:$DU$177</c:f>
              <c:numCache>
                <c:formatCode>_(* #,##0_);_(* \(#,##0\);_(* "-"??_);_(@_)</c:formatCode>
                <c:ptCount val="3"/>
                <c:pt idx="0">
                  <c:v>340039.88275482046</c:v>
                </c:pt>
                <c:pt idx="1">
                  <c:v>340039.88275482046</c:v>
                </c:pt>
                <c:pt idx="2" formatCode="General">
                  <c:v>0</c:v>
                </c:pt>
              </c:numCache>
            </c:numRef>
          </c:val>
        </c:ser>
        <c:ser>
          <c:idx val="0"/>
          <c:order val="5"/>
          <c:tx>
            <c:strRef>
              <c:f>'All Buildings'!$DR$175</c:f>
              <c:strCache>
                <c:ptCount val="1"/>
                <c:pt idx="0">
                  <c:v>Elec to CUP</c:v>
                </c:pt>
              </c:strCache>
            </c:strRef>
          </c:tx>
          <c:spPr>
            <a:solidFill>
              <a:srgbClr val="FFC000"/>
            </a:solidFill>
          </c:spPr>
          <c:cat>
            <c:strRef>
              <c:f>'All Buildings'!$DS$173:$DU$173</c:f>
              <c:strCache>
                <c:ptCount val="3"/>
                <c:pt idx="0">
                  <c:v>GRID</c:v>
                </c:pt>
                <c:pt idx="1">
                  <c:v>TO CENTRAL PLANT</c:v>
                </c:pt>
                <c:pt idx="2">
                  <c:v>TO BUILDINGS</c:v>
                </c:pt>
              </c:strCache>
            </c:strRef>
          </c:cat>
          <c:val>
            <c:numRef>
              <c:f>'All Buildings'!$DS$175:$DU$175</c:f>
              <c:numCache>
                <c:formatCode>_(* #,##0_);_(* \(#,##0\);_(* "-"??_);_(@_)</c:formatCode>
                <c:ptCount val="3"/>
                <c:pt idx="0">
                  <c:v>252067.43343155328</c:v>
                </c:pt>
                <c:pt idx="1">
                  <c:v>252067.43343155328</c:v>
                </c:pt>
                <c:pt idx="2" formatCode="General">
                  <c:v>0</c:v>
                </c:pt>
              </c:numCache>
            </c:numRef>
          </c:val>
        </c:ser>
        <c:ser>
          <c:idx val="4"/>
          <c:order val="6"/>
          <c:tx>
            <c:strRef>
              <c:f>'All Buildings'!$DR$181</c:f>
              <c:strCache>
                <c:ptCount val="1"/>
                <c:pt idx="0">
                  <c:v>Steam from CUP</c:v>
                </c:pt>
              </c:strCache>
            </c:strRef>
          </c:tx>
          <c:spPr>
            <a:solidFill>
              <a:srgbClr val="C00000"/>
            </a:solidFill>
          </c:spPr>
          <c:val>
            <c:numRef>
              <c:f>'All Buildings'!$DS$181:$DU$181</c:f>
              <c:numCache>
                <c:formatCode>General</c:formatCode>
                <c:ptCount val="3"/>
                <c:pt idx="0">
                  <c:v>0</c:v>
                </c:pt>
                <c:pt idx="1">
                  <c:v>0</c:v>
                </c:pt>
                <c:pt idx="2" formatCode="_(* #,##0_);_(* \(#,##0\);_(* &quot;-&quot;??_);_(@_)">
                  <c:v>935109.67757575656</c:v>
                </c:pt>
              </c:numCache>
            </c:numRef>
          </c:val>
        </c:ser>
        <c:ser>
          <c:idx val="5"/>
          <c:order val="7"/>
          <c:tx>
            <c:strRef>
              <c:f>'All Buildings'!$DR$182</c:f>
              <c:strCache>
                <c:ptCount val="1"/>
                <c:pt idx="0">
                  <c:v>CHW from CUP</c:v>
                </c:pt>
              </c:strCache>
            </c:strRef>
          </c:tx>
          <c:spPr>
            <a:solidFill>
              <a:schemeClr val="tx1">
                <a:lumMod val="50000"/>
                <a:lumOff val="50000"/>
              </a:schemeClr>
            </a:solidFill>
          </c:spPr>
          <c:val>
            <c:numRef>
              <c:f>'All Buildings'!$DS$182:$DU$182</c:f>
              <c:numCache>
                <c:formatCode>General</c:formatCode>
                <c:ptCount val="3"/>
                <c:pt idx="0">
                  <c:v>0</c:v>
                </c:pt>
                <c:pt idx="1">
                  <c:v>0</c:v>
                </c:pt>
                <c:pt idx="2" formatCode="_(* #,##0_);_(* \(#,##0\);_(* &quot;-&quot;??_);_(@_)">
                  <c:v>742344.82471404923</c:v>
                </c:pt>
              </c:numCache>
            </c:numRef>
          </c:val>
        </c:ser>
        <c:ser>
          <c:idx val="6"/>
          <c:order val="8"/>
          <c:tx>
            <c:strRef>
              <c:f>'All Buildings'!$DR$183</c:f>
              <c:strCache>
                <c:ptCount val="1"/>
                <c:pt idx="0">
                  <c:v>Elec from CUP</c:v>
                </c:pt>
              </c:strCache>
            </c:strRef>
          </c:tx>
          <c:spPr>
            <a:solidFill>
              <a:srgbClr val="FFC000"/>
            </a:solidFill>
          </c:spPr>
          <c:val>
            <c:numRef>
              <c:f>'All Buildings'!$DS$183:$DU$183</c:f>
              <c:numCache>
                <c:formatCode>General</c:formatCode>
                <c:ptCount val="3"/>
                <c:pt idx="0">
                  <c:v>0</c:v>
                </c:pt>
                <c:pt idx="1">
                  <c:v>0</c:v>
                </c:pt>
                <c:pt idx="2" formatCode="_(* #,##0_);_(* \(#,##0\);_(* &quot;-&quot;??_);_(@_)">
                  <c:v>669436.88493249193</c:v>
                </c:pt>
              </c:numCache>
            </c:numRef>
          </c:val>
        </c:ser>
        <c:dLbls/>
        <c:overlap val="100"/>
        <c:axId val="211850368"/>
        <c:axId val="211851904"/>
      </c:barChart>
      <c:catAx>
        <c:axId val="211850368"/>
        <c:scaling>
          <c:orientation val="minMax"/>
        </c:scaling>
        <c:delete val="1"/>
        <c:axPos val="b"/>
        <c:tickLblPos val="none"/>
        <c:crossAx val="211851904"/>
        <c:crosses val="autoZero"/>
        <c:auto val="1"/>
        <c:lblAlgn val="ctr"/>
        <c:lblOffset val="100"/>
      </c:catAx>
      <c:valAx>
        <c:axId val="211851904"/>
        <c:scaling>
          <c:orientation val="minMax"/>
        </c:scaling>
        <c:delete val="1"/>
        <c:axPos val="l"/>
        <c:numFmt formatCode="_(* #,##0_);_(* \(#,##0\);_(* &quot;-&quot;??_);_(@_)" sourceLinked="1"/>
        <c:tickLblPos val="none"/>
        <c:crossAx val="211850368"/>
        <c:crosses val="autoZero"/>
        <c:crossBetween val="between"/>
      </c:valAx>
    </c:plotArea>
    <c:plotVisOnly val="1"/>
    <c:dispBlanksAs val="zero"/>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stacked"/>
        <c:ser>
          <c:idx val="9"/>
          <c:order val="0"/>
          <c:tx>
            <c:strRef>
              <c:f>'All Buildings'!$DR$179</c:f>
              <c:strCache>
                <c:ptCount val="1"/>
                <c:pt idx="0">
                  <c:v>Gas to BLDG</c:v>
                </c:pt>
              </c:strCache>
            </c:strRef>
          </c:tx>
          <c:spPr>
            <a:solidFill>
              <a:schemeClr val="accent6">
                <a:lumMod val="50000"/>
              </a:schemeClr>
            </a:solidFill>
          </c:spPr>
          <c:val>
            <c:numRef>
              <c:f>'All Buildings'!$DS$179:$DU$179</c:f>
              <c:numCache>
                <c:formatCode>General</c:formatCode>
                <c:ptCount val="3"/>
                <c:pt idx="0" formatCode="_(* #,##0_);_(* \(#,##0\);_(* &quot;-&quot;??_);_(@_)">
                  <c:v>81385.699250352598</c:v>
                </c:pt>
                <c:pt idx="2" formatCode="_(* #,##0_);_(* \(#,##0\);_(* &quot;-&quot;??_);_(@_)">
                  <c:v>81385.699250352598</c:v>
                </c:pt>
              </c:numCache>
            </c:numRef>
          </c:val>
        </c:ser>
        <c:ser>
          <c:idx val="8"/>
          <c:order val="1"/>
          <c:tx>
            <c:strRef>
              <c:f>'All Buildings'!$DR$178</c:f>
              <c:strCache>
                <c:ptCount val="1"/>
                <c:pt idx="0">
                  <c:v>Elec to BLDG</c:v>
                </c:pt>
              </c:strCache>
            </c:strRef>
          </c:tx>
          <c:spPr>
            <a:solidFill>
              <a:srgbClr val="FFC000"/>
            </a:solidFill>
          </c:spPr>
          <c:val>
            <c:numRef>
              <c:f>'All Buildings'!$DS$178:$DU$178</c:f>
              <c:numCache>
                <c:formatCode>General</c:formatCode>
                <c:ptCount val="3"/>
                <c:pt idx="0" formatCode="_(* #,##0_);_(* \(#,##0\);_(* &quot;-&quot;??_);_(@_)">
                  <c:v>152576.45534297501</c:v>
                </c:pt>
                <c:pt idx="2" formatCode="_(* #,##0_);_(* \(#,##0\);_(* &quot;-&quot;??_);_(@_)">
                  <c:v>152576.45534297501</c:v>
                </c:pt>
              </c:numCache>
            </c:numRef>
          </c:val>
        </c:ser>
        <c:ser>
          <c:idx val="7"/>
          <c:order val="2"/>
          <c:tx>
            <c:v/>
          </c:tx>
          <c:spPr>
            <a:noFill/>
          </c:spPr>
          <c:val>
            <c:numRef>
              <c:f>'All Buildings'!$DS$180:$DU$180</c:f>
              <c:numCache>
                <c:formatCode>_(* #,##0_);_(* \(#,##0\);_(* "-"??_);_(@_)</c:formatCode>
                <c:ptCount val="3"/>
                <c:pt idx="0" formatCode="General">
                  <c:v>200000</c:v>
                </c:pt>
                <c:pt idx="1">
                  <c:v>433962.15459332761</c:v>
                </c:pt>
                <c:pt idx="2" formatCode="General">
                  <c:v>200000</c:v>
                </c:pt>
              </c:numCache>
            </c:numRef>
          </c:val>
        </c:ser>
        <c:ser>
          <c:idx val="1"/>
          <c:order val="3"/>
          <c:tx>
            <c:strRef>
              <c:f>'All Buildings'!$DR$176</c:f>
              <c:strCache>
                <c:ptCount val="1"/>
                <c:pt idx="0">
                  <c:v>Gas to CUP</c:v>
                </c:pt>
              </c:strCache>
            </c:strRef>
          </c:tx>
          <c:spPr>
            <a:solidFill>
              <a:schemeClr val="accent6">
                <a:lumMod val="50000"/>
              </a:schemeClr>
            </a:solidFill>
          </c:spPr>
          <c:cat>
            <c:strRef>
              <c:f>'All Buildings'!$DS$173:$DU$173</c:f>
              <c:strCache>
                <c:ptCount val="3"/>
                <c:pt idx="0">
                  <c:v>GRID</c:v>
                </c:pt>
                <c:pt idx="1">
                  <c:v>TO CENTRAL PLANT</c:v>
                </c:pt>
                <c:pt idx="2">
                  <c:v>TO BUILDINGS</c:v>
                </c:pt>
              </c:strCache>
            </c:strRef>
          </c:cat>
          <c:val>
            <c:numRef>
              <c:f>'All Buildings'!$DS$176:$DU$176</c:f>
              <c:numCache>
                <c:formatCode>_(* #,##0_);_(* \(#,##0\);_(* "-"??_);_(@_)</c:formatCode>
                <c:ptCount val="3"/>
                <c:pt idx="0">
                  <c:v>2210259.23790634</c:v>
                </c:pt>
                <c:pt idx="1">
                  <c:v>2210259.23790634</c:v>
                </c:pt>
                <c:pt idx="2" formatCode="General">
                  <c:v>0</c:v>
                </c:pt>
              </c:numCache>
            </c:numRef>
          </c:val>
        </c:ser>
        <c:ser>
          <c:idx val="10"/>
          <c:order val="4"/>
          <c:tx>
            <c:strRef>
              <c:f>'All Buildings'!$DR$177</c:f>
              <c:strCache>
                <c:ptCount val="1"/>
                <c:pt idx="0">
                  <c:v>Oil to CUP</c:v>
                </c:pt>
              </c:strCache>
            </c:strRef>
          </c:tx>
          <c:spPr>
            <a:solidFill>
              <a:schemeClr val="accent6"/>
            </a:solidFill>
          </c:spPr>
          <c:val>
            <c:numRef>
              <c:f>'All Buildings'!$DS$177:$DU$177</c:f>
              <c:numCache>
                <c:formatCode>_(* #,##0_);_(* \(#,##0\);_(* "-"??_);_(@_)</c:formatCode>
                <c:ptCount val="3"/>
                <c:pt idx="0">
                  <c:v>340039.88275482046</c:v>
                </c:pt>
                <c:pt idx="1">
                  <c:v>340039.88275482046</c:v>
                </c:pt>
                <c:pt idx="2" formatCode="General">
                  <c:v>0</c:v>
                </c:pt>
              </c:numCache>
            </c:numRef>
          </c:val>
        </c:ser>
        <c:ser>
          <c:idx val="0"/>
          <c:order val="5"/>
          <c:tx>
            <c:strRef>
              <c:f>'All Buildings'!$DR$175</c:f>
              <c:strCache>
                <c:ptCount val="1"/>
                <c:pt idx="0">
                  <c:v>Elec to CUP</c:v>
                </c:pt>
              </c:strCache>
            </c:strRef>
          </c:tx>
          <c:spPr>
            <a:solidFill>
              <a:srgbClr val="FFC000"/>
            </a:solidFill>
          </c:spPr>
          <c:cat>
            <c:strRef>
              <c:f>'All Buildings'!$DS$173:$DU$173</c:f>
              <c:strCache>
                <c:ptCount val="3"/>
                <c:pt idx="0">
                  <c:v>GRID</c:v>
                </c:pt>
                <c:pt idx="1">
                  <c:v>TO CENTRAL PLANT</c:v>
                </c:pt>
                <c:pt idx="2">
                  <c:v>TO BUILDINGS</c:v>
                </c:pt>
              </c:strCache>
            </c:strRef>
          </c:cat>
          <c:val>
            <c:numRef>
              <c:f>'All Buildings'!$DS$175:$DU$175</c:f>
              <c:numCache>
                <c:formatCode>_(* #,##0_);_(* \(#,##0\);_(* "-"??_);_(@_)</c:formatCode>
                <c:ptCount val="3"/>
                <c:pt idx="0">
                  <c:v>252067.43343155328</c:v>
                </c:pt>
                <c:pt idx="1">
                  <c:v>252067.43343155328</c:v>
                </c:pt>
                <c:pt idx="2" formatCode="General">
                  <c:v>0</c:v>
                </c:pt>
              </c:numCache>
            </c:numRef>
          </c:val>
        </c:ser>
        <c:ser>
          <c:idx val="4"/>
          <c:order val="6"/>
          <c:tx>
            <c:strRef>
              <c:f>'All Buildings'!$DR$181</c:f>
              <c:strCache>
                <c:ptCount val="1"/>
                <c:pt idx="0">
                  <c:v>Steam from CUP</c:v>
                </c:pt>
              </c:strCache>
            </c:strRef>
          </c:tx>
          <c:spPr>
            <a:solidFill>
              <a:srgbClr val="C00000"/>
            </a:solidFill>
          </c:spPr>
          <c:val>
            <c:numRef>
              <c:f>'All Buildings'!$DS$181:$DU$181</c:f>
              <c:numCache>
                <c:formatCode>General</c:formatCode>
                <c:ptCount val="3"/>
                <c:pt idx="0">
                  <c:v>0</c:v>
                </c:pt>
                <c:pt idx="1">
                  <c:v>0</c:v>
                </c:pt>
                <c:pt idx="2" formatCode="_(* #,##0_);_(* \(#,##0\);_(* &quot;-&quot;??_);_(@_)">
                  <c:v>935109.67757575621</c:v>
                </c:pt>
              </c:numCache>
            </c:numRef>
          </c:val>
        </c:ser>
        <c:ser>
          <c:idx val="5"/>
          <c:order val="7"/>
          <c:tx>
            <c:strRef>
              <c:f>'All Buildings'!$DR$182</c:f>
              <c:strCache>
                <c:ptCount val="1"/>
                <c:pt idx="0">
                  <c:v>CHW from CUP</c:v>
                </c:pt>
              </c:strCache>
            </c:strRef>
          </c:tx>
          <c:spPr>
            <a:solidFill>
              <a:schemeClr val="tx1">
                <a:lumMod val="50000"/>
                <a:lumOff val="50000"/>
              </a:schemeClr>
            </a:solidFill>
          </c:spPr>
          <c:val>
            <c:numRef>
              <c:f>'All Buildings'!$DS$182:$DU$182</c:f>
              <c:numCache>
                <c:formatCode>General</c:formatCode>
                <c:ptCount val="3"/>
                <c:pt idx="0">
                  <c:v>0</c:v>
                </c:pt>
                <c:pt idx="1">
                  <c:v>0</c:v>
                </c:pt>
                <c:pt idx="2" formatCode="_(* #,##0_);_(* \(#,##0\);_(* &quot;-&quot;??_);_(@_)">
                  <c:v>742344.82471404923</c:v>
                </c:pt>
              </c:numCache>
            </c:numRef>
          </c:val>
        </c:ser>
        <c:ser>
          <c:idx val="6"/>
          <c:order val="8"/>
          <c:tx>
            <c:strRef>
              <c:f>'All Buildings'!$DR$183</c:f>
              <c:strCache>
                <c:ptCount val="1"/>
                <c:pt idx="0">
                  <c:v>Elec from CUP</c:v>
                </c:pt>
              </c:strCache>
            </c:strRef>
          </c:tx>
          <c:spPr>
            <a:solidFill>
              <a:srgbClr val="FFC000"/>
            </a:solidFill>
          </c:spPr>
          <c:val>
            <c:numRef>
              <c:f>'All Buildings'!$DS$183:$DU$183</c:f>
              <c:numCache>
                <c:formatCode>General</c:formatCode>
                <c:ptCount val="3"/>
                <c:pt idx="0">
                  <c:v>0</c:v>
                </c:pt>
                <c:pt idx="1">
                  <c:v>0</c:v>
                </c:pt>
                <c:pt idx="2" formatCode="_(* #,##0_);_(* \(#,##0\);_(* &quot;-&quot;??_);_(@_)">
                  <c:v>669436.88493249193</c:v>
                </c:pt>
              </c:numCache>
            </c:numRef>
          </c:val>
        </c:ser>
        <c:dLbls/>
        <c:overlap val="100"/>
        <c:axId val="217198976"/>
        <c:axId val="217200512"/>
      </c:barChart>
      <c:catAx>
        <c:axId val="217198976"/>
        <c:scaling>
          <c:orientation val="minMax"/>
        </c:scaling>
        <c:delete val="1"/>
        <c:axPos val="b"/>
        <c:tickLblPos val="none"/>
        <c:crossAx val="217200512"/>
        <c:crosses val="autoZero"/>
        <c:auto val="1"/>
        <c:lblAlgn val="ctr"/>
        <c:lblOffset val="100"/>
      </c:catAx>
      <c:valAx>
        <c:axId val="217200512"/>
        <c:scaling>
          <c:orientation val="minMax"/>
        </c:scaling>
        <c:delete val="1"/>
        <c:axPos val="l"/>
        <c:numFmt formatCode="_(* #,##0_);_(* \(#,##0\);_(* &quot;-&quot;??_);_(@_)" sourceLinked="1"/>
        <c:tickLblPos val="none"/>
        <c:crossAx val="217198976"/>
        <c:crosses val="autoZero"/>
        <c:crossBetween val="between"/>
      </c:valAx>
    </c:plotArea>
    <c:plotVisOnly val="1"/>
    <c:dispBlanksAs val="zero"/>
  </c:chart>
  <c:spPr>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areaChart>
        <c:grouping val="stacked"/>
        <c:ser>
          <c:idx val="2"/>
          <c:order val="0"/>
          <c:tx>
            <c:strRef>
              <c:f>'CAMPUS BUILDINGS  MMBTUs 2013'!$C$40</c:f>
              <c:strCache>
                <c:ptCount val="1"/>
                <c:pt idx="0">
                  <c:v>EXISTING BUILDINGS</c:v>
                </c:pt>
              </c:strCache>
            </c:strRef>
          </c:tx>
          <c:spPr>
            <a:solidFill>
              <a:srgbClr val="00B050"/>
            </a:solidFill>
          </c:spPr>
          <c:cat>
            <c:numRef>
              <c:f>'CAMPUS BUILDINGS  MMBTUs 2013'!$D$39:$N$39</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'CAMPUS BUILDINGS  MMBTUs 2013'!$D$40:$N$40</c:f>
              <c:numCache>
                <c:formatCode>_(* #,##0_);_(* \(#,##0\);_(* "-"??_);_(@_)</c:formatCode>
                <c:ptCount val="11"/>
                <c:pt idx="0">
                  <c:v>2284991.282327001</c:v>
                </c:pt>
                <c:pt idx="1">
                  <c:v>2566707.426862</c:v>
                </c:pt>
                <c:pt idx="2">
                  <c:v>2509958.4619595897</c:v>
                </c:pt>
                <c:pt idx="3">
                  <c:v>2585734.4734100001</c:v>
                </c:pt>
                <c:pt idx="4">
                  <c:v>2452603.983694999</c:v>
                </c:pt>
                <c:pt idx="5">
                  <c:v>2447260.45789521</c:v>
                </c:pt>
                <c:pt idx="6">
                  <c:v>2455898.5984810302</c:v>
                </c:pt>
                <c:pt idx="7">
                  <c:v>2419727.6453691302</c:v>
                </c:pt>
                <c:pt idx="8">
                  <c:v>2271537.2422275711</c:v>
                </c:pt>
                <c:pt idx="9">
                  <c:v>2175300.2561881305</c:v>
                </c:pt>
                <c:pt idx="10">
                  <c:v>2183495.0492774006</c:v>
                </c:pt>
              </c:numCache>
            </c:numRef>
          </c:val>
        </c:ser>
        <c:ser>
          <c:idx val="1"/>
          <c:order val="1"/>
          <c:tx>
            <c:strRef>
              <c:f>'CAMPUS BUILDINGS  MMBTUs 2013'!$C$41</c:f>
              <c:strCache>
                <c:ptCount val="1"/>
                <c:pt idx="0">
                  <c:v>NEW BUILDINGS</c:v>
                </c:pt>
              </c:strCache>
            </c:strRef>
          </c:tx>
          <c:spPr>
            <a:solidFill>
              <a:schemeClr val="accent2">
                <a:lumMod val="75000"/>
              </a:schemeClr>
            </a:solidFill>
            <a:ln w="25400">
              <a:noFill/>
            </a:ln>
          </c:spPr>
          <c:cat>
            <c:numRef>
              <c:f>'CAMPUS BUILDINGS  MMBTUs 2013'!$D$39:$N$39</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'CAMPUS BUILDINGS  MMBTUs 2013'!$D$41:$N$41</c:f>
              <c:numCache>
                <c:formatCode>_(* #,##0_);_(* \(#,##0\);_(* "-"??_);_(@_)</c:formatCode>
                <c:ptCount val="11"/>
                <c:pt idx="0">
                  <c:v>0</c:v>
                </c:pt>
                <c:pt idx="1">
                  <c:v>0</c:v>
                </c:pt>
                <c:pt idx="2">
                  <c:v>67411.515926000007</c:v>
                </c:pt>
                <c:pt idx="3">
                  <c:v>151341.27556100002</c:v>
                </c:pt>
                <c:pt idx="4">
                  <c:v>186112.89924500001</c:v>
                </c:pt>
                <c:pt idx="5">
                  <c:v>212083.59622199999</c:v>
                </c:pt>
                <c:pt idx="6">
                  <c:v>280835.34607742989</c:v>
                </c:pt>
                <c:pt idx="7">
                  <c:v>299137.34607742989</c:v>
                </c:pt>
                <c:pt idx="8">
                  <c:v>493658.30300243018</c:v>
                </c:pt>
                <c:pt idx="9">
                  <c:v>523130.42847584502</c:v>
                </c:pt>
                <c:pt idx="10">
                  <c:v>509285.72707734711</c:v>
                </c:pt>
              </c:numCache>
            </c:numRef>
          </c:val>
        </c:ser>
        <c:ser>
          <c:idx val="3"/>
          <c:order val="2"/>
          <c:tx>
            <c:strRef>
              <c:f>'CAMPUS BUILDINGS  MMBTUs 2013'!$C$42</c:f>
              <c:strCache>
                <c:ptCount val="1"/>
                <c:pt idx="0">
                  <c:v>ENERGY EFFICIENCY MEASURES</c:v>
                </c:pt>
              </c:strCache>
            </c:strRef>
          </c:tx>
          <c:spPr>
            <a:solidFill>
              <a:srgbClr val="92D050"/>
            </a:solidFill>
            <a:ln w="25400">
              <a:noFill/>
            </a:ln>
          </c:spPr>
          <c:cat>
            <c:numRef>
              <c:f>'CAMPUS BUILDINGS  MMBTUs 2013'!$D$39:$N$39</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'CAMPUS BUILDINGS  MMBTUs 2013'!$D$42:$N$42</c:f>
              <c:numCache>
                <c:formatCode>General</c:formatCode>
                <c:ptCount val="11"/>
                <c:pt idx="4" formatCode="_(* #,##0_);_(* \(#,##0\);_(* &quot;-&quot;??_);_(@_)">
                  <c:v>30430.293462643702</c:v>
                </c:pt>
                <c:pt idx="5" formatCode="_(* #,##0_);_(* \(#,##0\);_(* &quot;-&quot;??_);_(@_)">
                  <c:v>54226.51760057472</c:v>
                </c:pt>
                <c:pt idx="6" formatCode="_(* #,##0_);_(* \(#,##0\);_(* &quot;-&quot;??_);_(@_)">
                  <c:v>65927.720631824632</c:v>
                </c:pt>
                <c:pt idx="7" formatCode="_(* #,##0_);_(* \(#,##0\);_(* &quot;-&quot;??_);_(@_)">
                  <c:v>107653.1331318247</c:v>
                </c:pt>
                <c:pt idx="8" formatCode="_(* #,##0_);_(* \(#,##0\);_(* &quot;-&quot;??_);_(@_)">
                  <c:v>134752.1331318247</c:v>
                </c:pt>
                <c:pt idx="9" formatCode="_(* #,##0_);_(* \(#,##0\);_(* &quot;-&quot;??_);_(@_)">
                  <c:v>158617.1331318247</c:v>
                </c:pt>
                <c:pt idx="10" formatCode="_(* #,##0_);_(* \(#,##0\);_(* &quot;-&quot;??_);_(@_)">
                  <c:v>194244.1331318247</c:v>
                </c:pt>
              </c:numCache>
            </c:numRef>
          </c:val>
        </c:ser>
        <c:ser>
          <c:idx val="4"/>
          <c:order val="3"/>
          <c:tx>
            <c:strRef>
              <c:f>'CAMPUS BUILDINGS  MMBTUs 2013'!$C$43</c:f>
              <c:strCache>
                <c:ptCount val="1"/>
                <c:pt idx="0">
                  <c:v>NEW BLDGS Code vs As Designed</c:v>
                </c:pt>
              </c:strCache>
            </c:strRef>
          </c:tx>
          <c:spPr>
            <a:ln w="25400">
              <a:noFill/>
            </a:ln>
          </c:spPr>
          <c:cat>
            <c:numRef>
              <c:f>'CAMPUS BUILDINGS  MMBTUs 2013'!$D$39:$N$39</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cat>
          <c:val>
            <c:numRef>
              <c:f>'CAMPUS BUILDINGS  MMBTUs 2013'!$D$43:$N$43</c:f>
              <c:numCache>
                <c:formatCode>_(* #,##0_);_(* \(#,##0\);_(* "-"??_);_(@_)</c:formatCode>
                <c:ptCount val="11"/>
                <c:pt idx="0" formatCode="General">
                  <c:v>0</c:v>
                </c:pt>
                <c:pt idx="1">
                  <c:v>0</c:v>
                </c:pt>
                <c:pt idx="2">
                  <c:v>16852.878981500002</c:v>
                </c:pt>
                <c:pt idx="3">
                  <c:v>37835.318890250048</c:v>
                </c:pt>
                <c:pt idx="4">
                  <c:v>46528.224811250002</c:v>
                </c:pt>
                <c:pt idx="5">
                  <c:v>50590.899055500005</c:v>
                </c:pt>
                <c:pt idx="6">
                  <c:v>69221.544189903841</c:v>
                </c:pt>
                <c:pt idx="7">
                  <c:v>69221.544189903841</c:v>
                </c:pt>
                <c:pt idx="8">
                  <c:v>201781.5780142665</c:v>
                </c:pt>
                <c:pt idx="9">
                  <c:v>209950.79181379158</c:v>
                </c:pt>
                <c:pt idx="10">
                  <c:v>198665.36573407779</c:v>
                </c:pt>
              </c:numCache>
            </c:numRef>
          </c:val>
        </c:ser>
        <c:dLbls/>
        <c:axId val="221156096"/>
        <c:axId val="221157632"/>
      </c:areaChart>
      <c:catAx>
        <c:axId val="221156096"/>
        <c:scaling>
          <c:orientation val="minMax"/>
        </c:scaling>
        <c:axPos val="b"/>
        <c:numFmt formatCode="General" sourceLinked="1"/>
        <c:majorTickMark val="none"/>
        <c:tickLblPos val="nextTo"/>
        <c:crossAx val="221157632"/>
        <c:crosses val="autoZero"/>
        <c:auto val="1"/>
        <c:lblAlgn val="ctr"/>
        <c:lblOffset val="100"/>
      </c:catAx>
      <c:valAx>
        <c:axId val="221157632"/>
        <c:scaling>
          <c:orientation val="minMax"/>
        </c:scaling>
        <c:axPos val="l"/>
        <c:majorGridlines/>
        <c:title>
          <c:tx>
            <c:rich>
              <a:bodyPr/>
              <a:lstStyle/>
              <a:p>
                <a:pPr>
                  <a:defRPr sz="1200" baseline="0"/>
                </a:pPr>
                <a:r>
                  <a:rPr lang="en-US" sz="1200" baseline="0"/>
                  <a:t>MMBTUs</a:t>
                </a:r>
              </a:p>
            </c:rich>
          </c:tx>
        </c:title>
        <c:numFmt formatCode="_(* #,##0_);_(* \(#,##0\);_(* &quot;-&quot;??_);_(@_)" sourceLinked="1"/>
        <c:majorTickMark val="none"/>
        <c:tickLblPos val="nextTo"/>
        <c:crossAx val="221156096"/>
        <c:crosses val="autoZero"/>
        <c:crossBetween val="midCat"/>
      </c:valAx>
    </c:plotArea>
    <c:legend>
      <c:legendPos val="r"/>
    </c:legend>
    <c:plotVisOnly val="1"/>
    <c:dispBlanksAs val="zero"/>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78.emf"/></Relationships>
</file>

<file path=ppt/drawings/drawing1.xml><?xml version="1.0" encoding="utf-8"?>
<c:userShapes xmlns:c="http://schemas.openxmlformats.org/drawingml/2006/chart">
  <cdr:relSizeAnchor xmlns:cdr="http://schemas.openxmlformats.org/drawingml/2006/chartDrawing">
    <cdr:from>
      <cdr:x>0.21971</cdr:x>
      <cdr:y>0.60678</cdr:y>
    </cdr:from>
    <cdr:to>
      <cdr:x>0.45646</cdr:x>
      <cdr:y>0.72506</cdr:y>
    </cdr:to>
    <cdr:sp macro="" textlink="">
      <cdr:nvSpPr>
        <cdr:cNvPr id="3" name="TextBox 2"/>
        <cdr:cNvSpPr txBox="1"/>
      </cdr:nvSpPr>
      <cdr:spPr>
        <a:xfrm xmlns:a="http://schemas.openxmlformats.org/drawingml/2006/main">
          <a:off x="1045226" y="2132160"/>
          <a:ext cx="1126284" cy="4156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900" b="1" i="0" u="none" strike="noStrike" kern="1200" baseline="0">
              <a:solidFill>
                <a:srgbClr val="8064A2">
                  <a:lumMod val="50000"/>
                </a:srgbClr>
              </a:solidFill>
              <a:latin typeface="+mn-lt"/>
              <a:ea typeface="+mn-ea"/>
              <a:cs typeface="+mn-cs"/>
            </a:defRPr>
          </a:pPr>
          <a:r>
            <a:rPr lang="en-US" sz="900" b="1" i="1" kern="1200" dirty="0">
              <a:solidFill>
                <a:schemeClr val="accent4">
                  <a:lumMod val="50000"/>
                </a:schemeClr>
              </a:solidFill>
            </a:rPr>
            <a:t>People Living </a:t>
          </a:r>
        </a:p>
        <a:p xmlns:a="http://schemas.openxmlformats.org/drawingml/2006/main">
          <a:pPr algn="ctr" rtl="0">
            <a:defRPr sz="900" b="1" i="0" u="none" strike="noStrike" kern="1200" baseline="0">
              <a:solidFill>
                <a:srgbClr val="8064A2">
                  <a:lumMod val="50000"/>
                </a:srgbClr>
              </a:solidFill>
              <a:latin typeface="+mn-lt"/>
              <a:ea typeface="+mn-ea"/>
              <a:cs typeface="+mn-cs"/>
            </a:defRPr>
          </a:pPr>
          <a:r>
            <a:rPr lang="en-US" sz="900" b="1" i="1" kern="1200" dirty="0">
              <a:solidFill>
                <a:schemeClr val="accent4">
                  <a:lumMod val="50000"/>
                </a:schemeClr>
              </a:solidFill>
            </a:rPr>
            <a:t>in Cambridge</a:t>
          </a:r>
        </a:p>
      </cdr:txBody>
    </cdr:sp>
  </cdr:relSizeAnchor>
  <cdr:relSizeAnchor xmlns:cdr="http://schemas.openxmlformats.org/drawingml/2006/chartDrawing">
    <cdr:from>
      <cdr:x>0.5697</cdr:x>
      <cdr:y>0.19575</cdr:y>
    </cdr:from>
    <cdr:to>
      <cdr:x>0.69697</cdr:x>
      <cdr:y>0.26618</cdr:y>
    </cdr:to>
    <cdr:sp macro="" textlink="">
      <cdr:nvSpPr>
        <cdr:cNvPr id="4" name="TextBox 1"/>
        <cdr:cNvSpPr txBox="1"/>
      </cdr:nvSpPr>
      <cdr:spPr>
        <a:xfrm xmlns:a="http://schemas.openxmlformats.org/drawingml/2006/main">
          <a:off x="2710217" y="687858"/>
          <a:ext cx="605458" cy="2474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DRIVE</a:t>
          </a:r>
        </a:p>
      </cdr:txBody>
    </cdr:sp>
  </cdr:relSizeAnchor>
  <cdr:relSizeAnchor xmlns:cdr="http://schemas.openxmlformats.org/drawingml/2006/chartDrawing">
    <cdr:from>
      <cdr:x>0</cdr:x>
      <cdr:y>0.8213</cdr:y>
    </cdr:from>
    <cdr:to>
      <cdr:x>0.14773</cdr:x>
      <cdr:y>0.91592</cdr:y>
    </cdr:to>
    <cdr:sp macro="" textlink="">
      <cdr:nvSpPr>
        <cdr:cNvPr id="5" name="TextBox 1"/>
        <cdr:cNvSpPr txBox="1"/>
      </cdr:nvSpPr>
      <cdr:spPr>
        <a:xfrm xmlns:a="http://schemas.openxmlformats.org/drawingml/2006/main">
          <a:off x="0" y="2885962"/>
          <a:ext cx="702792" cy="3324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PUBLIC TRANSIT</a:t>
          </a:r>
        </a:p>
      </cdr:txBody>
    </cdr:sp>
  </cdr:relSizeAnchor>
  <cdr:relSizeAnchor xmlns:cdr="http://schemas.openxmlformats.org/drawingml/2006/chartDrawing">
    <cdr:from>
      <cdr:x>0</cdr:x>
      <cdr:y>0.22127</cdr:y>
    </cdr:from>
    <cdr:to>
      <cdr:x>0.11621</cdr:x>
      <cdr:y>0.28848</cdr:y>
    </cdr:to>
    <cdr:sp macro="" textlink="">
      <cdr:nvSpPr>
        <cdr:cNvPr id="6" name="TextBox 1"/>
        <cdr:cNvSpPr txBox="1"/>
      </cdr:nvSpPr>
      <cdr:spPr>
        <a:xfrm xmlns:a="http://schemas.openxmlformats.org/drawingml/2006/main">
          <a:off x="0" y="777505"/>
          <a:ext cx="552824" cy="23616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WALK</a:t>
          </a:r>
        </a:p>
      </cdr:txBody>
    </cdr:sp>
  </cdr:relSizeAnchor>
  <cdr:relSizeAnchor xmlns:cdr="http://schemas.openxmlformats.org/drawingml/2006/chartDrawing">
    <cdr:from>
      <cdr:x>0.1113</cdr:x>
      <cdr:y>0.081</cdr:y>
    </cdr:from>
    <cdr:to>
      <cdr:x>0.23857</cdr:x>
      <cdr:y>0.14283</cdr:y>
    </cdr:to>
    <cdr:sp macro="" textlink="">
      <cdr:nvSpPr>
        <cdr:cNvPr id="7" name="TextBox 1"/>
        <cdr:cNvSpPr txBox="1"/>
      </cdr:nvSpPr>
      <cdr:spPr>
        <a:xfrm xmlns:a="http://schemas.openxmlformats.org/drawingml/2006/main">
          <a:off x="529489" y="284632"/>
          <a:ext cx="605458" cy="2172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accent4">
                  <a:lumMod val="50000"/>
                </a:schemeClr>
              </a:solidFill>
              <a:latin typeface="+mn-lt"/>
            </a:rPr>
            <a:t>BIKE</a:t>
          </a:r>
        </a:p>
      </cdr:txBody>
    </cdr:sp>
  </cdr:relSizeAnchor>
  <cdr:relSizeAnchor xmlns:cdr="http://schemas.openxmlformats.org/drawingml/2006/chartDrawing">
    <cdr:from>
      <cdr:x>0.23068</cdr:x>
      <cdr:y>0.34061</cdr:y>
    </cdr:from>
    <cdr:to>
      <cdr:x>0.43561</cdr:x>
      <cdr:y>0.4282</cdr:y>
    </cdr:to>
    <cdr:sp macro="" textlink="">
      <cdr:nvSpPr>
        <cdr:cNvPr id="8" name="TextBox 1"/>
        <cdr:cNvSpPr txBox="1"/>
      </cdr:nvSpPr>
      <cdr:spPr>
        <a:xfrm xmlns:a="http://schemas.openxmlformats.org/drawingml/2006/main">
          <a:off x="1289048" y="1405875"/>
          <a:ext cx="1145115" cy="3615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WORK AT </a:t>
          </a:r>
        </a:p>
        <a:p xmlns:a="http://schemas.openxmlformats.org/drawingml/2006/main">
          <a:pPr algn="ctr"/>
          <a:r>
            <a:rPr lang="en-US" sz="1000" dirty="0">
              <a:latin typeface="+mn-lt"/>
            </a:rPr>
            <a:t>HOME</a:t>
          </a:r>
        </a:p>
      </cdr:txBody>
    </cdr:sp>
  </cdr:relSizeAnchor>
  <cdr:relSizeAnchor xmlns:cdr="http://schemas.openxmlformats.org/drawingml/2006/chartDrawing">
    <cdr:from>
      <cdr:x>0.53051</cdr:x>
      <cdr:y>0.23726</cdr:y>
    </cdr:from>
    <cdr:to>
      <cdr:x>0.58902</cdr:x>
      <cdr:y>0.28895</cdr:y>
    </cdr:to>
    <cdr:cxnSp macro="">
      <cdr:nvCxnSpPr>
        <cdr:cNvPr id="10" name="Straight Connector 9"/>
        <cdr:cNvCxnSpPr/>
      </cdr:nvCxnSpPr>
      <cdr:spPr>
        <a:xfrm xmlns:a="http://schemas.openxmlformats.org/drawingml/2006/main" flipH="1">
          <a:off x="2523766" y="833707"/>
          <a:ext cx="278362" cy="181650"/>
        </a:xfrm>
        <a:prstGeom xmlns:a="http://schemas.openxmlformats.org/drawingml/2006/main" prst="line">
          <a:avLst/>
        </a:prstGeom>
        <a:ln xmlns:a="http://schemas.openxmlformats.org/drawingml/2006/main" w="12700">
          <a:solidFill>
            <a:schemeClr val="bg1">
              <a:lumMod val="50000"/>
            </a:schemeClr>
          </a:solidFill>
          <a:tailEnd type="ova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0.13447</cdr:x>
      <cdr:y>0.78389</cdr:y>
    </cdr:from>
    <cdr:to>
      <cdr:x>0.18754</cdr:x>
      <cdr:y>0.85141</cdr:y>
    </cdr:to>
    <cdr:cxnSp macro="">
      <cdr:nvCxnSpPr>
        <cdr:cNvPr id="16" name="Straight Connector 15"/>
        <cdr:cNvCxnSpPr/>
      </cdr:nvCxnSpPr>
      <cdr:spPr>
        <a:xfrm xmlns:a="http://schemas.openxmlformats.org/drawingml/2006/main" flipV="1">
          <a:off x="639710" y="2754510"/>
          <a:ext cx="252479" cy="237256"/>
        </a:xfrm>
        <a:prstGeom xmlns:a="http://schemas.openxmlformats.org/drawingml/2006/main" prst="line">
          <a:avLst/>
        </a:prstGeom>
        <a:ln xmlns:a="http://schemas.openxmlformats.org/drawingml/2006/main" w="12700">
          <a:solidFill>
            <a:schemeClr val="bg1">
              <a:lumMod val="50000"/>
            </a:schemeClr>
          </a:solidFill>
          <a:tailEnd type="ova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0.07448</cdr:x>
      <cdr:y>0.28895</cdr:y>
    </cdr:from>
    <cdr:to>
      <cdr:x>0.11593</cdr:x>
      <cdr:y>0.33743</cdr:y>
    </cdr:to>
    <cdr:cxnSp macro="">
      <cdr:nvCxnSpPr>
        <cdr:cNvPr id="27" name="Straight Connector 26"/>
        <cdr:cNvCxnSpPr/>
      </cdr:nvCxnSpPr>
      <cdr:spPr>
        <a:xfrm xmlns:a="http://schemas.openxmlformats.org/drawingml/2006/main">
          <a:off x="354307" y="1015357"/>
          <a:ext cx="197223" cy="170329"/>
        </a:xfrm>
        <a:prstGeom xmlns:a="http://schemas.openxmlformats.org/drawingml/2006/main" prst="line">
          <a:avLst/>
        </a:prstGeom>
        <a:ln xmlns:a="http://schemas.openxmlformats.org/drawingml/2006/main" w="12700">
          <a:solidFill>
            <a:schemeClr val="bg1">
              <a:lumMod val="50000"/>
            </a:schemeClr>
          </a:solidFill>
          <a:tailEnd type="ova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0.19696</cdr:x>
      <cdr:y>0.14354</cdr:y>
    </cdr:from>
    <cdr:to>
      <cdr:x>0.22159</cdr:x>
      <cdr:y>0.18288</cdr:y>
    </cdr:to>
    <cdr:cxnSp macro="">
      <cdr:nvCxnSpPr>
        <cdr:cNvPr id="50" name="Straight Connector 49"/>
        <cdr:cNvCxnSpPr/>
      </cdr:nvCxnSpPr>
      <cdr:spPr>
        <a:xfrm xmlns:a="http://schemas.openxmlformats.org/drawingml/2006/main">
          <a:off x="937013" y="504368"/>
          <a:ext cx="117151" cy="138253"/>
        </a:xfrm>
        <a:prstGeom xmlns:a="http://schemas.openxmlformats.org/drawingml/2006/main" prst="line">
          <a:avLst/>
        </a:prstGeom>
        <a:ln xmlns:a="http://schemas.openxmlformats.org/drawingml/2006/main" w="12700">
          <a:solidFill>
            <a:schemeClr val="bg1">
              <a:lumMod val="50000"/>
            </a:schemeClr>
          </a:solidFill>
          <a:tailEnd type="ova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0.30873</cdr:x>
      <cdr:y>0.28968</cdr:y>
    </cdr:from>
    <cdr:to>
      <cdr:x>0.3182</cdr:x>
      <cdr:y>0.34866</cdr:y>
    </cdr:to>
    <cdr:cxnSp macro="">
      <cdr:nvCxnSpPr>
        <cdr:cNvPr id="82" name="Straight Connector 81"/>
        <cdr:cNvCxnSpPr/>
      </cdr:nvCxnSpPr>
      <cdr:spPr>
        <a:xfrm xmlns:a="http://schemas.openxmlformats.org/drawingml/2006/main" flipH="1" flipV="1">
          <a:off x="1468718" y="1017892"/>
          <a:ext cx="45052" cy="207249"/>
        </a:xfrm>
        <a:prstGeom xmlns:a="http://schemas.openxmlformats.org/drawingml/2006/main" prst="line">
          <a:avLst/>
        </a:prstGeom>
        <a:ln xmlns:a="http://schemas.openxmlformats.org/drawingml/2006/main" w="12700">
          <a:solidFill>
            <a:schemeClr val="bg1">
              <a:lumMod val="50000"/>
            </a:schemeClr>
          </a:solidFill>
          <a:tailEnd type="ova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0.36586</cdr:x>
      <cdr:y>0.43259</cdr:y>
    </cdr:from>
    <cdr:to>
      <cdr:x>0.63054</cdr:x>
      <cdr:y>0.60882</cdr:y>
    </cdr:to>
    <cdr:sp macro="" textlink="">
      <cdr:nvSpPr>
        <cdr:cNvPr id="2" name="TextBox 1"/>
        <cdr:cNvSpPr txBox="1"/>
      </cdr:nvSpPr>
      <cdr:spPr>
        <a:xfrm xmlns:a="http://schemas.openxmlformats.org/drawingml/2006/main">
          <a:off x="1339566" y="1142025"/>
          <a:ext cx="969097" cy="465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000" dirty="0">
              <a:latin typeface="+mn-lt"/>
            </a:rPr>
            <a:t>2 million</a:t>
          </a:r>
          <a:r>
            <a:rPr lang="en-US" sz="1000" baseline="0" dirty="0">
              <a:latin typeface="+mn-lt"/>
            </a:rPr>
            <a:t> tons</a:t>
          </a:r>
        </a:p>
        <a:p xmlns:a="http://schemas.openxmlformats.org/drawingml/2006/main">
          <a:pPr algn="ctr"/>
          <a:r>
            <a:rPr lang="en-US" sz="1000" baseline="0" dirty="0">
              <a:latin typeface="+mn-lt"/>
            </a:rPr>
            <a:t>of CO</a:t>
          </a:r>
          <a:r>
            <a:rPr lang="en-US" sz="1000" baseline="-25000" dirty="0">
              <a:latin typeface="+mn-lt"/>
            </a:rPr>
            <a:t>2</a:t>
          </a:r>
          <a:r>
            <a:rPr lang="en-US" sz="1000" baseline="0" dirty="0">
              <a:latin typeface="+mn-lt"/>
            </a:rPr>
            <a:t> total</a:t>
          </a:r>
          <a:endParaRPr lang="en-US" sz="1000" dirty="0">
            <a:latin typeface="+mn-lt"/>
          </a:endParaRPr>
        </a:p>
      </cdr:txBody>
    </cdr:sp>
  </cdr:relSizeAnchor>
  <cdr:relSizeAnchor xmlns:cdr="http://schemas.openxmlformats.org/drawingml/2006/chartDrawing">
    <cdr:from>
      <cdr:x>0.60348</cdr:x>
      <cdr:y>0.08769</cdr:y>
    </cdr:from>
    <cdr:to>
      <cdr:x>0.94886</cdr:x>
      <cdr:y>0.1894</cdr:y>
    </cdr:to>
    <cdr:sp macro="" textlink="">
      <cdr:nvSpPr>
        <cdr:cNvPr id="3" name="TextBox 1"/>
        <cdr:cNvSpPr txBox="1"/>
      </cdr:nvSpPr>
      <cdr:spPr>
        <a:xfrm xmlns:a="http://schemas.openxmlformats.org/drawingml/2006/main">
          <a:off x="2209595" y="231497"/>
          <a:ext cx="1264574" cy="26851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TRANSPORTATION</a:t>
          </a:r>
        </a:p>
      </cdr:txBody>
    </cdr:sp>
  </cdr:relSizeAnchor>
  <cdr:relSizeAnchor xmlns:cdr="http://schemas.openxmlformats.org/drawingml/2006/chartDrawing">
    <cdr:from>
      <cdr:x>0.67128</cdr:x>
      <cdr:y>0.71764</cdr:y>
    </cdr:from>
    <cdr:to>
      <cdr:x>0.97692</cdr:x>
      <cdr:y>0.81935</cdr:y>
    </cdr:to>
    <cdr:sp macro="" textlink="">
      <cdr:nvSpPr>
        <cdr:cNvPr id="4" name="TextBox 1"/>
        <cdr:cNvSpPr txBox="1"/>
      </cdr:nvSpPr>
      <cdr:spPr>
        <a:xfrm xmlns:a="http://schemas.openxmlformats.org/drawingml/2006/main">
          <a:off x="2770717" y="2135718"/>
          <a:ext cx="1261533" cy="3026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RESIDENTIAL</a:t>
          </a:r>
        </a:p>
      </cdr:txBody>
    </cdr:sp>
  </cdr:relSizeAnchor>
  <cdr:relSizeAnchor xmlns:cdr="http://schemas.openxmlformats.org/drawingml/2006/chartDrawing">
    <cdr:from>
      <cdr:x>0.02513</cdr:x>
      <cdr:y>0.68919</cdr:y>
    </cdr:from>
    <cdr:to>
      <cdr:x>0.33077</cdr:x>
      <cdr:y>0.82575</cdr:y>
    </cdr:to>
    <cdr:sp macro="" textlink="">
      <cdr:nvSpPr>
        <cdr:cNvPr id="5" name="TextBox 1"/>
        <cdr:cNvSpPr txBox="1"/>
      </cdr:nvSpPr>
      <cdr:spPr>
        <a:xfrm xmlns:a="http://schemas.openxmlformats.org/drawingml/2006/main">
          <a:off x="103717" y="2051050"/>
          <a:ext cx="1261533" cy="4064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latin typeface="+mn-lt"/>
            </a:rPr>
            <a:t>INDUSTRIAL COMMERCIAL</a:t>
          </a:r>
        </a:p>
      </cdr:txBody>
    </cdr:sp>
  </cdr:relSizeAnchor>
</c:userShapes>
</file>

<file path=ppt/drawings/drawing3.xml><?xml version="1.0" encoding="utf-8"?>
<c:userShapes xmlns:c="http://schemas.openxmlformats.org/drawingml/2006/chart">
  <cdr:relSizeAnchor xmlns:cdr="http://schemas.openxmlformats.org/drawingml/2006/chartDrawing">
    <cdr:from>
      <cdr:x>0.29475</cdr:x>
      <cdr:y>0.74146</cdr:y>
    </cdr:from>
    <cdr:to>
      <cdr:x>0.57399</cdr:x>
      <cdr:y>0.81129</cdr:y>
    </cdr:to>
    <cdr:sp macro="" textlink="">
      <cdr:nvSpPr>
        <cdr:cNvPr id="2" name="TextBox 1"/>
        <cdr:cNvSpPr txBox="1"/>
      </cdr:nvSpPr>
      <cdr:spPr>
        <a:xfrm xmlns:a="http://schemas.openxmlformats.org/drawingml/2006/main">
          <a:off x="2352675" y="4752976"/>
          <a:ext cx="2228850" cy="4476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a:t>Existing Buildings</a:t>
          </a:r>
        </a:p>
      </cdr:txBody>
    </cdr:sp>
  </cdr:relSizeAnchor>
  <cdr:relSizeAnchor xmlns:cdr="http://schemas.openxmlformats.org/drawingml/2006/chartDrawing">
    <cdr:from>
      <cdr:x>0.48278</cdr:x>
      <cdr:y>0.25836</cdr:y>
    </cdr:from>
    <cdr:to>
      <cdr:x>0.77873</cdr:x>
      <cdr:y>0.30324</cdr:y>
    </cdr:to>
    <cdr:sp macro="" textlink="">
      <cdr:nvSpPr>
        <cdr:cNvPr id="3" name="TextBox 2"/>
        <cdr:cNvSpPr txBox="1"/>
      </cdr:nvSpPr>
      <cdr:spPr>
        <a:xfrm xmlns:a="http://schemas.openxmlformats.org/drawingml/2006/main">
          <a:off x="3853494" y="1611849"/>
          <a:ext cx="2362258" cy="2799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New Buildings</a:t>
          </a:r>
        </a:p>
      </cdr:txBody>
    </cdr:sp>
  </cdr:relSizeAnchor>
  <cdr:relSizeAnchor xmlns:cdr="http://schemas.openxmlformats.org/drawingml/2006/chartDrawing">
    <cdr:from>
      <cdr:x>0.74217</cdr:x>
      <cdr:y>0.13716</cdr:y>
    </cdr:from>
    <cdr:to>
      <cdr:x>0.96651</cdr:x>
      <cdr:y>0.22985</cdr:y>
    </cdr:to>
    <cdr:sp macro="" textlink="">
      <cdr:nvSpPr>
        <cdr:cNvPr id="4" name="TextBox 3"/>
        <cdr:cNvSpPr txBox="1"/>
      </cdr:nvSpPr>
      <cdr:spPr>
        <a:xfrm xmlns:a="http://schemas.openxmlformats.org/drawingml/2006/main">
          <a:off x="5923935" y="855704"/>
          <a:ext cx="1790671" cy="578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Reduced Energy</a:t>
          </a:r>
          <a:r>
            <a:rPr lang="en-US" sz="1100" baseline="0" dirty="0"/>
            <a:t> in Existing Buildings from EE Measures </a:t>
          </a:r>
          <a:endParaRPr lang="en-US" sz="1100" dirty="0"/>
        </a:p>
      </cdr:txBody>
    </cdr:sp>
  </cdr:relSizeAnchor>
  <cdr:relSizeAnchor xmlns:cdr="http://schemas.openxmlformats.org/drawingml/2006/chartDrawing">
    <cdr:from>
      <cdr:x>0.74068</cdr:x>
      <cdr:y>0.04446</cdr:y>
    </cdr:from>
    <cdr:to>
      <cdr:x>0.9686</cdr:x>
      <cdr:y>0.14698</cdr:y>
    </cdr:to>
    <cdr:sp macro="" textlink="">
      <cdr:nvSpPr>
        <cdr:cNvPr id="5" name="TextBox 4"/>
        <cdr:cNvSpPr txBox="1"/>
      </cdr:nvSpPr>
      <cdr:spPr>
        <a:xfrm xmlns:a="http://schemas.openxmlformats.org/drawingml/2006/main">
          <a:off x="5912069" y="277363"/>
          <a:ext cx="1819246" cy="6395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Avoided</a:t>
          </a:r>
          <a:r>
            <a:rPr lang="en-US" sz="1100" baseline="0" dirty="0"/>
            <a:t> Energy Use from  New Building Efficiency Features</a:t>
          </a:r>
          <a:endParaRPr lang="en-US" sz="1100" dirty="0"/>
        </a:p>
      </cdr:txBody>
    </cdr:sp>
  </cdr:relSizeAnchor>
  <cdr:relSizeAnchor xmlns:cdr="http://schemas.openxmlformats.org/drawingml/2006/chartDrawing">
    <cdr:from>
      <cdr:x>0.67035</cdr:x>
      <cdr:y>0.12574</cdr:y>
    </cdr:from>
    <cdr:to>
      <cdr:x>0.73702</cdr:x>
      <cdr:y>0.16051</cdr:y>
    </cdr:to>
    <cdr:sp macro="" textlink="">
      <cdr:nvSpPr>
        <cdr:cNvPr id="7" name="Straight Arrow Connector 6"/>
        <cdr:cNvSpPr/>
      </cdr:nvSpPr>
      <cdr:spPr>
        <a:xfrm xmlns:a="http://schemas.openxmlformats.org/drawingml/2006/main" flipH="1">
          <a:off x="5350727" y="784434"/>
          <a:ext cx="532129" cy="216939"/>
        </a:xfrm>
        <a:prstGeom xmlns:a="http://schemas.openxmlformats.org/drawingml/2006/main" prst="straightConnector1">
          <a:avLst/>
        </a:prstGeom>
        <a:ln xmlns:a="http://schemas.openxmlformats.org/drawingml/2006/main">
          <a:solidFill>
            <a:srgbClr val="00009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0.66765</cdr:x>
      <cdr:y>0.19312</cdr:y>
    </cdr:from>
    <cdr:to>
      <cdr:x>0.73702</cdr:x>
      <cdr:y>0.20045</cdr:y>
    </cdr:to>
    <cdr:sp macro="" textlink="">
      <cdr:nvSpPr>
        <cdr:cNvPr id="9" name="Straight Arrow Connector 8"/>
        <cdr:cNvSpPr/>
      </cdr:nvSpPr>
      <cdr:spPr>
        <a:xfrm xmlns:a="http://schemas.openxmlformats.org/drawingml/2006/main" flipH="1">
          <a:off x="5329175" y="1204839"/>
          <a:ext cx="553681" cy="45719"/>
        </a:xfrm>
        <a:prstGeom xmlns:a="http://schemas.openxmlformats.org/drawingml/2006/main" prst="straightConnector1">
          <a:avLst/>
        </a:prstGeom>
        <a:ln xmlns:a="http://schemas.openxmlformats.org/drawingml/2006/main">
          <a:solidFill>
            <a:srgbClr val="00009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0.30788</cdr:x>
      <cdr:y>0.23556</cdr:y>
    </cdr:from>
    <cdr:to>
      <cdr:x>0.96938</cdr:x>
      <cdr:y>0.24628</cdr:y>
    </cdr:to>
    <cdr:cxnSp macro="">
      <cdr:nvCxnSpPr>
        <cdr:cNvPr id="8" name="Straight Connector 7"/>
        <cdr:cNvCxnSpPr/>
      </cdr:nvCxnSpPr>
      <cdr:spPr>
        <a:xfrm xmlns:a="http://schemas.openxmlformats.org/drawingml/2006/main" flipV="1">
          <a:off x="2457511" y="1469580"/>
          <a:ext cx="5280032" cy="66873"/>
        </a:xfrm>
        <a:prstGeom xmlns:a="http://schemas.openxmlformats.org/drawingml/2006/main" prst="line">
          <a:avLst/>
        </a:prstGeom>
        <a:ln xmlns:a="http://schemas.openxmlformats.org/drawingml/2006/main">
          <a:solidFill>
            <a:srgbClr val="00009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0.95263</cdr:x>
      <cdr:y>0.03734</cdr:y>
    </cdr:from>
    <cdr:to>
      <cdr:x>1</cdr:x>
      <cdr:y>0.22217</cdr:y>
    </cdr:to>
    <cdr:sp macro="" textlink="">
      <cdr:nvSpPr>
        <cdr:cNvPr id="12" name="Right Brace 11"/>
        <cdr:cNvSpPr/>
      </cdr:nvSpPr>
      <cdr:spPr>
        <a:xfrm xmlns:a="http://schemas.openxmlformats.org/drawingml/2006/main">
          <a:off x="7603882" y="232953"/>
          <a:ext cx="378067" cy="1153096"/>
        </a:xfrm>
        <a:prstGeom xmlns:a="http://schemas.openxmlformats.org/drawingml/2006/main" prst="rightBrace">
          <a:avLst/>
        </a:prstGeom>
        <a:ln xmlns:a="http://schemas.openxmlformats.org/drawingml/2006/main">
          <a:solidFill>
            <a:srgbClr val="00009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4" tIns="48321" rIns="96644" bIns="48321" rtlCol="0"/>
          <a:lstStyle>
            <a:lvl1pPr algn="l">
              <a:defRPr sz="14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44" tIns="48321" rIns="96644" bIns="48321" rtlCol="0"/>
          <a:lstStyle>
            <a:lvl1pPr algn="r">
              <a:defRPr sz="1400"/>
            </a:lvl1pPr>
          </a:lstStyle>
          <a:p>
            <a:fld id="{A312D9E2-08CF-4C72-9A8D-E7128F2644D8}" type="datetimeFigureOut">
              <a:rPr lang="en-US" smtClean="0"/>
              <a:pPr/>
              <a:t>8/6/2014</a:t>
            </a:fld>
            <a:endParaRPr lang="en-US"/>
          </a:p>
        </p:txBody>
      </p:sp>
      <p:sp>
        <p:nvSpPr>
          <p:cNvPr id="4" name="Footer Placeholder 3"/>
          <p:cNvSpPr>
            <a:spLocks noGrp="1"/>
          </p:cNvSpPr>
          <p:nvPr>
            <p:ph type="ftr" sz="quarter" idx="2"/>
          </p:nvPr>
        </p:nvSpPr>
        <p:spPr>
          <a:xfrm>
            <a:off x="1" y="9119473"/>
            <a:ext cx="3169920" cy="480060"/>
          </a:xfrm>
          <a:prstGeom prst="rect">
            <a:avLst/>
          </a:prstGeom>
        </p:spPr>
        <p:txBody>
          <a:bodyPr vert="horz" lIns="96644" tIns="48321" rIns="96644" bIns="48321" rtlCol="0" anchor="b"/>
          <a:lstStyle>
            <a:lvl1pPr algn="l">
              <a:defRPr sz="1400"/>
            </a:lvl1pPr>
          </a:lstStyle>
          <a:p>
            <a:endParaRPr lang="en-US"/>
          </a:p>
        </p:txBody>
      </p:sp>
      <p:sp>
        <p:nvSpPr>
          <p:cNvPr id="5" name="Slide Number Placeholder 4"/>
          <p:cNvSpPr>
            <a:spLocks noGrp="1"/>
          </p:cNvSpPr>
          <p:nvPr>
            <p:ph type="sldNum" sz="quarter" idx="3"/>
          </p:nvPr>
        </p:nvSpPr>
        <p:spPr>
          <a:xfrm>
            <a:off x="4143587" y="9119473"/>
            <a:ext cx="3169920" cy="480060"/>
          </a:xfrm>
          <a:prstGeom prst="rect">
            <a:avLst/>
          </a:prstGeom>
        </p:spPr>
        <p:txBody>
          <a:bodyPr vert="horz" lIns="96644" tIns="48321" rIns="96644" bIns="48321" rtlCol="0" anchor="b"/>
          <a:lstStyle>
            <a:lvl1pPr algn="r">
              <a:defRPr sz="1400"/>
            </a:lvl1pPr>
          </a:lstStyle>
          <a:p>
            <a:fld id="{70E15A28-7914-4B34-942E-399CC96FF8C4}" type="slidenum">
              <a:rPr lang="en-US" smtClean="0"/>
              <a:pPr/>
              <a:t>‹#›</a:t>
            </a:fld>
            <a:endParaRPr lang="en-US"/>
          </a:p>
        </p:txBody>
      </p:sp>
    </p:spTree>
    <p:extLst>
      <p:ext uri="{BB962C8B-B14F-4D97-AF65-F5344CB8AC3E}">
        <p14:creationId xmlns:p14="http://schemas.microsoft.com/office/powerpoint/2010/main" xmlns="" val="3547940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44" tIns="48321" rIns="96644" bIns="48321" rtlCol="0"/>
          <a:lstStyle>
            <a:lvl1pPr algn="l">
              <a:defRPr sz="1400"/>
            </a:lvl1pPr>
          </a:lstStyle>
          <a:p>
            <a:endParaRPr lang="en-GB"/>
          </a:p>
        </p:txBody>
      </p:sp>
      <p:sp>
        <p:nvSpPr>
          <p:cNvPr id="3" name="Date Placeholder 2"/>
          <p:cNvSpPr>
            <a:spLocks noGrp="1"/>
          </p:cNvSpPr>
          <p:nvPr>
            <p:ph type="dt" idx="1"/>
          </p:nvPr>
        </p:nvSpPr>
        <p:spPr>
          <a:xfrm>
            <a:off x="4143587" y="0"/>
            <a:ext cx="3169920" cy="480060"/>
          </a:xfrm>
          <a:prstGeom prst="rect">
            <a:avLst/>
          </a:prstGeom>
        </p:spPr>
        <p:txBody>
          <a:bodyPr vert="horz" lIns="96644" tIns="48321" rIns="96644" bIns="48321" rtlCol="0"/>
          <a:lstStyle>
            <a:lvl1pPr algn="r">
              <a:defRPr sz="1400"/>
            </a:lvl1pPr>
          </a:lstStyle>
          <a:p>
            <a:fld id="{12B33BCC-7F0A-4336-850D-CB945EF00D9F}" type="datetimeFigureOut">
              <a:rPr lang="en-US" smtClean="0"/>
              <a:pPr/>
              <a:t>8/6/2014</a:t>
            </a:fld>
            <a:endParaRPr lang="en-GB"/>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44" tIns="48321" rIns="96644" bIns="4832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119473"/>
            <a:ext cx="3169920" cy="480060"/>
          </a:xfrm>
          <a:prstGeom prst="rect">
            <a:avLst/>
          </a:prstGeom>
        </p:spPr>
        <p:txBody>
          <a:bodyPr vert="horz" lIns="96644" tIns="48321" rIns="96644" bIns="48321" rtlCol="0" anchor="b"/>
          <a:lstStyle>
            <a:lvl1pPr algn="l">
              <a:defRPr sz="1400"/>
            </a:lvl1pPr>
          </a:lstStyle>
          <a:p>
            <a:endParaRPr lang="en-GB"/>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44" tIns="48321" rIns="96644" bIns="48321" rtlCol="0" anchor="b"/>
          <a:lstStyle>
            <a:lvl1pPr algn="r">
              <a:defRPr sz="1400"/>
            </a:lvl1pPr>
          </a:lstStyle>
          <a:p>
            <a:fld id="{E79F8BC6-4E6D-4980-A342-7D7A95C77200}" type="slidenum">
              <a:rPr lang="en-GB" smtClean="0"/>
              <a:pPr/>
              <a:t>‹#›</a:t>
            </a:fld>
            <a:endParaRPr lang="en-GB"/>
          </a:p>
        </p:txBody>
      </p:sp>
      <p:sp>
        <p:nvSpPr>
          <p:cNvPr id="8" name="Slide Image Placeholder 7"/>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158365" tIns="79182" rIns="158365" bIns="79182" rtlCol="0" anchor="ctr"/>
          <a:lstStyle/>
          <a:p>
            <a:endParaRPr lang="en-US"/>
          </a:p>
        </p:txBody>
      </p:sp>
    </p:spTree>
    <p:extLst>
      <p:ext uri="{BB962C8B-B14F-4D97-AF65-F5344CB8AC3E}">
        <p14:creationId xmlns:p14="http://schemas.microsoft.com/office/powerpoint/2010/main" xmlns="" val="185965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Data_center"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Cambridge map</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Unique situation for climate – limited in what we can achieve</a:t>
            </a:r>
            <a:r>
              <a:rPr lang="en-US" baseline="0" dirty="0" smtClean="0"/>
              <a:t> in natural ventilation, compared to climates where it is difficult to get to comfort range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10</a:t>
            </a:fld>
            <a:endParaRPr lang="en-GB">
              <a:solidFill>
                <a:prstClr val="black"/>
              </a:solidFill>
              <a:latin typeface="Calibri"/>
            </a:endParaRPr>
          </a:p>
        </p:txBody>
      </p:sp>
    </p:spTree>
    <p:extLst>
      <p:ext uri="{BB962C8B-B14F-4D97-AF65-F5344CB8AC3E}">
        <p14:creationId xmlns:p14="http://schemas.microsoft.com/office/powerpoint/2010/main" xmlns="" val="194384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Extreme climate makes it</a:t>
            </a:r>
            <a:r>
              <a:rPr lang="en-US" baseline="0" dirty="0" smtClean="0"/>
              <a:t> difficult and renewables difficult</a:t>
            </a:r>
          </a:p>
          <a:p>
            <a:r>
              <a:rPr lang="en-US" baseline="0" dirty="0" smtClean="0"/>
              <a:t>Heating cooling</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11</a:t>
            </a:fld>
            <a:endParaRPr lang="en-GB">
              <a:solidFill>
                <a:prstClr val="black"/>
              </a:solidFill>
              <a:latin typeface="Calibri"/>
            </a:endParaRPr>
          </a:p>
        </p:txBody>
      </p:sp>
    </p:spTree>
    <p:extLst>
      <p:ext uri="{BB962C8B-B14F-4D97-AF65-F5344CB8AC3E}">
        <p14:creationId xmlns:p14="http://schemas.microsoft.com/office/powerpoint/2010/main" xmlns="" val="25754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12</a:t>
            </a:fld>
            <a:endParaRPr lang="en-GB">
              <a:solidFill>
                <a:prstClr val="black"/>
              </a:solidFill>
              <a:latin typeface="Calibri"/>
            </a:endParaRPr>
          </a:p>
        </p:txBody>
      </p:sp>
    </p:spTree>
    <p:extLst>
      <p:ext uri="{BB962C8B-B14F-4D97-AF65-F5344CB8AC3E}">
        <p14:creationId xmlns:p14="http://schemas.microsoft.com/office/powerpoint/2010/main" xmlns="" val="425131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13</a:t>
            </a:fld>
            <a:endParaRPr lang="en-GB">
              <a:solidFill>
                <a:prstClr val="black"/>
              </a:solidFill>
              <a:latin typeface="Calibri"/>
            </a:endParaRPr>
          </a:p>
        </p:txBody>
      </p:sp>
    </p:spTree>
    <p:extLst>
      <p:ext uri="{BB962C8B-B14F-4D97-AF65-F5344CB8AC3E}">
        <p14:creationId xmlns:p14="http://schemas.microsoft.com/office/powerpoint/2010/main" xmlns="" val="425216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14</a:t>
            </a:fld>
            <a:endParaRPr lang="en-GB">
              <a:solidFill>
                <a:prstClr val="black"/>
              </a:solidFill>
              <a:latin typeface="Calibri"/>
            </a:endParaRPr>
          </a:p>
        </p:txBody>
      </p:sp>
    </p:spTree>
    <p:extLst>
      <p:ext uri="{BB962C8B-B14F-4D97-AF65-F5344CB8AC3E}">
        <p14:creationId xmlns:p14="http://schemas.microsoft.com/office/powerpoint/2010/main" xmlns="" val="3377948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15</a:t>
            </a:fld>
            <a:endParaRPr lang="en-GB">
              <a:solidFill>
                <a:prstClr val="black"/>
              </a:solidFill>
              <a:latin typeface="Calibri"/>
            </a:endParaRPr>
          </a:p>
        </p:txBody>
      </p:sp>
    </p:spTree>
    <p:extLst>
      <p:ext uri="{BB962C8B-B14F-4D97-AF65-F5344CB8AC3E}">
        <p14:creationId xmlns:p14="http://schemas.microsoft.com/office/powerpoint/2010/main" xmlns="" val="1774621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16</a:t>
            </a:fld>
            <a:endParaRPr lang="en-GB">
              <a:solidFill>
                <a:prstClr val="black"/>
              </a:solidFill>
              <a:latin typeface="Calibri"/>
            </a:endParaRPr>
          </a:p>
        </p:txBody>
      </p:sp>
    </p:spTree>
    <p:extLst>
      <p:ext uri="{BB962C8B-B14F-4D97-AF65-F5344CB8AC3E}">
        <p14:creationId xmlns:p14="http://schemas.microsoft.com/office/powerpoint/2010/main" xmlns="" val="1137441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3E9EA-69C3-4C52-8F51-B3F22FBA00D6}" type="slidenum">
              <a:rPr lang="en-US">
                <a:solidFill>
                  <a:prstClr val="black"/>
                </a:solidFill>
                <a:latin typeface="Calibri"/>
              </a:rPr>
              <a:pPr/>
              <a:t>17</a:t>
            </a:fld>
            <a:endParaRPr lang="en-US" dirty="0">
              <a:solidFill>
                <a:prstClr val="black"/>
              </a:solidFill>
              <a:latin typeface="Calibri"/>
            </a:endParaRPr>
          </a:p>
        </p:txBody>
      </p:sp>
      <p:sp>
        <p:nvSpPr>
          <p:cNvPr id="1273858" name="Rectangle 2"/>
          <p:cNvSpPr>
            <a:spLocks noGrp="1" noRot="1" noChangeAspect="1" noChangeArrowheads="1" noTextEdit="1"/>
          </p:cNvSpPr>
          <p:nvPr>
            <p:ph type="sldImg"/>
          </p:nvPr>
        </p:nvSpPr>
        <p:spPr>
          <a:xfrm>
            <a:off x="1343025" y="749300"/>
            <a:ext cx="4991100" cy="3743325"/>
          </a:xfrm>
          <a:ln/>
        </p:spPr>
      </p:sp>
      <p:sp>
        <p:nvSpPr>
          <p:cNvPr id="1273859" name="Rectangle 3"/>
          <p:cNvSpPr>
            <a:spLocks noGrp="1" noChangeArrowheads="1"/>
          </p:cNvSpPr>
          <p:nvPr>
            <p:ph type="body" idx="1"/>
          </p:nvPr>
        </p:nvSpPr>
        <p:spPr/>
        <p:txBody>
          <a:bodyPr lIns="100061" tIns="50030" rIns="100061" bIns="50030"/>
          <a:lstStyle/>
          <a:p>
            <a:r>
              <a:rPr lang="en-GB" dirty="0">
                <a:latin typeface="Arial" pitchFamily="34" charset="0"/>
              </a:rPr>
              <a:t>Early Design and Design Development, not commissioning and controls</a:t>
            </a:r>
          </a:p>
        </p:txBody>
      </p:sp>
    </p:spTree>
    <p:extLst>
      <p:ext uri="{BB962C8B-B14F-4D97-AF65-F5344CB8AC3E}">
        <p14:creationId xmlns:p14="http://schemas.microsoft.com/office/powerpoint/2010/main" xmlns="" val="1106543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20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22</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a:t>
            </a:r>
            <a:r>
              <a:rPr lang="en-US" baseline="0" dirty="0" smtClean="0"/>
              <a:t> and </a:t>
            </a:r>
            <a:r>
              <a:rPr lang="en-US" dirty="0" smtClean="0"/>
              <a:t>PRESENTATION</a:t>
            </a:r>
            <a:r>
              <a:rPr lang="en-US" baseline="0" dirty="0" smtClean="0"/>
              <a:t> OVERVIEW:</a:t>
            </a:r>
          </a:p>
          <a:p>
            <a:endParaRPr lang="en-US" sz="1300" b="1" dirty="0"/>
          </a:p>
          <a:p>
            <a:r>
              <a:rPr lang="en-US" sz="1300" dirty="0"/>
              <a:t>Thank you for inviting us to present here today – excited to share our story and talk with you about challenges and opportunities for Cambridge </a:t>
            </a:r>
          </a:p>
          <a:p>
            <a:endParaRPr lang="en-US" sz="1300" dirty="0"/>
          </a:p>
          <a:p>
            <a:pPr marL="0" lvl="1" defTabSz="966612">
              <a:defRPr/>
            </a:pPr>
            <a:r>
              <a:rPr lang="en-US" sz="1300" dirty="0"/>
              <a:t>Look forward to working with this committee and to being a part of this effort to help Cambridge be a leader in addressing climate change in a way that reflects its unique focus on community, research, innovation, and learning. </a:t>
            </a:r>
          </a:p>
          <a:p>
            <a:pPr marL="0" lvl="1" defTabSz="966612">
              <a:defRPr/>
            </a:pPr>
            <a:endParaRPr lang="en-US" baseline="0" dirty="0" smtClean="0"/>
          </a:p>
          <a:p>
            <a:r>
              <a:rPr lang="en-US" baseline="0" dirty="0" smtClean="0"/>
              <a:t>Today I am here to tell you about Harvard’s strategy for reducing energy and emissions associated with our campus, as one example of how major institutions in Cambridge are confronting this challenge community in Cambridge.</a:t>
            </a:r>
          </a:p>
          <a:p>
            <a:endParaRPr lang="en-US" baseline="0" dirty="0" smtClean="0"/>
          </a:p>
          <a:p>
            <a:pPr defTabSz="966612">
              <a:defRPr/>
            </a:pPr>
            <a:r>
              <a:rPr lang="en-US" sz="1300" dirty="0"/>
              <a:t>President Faust has made addressing the challenge of climate change an institutional priority, both in research and teaching and in modeling an institutional pathway to a more sustainable future. </a:t>
            </a:r>
            <a:endParaRPr lang="en-US" baseline="0" dirty="0" smtClean="0"/>
          </a:p>
          <a:p>
            <a:endParaRPr lang="en-US" baseline="0" dirty="0" smtClean="0"/>
          </a:p>
          <a:p>
            <a:r>
              <a:rPr lang="en-US" baseline="0" dirty="0" smtClean="0"/>
              <a:t>Our strategy has been based on </a:t>
            </a:r>
          </a:p>
          <a:p>
            <a:pPr marL="241653" indent="-241653">
              <a:buAutoNum type="arabicParenR"/>
            </a:pPr>
            <a:r>
              <a:rPr lang="en-US" baseline="0" dirty="0" smtClean="0"/>
              <a:t>Setting an aggressive goal for reducing emissions and mobilizing the community around the goal</a:t>
            </a:r>
          </a:p>
          <a:p>
            <a:pPr marL="241653" indent="-241653">
              <a:buAutoNum type="arabicParenR"/>
            </a:pPr>
            <a:r>
              <a:rPr lang="en-US" baseline="0" dirty="0" smtClean="0"/>
              <a:t>Focusing on energy efficiency first, and targeting high impact areas where we can have the greatest impact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4FF6699-566D-4940-9666-10D86F645A48}" type="slidenum">
              <a:rPr lang="en-US" smtClean="0"/>
              <a:pPr/>
              <a:t>23</a:t>
            </a:fld>
            <a:endParaRPr lang="en-US" dirty="0"/>
          </a:p>
        </p:txBody>
      </p:sp>
    </p:spTree>
    <p:extLst>
      <p:ext uri="{BB962C8B-B14F-4D97-AF65-F5344CB8AC3E}">
        <p14:creationId xmlns:p14="http://schemas.microsoft.com/office/powerpoint/2010/main" xmlns="" val="3048049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6">
              <a:defRPr/>
            </a:pPr>
            <a:r>
              <a:rPr lang="en-US" b="1" dirty="0"/>
              <a:t>Our primary mission is discovery and generating solutions across disciplines – and of course this will be our (as university) largest contribution to this global challenge.</a:t>
            </a:r>
          </a:p>
          <a:p>
            <a:pPr defTabSz="966486">
              <a:defRPr/>
            </a:pPr>
            <a:endParaRPr lang="en-US" b="1" dirty="0"/>
          </a:p>
          <a:p>
            <a:pPr defTabSz="966486">
              <a:defRPr/>
            </a:pPr>
            <a:r>
              <a:rPr lang="en-US" dirty="0"/>
              <a:t>For example - our engineering school has developed new battery technology that could allow for adoption of renewable energy on a much larger scale (Michael Aziz, Roy Gordon, Alan </a:t>
            </a:r>
            <a:r>
              <a:rPr lang="en-US" dirty="0" err="1"/>
              <a:t>Aspuru-Guzik</a:t>
            </a:r>
            <a:r>
              <a:rPr lang="en-US" dirty="0"/>
              <a:t>, SEAS)</a:t>
            </a:r>
          </a:p>
          <a:p>
            <a:pPr defTabSz="966486">
              <a:defRPr/>
            </a:pPr>
            <a:endParaRPr lang="en-US" dirty="0"/>
          </a:p>
          <a:p>
            <a:pPr defTabSz="966486">
              <a:defRPr/>
            </a:pPr>
            <a:r>
              <a:rPr lang="en-US" dirty="0" smtClean="0"/>
              <a:t>The</a:t>
            </a:r>
            <a:r>
              <a:rPr lang="en-US" baseline="0" dirty="0" smtClean="0"/>
              <a:t> University is also expanding its research in this area – for example the recently launched Harvard Center for Green Buildings and Cities is going to push the envelope for high performance buildings and cities.</a:t>
            </a:r>
            <a:endParaRPr lang="en-US" dirty="0" smtClean="0"/>
          </a:p>
          <a:p>
            <a:pPr defTabSz="966486">
              <a:defRPr/>
            </a:pPr>
            <a:endParaRPr lang="en-US" dirty="0"/>
          </a:p>
          <a:p>
            <a:pPr marL="483243" lvl="1"/>
            <a:endParaRPr lang="en-US" dirty="0"/>
          </a:p>
          <a:p>
            <a:pPr marL="241621" indent="-241621">
              <a:buFont typeface="+mj-lt"/>
              <a:buAutoNum type="arabicPeriod"/>
            </a:pPr>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xmlns="" val="80467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9439"/>
            <a:ext cx="5852160" cy="5190095"/>
          </a:xfrm>
        </p:spPr>
        <p:txBody>
          <a:bodyPr/>
          <a:lstStyle/>
          <a:p>
            <a:r>
              <a:rPr lang="en-US" dirty="0"/>
              <a:t>In 2008 we set an aggressive short term institutional goal to reduce GHG emissions 30% by 2016 from a 2006 baseline, including growth and renovation and a long term goal to reduce emissions to the maximum practical rate.</a:t>
            </a:r>
          </a:p>
          <a:p>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xmlns="" val="326857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p>
          <a:p>
            <a:pPr marL="181216" indent="-181216">
              <a:buFont typeface="Arial"/>
              <a:buChar char="•"/>
            </a:pPr>
            <a:r>
              <a:rPr lang="en-US" sz="1900" u="sng" dirty="0"/>
              <a:t>To date we have reduced emissions 21% despite growth in square footage and re-purposing of existing space for more energy-intensive research or teaching needs.</a:t>
            </a:r>
          </a:p>
          <a:p>
            <a:pPr marL="181216" indent="-181216">
              <a:buFont typeface="Arial"/>
              <a:buChar char="•"/>
            </a:pPr>
            <a:endParaRPr lang="en-US" sz="1900" u="sng" dirty="0"/>
          </a:p>
          <a:p>
            <a:pPr marL="181216" indent="-181216">
              <a:buFont typeface="Arial"/>
              <a:buChar char="•"/>
            </a:pPr>
            <a:r>
              <a:rPr lang="en-US" sz="1900" u="sng" dirty="0"/>
              <a:t>Excluding growth in square footage this reduction would be 31%.</a:t>
            </a:r>
          </a:p>
          <a:p>
            <a:pPr marL="181216" indent="-181216">
              <a:buFont typeface="Arial"/>
              <a:buChar char="•"/>
            </a:pPr>
            <a:endParaRPr lang="en-US" sz="1900" u="sng"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xmlns="" val="916354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69"/>
            <a:ext cx="5852160" cy="5038963"/>
          </a:xfrm>
        </p:spPr>
        <p:txBody>
          <a:bodyPr/>
          <a:lstStyle/>
          <a:p>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xmlns="" val="1231332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 - Over the past 5 years we have been working hard to integrate GHG emissions and energy planning established business practices.</a:t>
            </a:r>
          </a:p>
          <a:p>
            <a:endParaRPr lang="en-US" sz="1700" dirty="0"/>
          </a:p>
          <a:p>
            <a:r>
              <a:rPr lang="en-US" sz="1700" dirty="0"/>
              <a:t>For example:</a:t>
            </a:r>
          </a:p>
          <a:p>
            <a:endParaRPr lang="en-US" sz="1700" dirty="0"/>
          </a:p>
          <a:p>
            <a:pPr marL="362480" indent="-362480">
              <a:buAutoNum type="arabicPeriod"/>
            </a:pPr>
            <a:r>
              <a:rPr lang="en-US" sz="1700" dirty="0"/>
              <a:t>We worked with the central finance office, Planning and Project Management, and School CFO’s to integrate GHG and energy planning into the 5 year capital planning process. </a:t>
            </a:r>
          </a:p>
          <a:p>
            <a:pPr marL="845786" lvl="1" indent="-362480">
              <a:buAutoNum type="arabicPeriod"/>
            </a:pPr>
            <a:r>
              <a:rPr lang="en-US" sz="1700" dirty="0"/>
              <a:t>This ensures that emissions and long term energy costs are evaluated as part of capital planning and not just in the operations departments. </a:t>
            </a:r>
          </a:p>
          <a:p>
            <a:pPr marL="483306" lvl="1"/>
            <a:endParaRPr lang="en-US" sz="1700" dirty="0"/>
          </a:p>
          <a:p>
            <a:pPr marL="362480" indent="-362480">
              <a:buAutoNum type="arabicPeriod"/>
            </a:pPr>
            <a:r>
              <a:rPr lang="en-US" sz="1700" dirty="0"/>
              <a:t>As part of this process, we developed a financial framework for assessing energy conservation projects, including a clear Life Cycle Costing tool and our Green Revolving Fund that provides a financing option.</a:t>
            </a:r>
          </a:p>
          <a:p>
            <a:pPr marL="362480" indent="-362480">
              <a:buAutoNum type="arabicPeriod"/>
            </a:pPr>
            <a:endParaRPr lang="en-US" sz="1700" dirty="0"/>
          </a:p>
          <a:p>
            <a:pPr marL="362480" indent="-362480">
              <a:buAutoNum type="arabicPeriod"/>
            </a:pPr>
            <a:r>
              <a:rPr lang="en-US" sz="1700" dirty="0"/>
              <a:t>And since 2009 we have had Green Building Standards for large projects, smaller renovations, and small fit-outs – these require LEED Gold – but more importantly require  ADD FROM WEBSITE or CORP PPT</a:t>
            </a:r>
          </a:p>
          <a:p>
            <a:pPr marL="362480" indent="-362480">
              <a:buAutoNum type="arabicPeriod"/>
            </a:pPr>
            <a:endParaRPr lang="en-US" sz="1700" dirty="0"/>
          </a:p>
          <a:p>
            <a:endParaRPr lang="en-US" sz="1700" dirty="0"/>
          </a:p>
          <a:p>
            <a:endParaRPr lang="en-US" sz="1700" dirty="0"/>
          </a:p>
        </p:txBody>
      </p:sp>
      <p:sp>
        <p:nvSpPr>
          <p:cNvPr id="4" name="Slide Number Placeholder 3"/>
          <p:cNvSpPr>
            <a:spLocks noGrp="1"/>
          </p:cNvSpPr>
          <p:nvPr>
            <p:ph type="sldNum" sz="quarter" idx="10"/>
          </p:nvPr>
        </p:nvSpPr>
        <p:spPr/>
        <p:txBody>
          <a:bodyPr/>
          <a:lstStyle/>
          <a:p>
            <a:fld id="{24FF6699-566D-4940-9666-10D86F645A48}" type="slidenum">
              <a:rPr lang="en-US" smtClean="0"/>
              <a:pPr/>
              <a:t>28</a:t>
            </a:fld>
            <a:endParaRPr lang="en-US"/>
          </a:p>
        </p:txBody>
      </p:sp>
    </p:spTree>
    <p:extLst>
      <p:ext uri="{BB962C8B-B14F-4D97-AF65-F5344CB8AC3E}">
        <p14:creationId xmlns:p14="http://schemas.microsoft.com/office/powerpoint/2010/main" xmlns="" val="1489268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 - Over the past 5 years we have been working hard to integrate GHG emissions and energy planning established business practices.</a:t>
            </a:r>
          </a:p>
          <a:p>
            <a:endParaRPr lang="en-US" sz="1700" dirty="0"/>
          </a:p>
          <a:p>
            <a:r>
              <a:rPr lang="en-US" sz="1700" dirty="0"/>
              <a:t>For example:</a:t>
            </a:r>
          </a:p>
          <a:p>
            <a:endParaRPr lang="en-US" sz="1700" dirty="0"/>
          </a:p>
          <a:p>
            <a:pPr marL="362432" indent="-362432">
              <a:buAutoNum type="arabicPeriod"/>
            </a:pPr>
            <a:r>
              <a:rPr lang="en-US" sz="1700" dirty="0"/>
              <a:t>We worked with the central finance office, Planning and Project Management, and School CFO’s to integrate GHG and energy planning into the 5 year capital planning process. </a:t>
            </a:r>
          </a:p>
          <a:p>
            <a:pPr marL="845674" lvl="1" indent="-362432">
              <a:buAutoNum type="arabicPeriod"/>
            </a:pPr>
            <a:r>
              <a:rPr lang="en-US" sz="1700" dirty="0"/>
              <a:t>This ensures that emissions and long term energy costs are evaluated as part of capital planning and not just in the operations departments. </a:t>
            </a:r>
          </a:p>
          <a:p>
            <a:pPr marL="483243" lvl="1"/>
            <a:endParaRPr lang="en-US" sz="1700" dirty="0"/>
          </a:p>
          <a:p>
            <a:pPr marL="362432" indent="-362432">
              <a:buAutoNum type="arabicPeriod"/>
            </a:pPr>
            <a:r>
              <a:rPr lang="en-US" sz="1700" dirty="0"/>
              <a:t>As part of this process, we developed a financial framework for assessing energy conservation projects, including a clear Life Cycle Costing tool and our Green Revolving Fund that provides a financing option.</a:t>
            </a:r>
          </a:p>
          <a:p>
            <a:pPr marL="362432" indent="-362432">
              <a:buAutoNum type="arabicPeriod"/>
            </a:pPr>
            <a:endParaRPr lang="en-US" sz="1700" dirty="0"/>
          </a:p>
          <a:p>
            <a:pPr marL="362432" indent="-362432">
              <a:buAutoNum type="arabicPeriod"/>
            </a:pPr>
            <a:r>
              <a:rPr lang="en-US" sz="1700" dirty="0"/>
              <a:t>And since 2009 we have had Green Building Standards for large projects, smaller renovations, and small fit-outs – these require LEED Gold – but more importantly require  ADD FROM WEBSITE or CORP PPT</a:t>
            </a:r>
          </a:p>
          <a:p>
            <a:pPr marL="362432" indent="-362432">
              <a:buAutoNum type="arabicPeriod"/>
            </a:pPr>
            <a:endParaRPr lang="en-US" sz="1700" dirty="0"/>
          </a:p>
          <a:p>
            <a:endParaRPr lang="en-US" sz="1700" dirty="0"/>
          </a:p>
          <a:p>
            <a:endParaRPr lang="en-US" sz="1700"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xmlns="" val="148926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Screen shot of the greenhouse gas inventory to showcase how important reporting and data tracking is – JO to add more here</a:t>
            </a:r>
          </a:p>
          <a:p>
            <a:endParaRPr lang="en-US" sz="1700" dirty="0"/>
          </a:p>
          <a:p>
            <a:r>
              <a:rPr lang="en-US" sz="1700" dirty="0"/>
              <a:t>- Good data is critical for making good decisions </a:t>
            </a:r>
          </a:p>
          <a:p>
            <a:r>
              <a:rPr lang="en-US" sz="1700" dirty="0"/>
              <a:t>- Reporting at all levels – for building managers to make smart decisions, report to the public, senior leadership, etc. </a:t>
            </a:r>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xmlns="" val="148926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6">
              <a:defRPr/>
            </a:pPr>
            <a:r>
              <a:rPr lang="en-US" sz="1500" dirty="0">
                <a:solidFill>
                  <a:srgbClr val="FFFFFF"/>
                </a:solidFill>
              </a:rPr>
              <a:t>This means…..</a:t>
            </a:r>
          </a:p>
          <a:p>
            <a:pPr marL="362432" indent="-362432" defTabSz="966486">
              <a:buFontTx/>
              <a:buAutoNum type="arabicParenR"/>
              <a:defRPr/>
            </a:pPr>
            <a:r>
              <a:rPr lang="en-US" sz="1500" dirty="0">
                <a:solidFill>
                  <a:srgbClr val="FFFFFF"/>
                </a:solidFill>
              </a:rPr>
              <a:t>Energy audits on all energy intensive space</a:t>
            </a:r>
          </a:p>
          <a:p>
            <a:pPr marL="362432" indent="-362432" defTabSz="966486">
              <a:buFontTx/>
              <a:buAutoNum type="arabicParenR"/>
              <a:defRPr/>
            </a:pPr>
            <a:r>
              <a:rPr lang="en-US" sz="1500" dirty="0">
                <a:solidFill>
                  <a:srgbClr val="FFFFFF"/>
                </a:solidFill>
              </a:rPr>
              <a:t>Exhaust all cost-</a:t>
            </a:r>
            <a:r>
              <a:rPr lang="en-US" sz="1500" dirty="0" err="1">
                <a:solidFill>
                  <a:srgbClr val="FFFFFF"/>
                </a:solidFill>
              </a:rPr>
              <a:t>ef</a:t>
            </a:r>
            <a:r>
              <a:rPr lang="en-US" sz="1500" dirty="0">
                <a:solidFill>
                  <a:srgbClr val="FFFFFF"/>
                </a:solidFill>
              </a:rPr>
              <a:t>…..</a:t>
            </a:r>
          </a:p>
          <a:p>
            <a:pPr marL="845674" lvl="1" indent="-362432" defTabSz="966486">
              <a:buFontTx/>
              <a:buAutoNum type="arabicParenR"/>
              <a:defRPr/>
            </a:pPr>
            <a:r>
              <a:rPr lang="en-US" sz="1500" dirty="0">
                <a:solidFill>
                  <a:srgbClr val="FFFFFF"/>
                </a:solidFill>
              </a:rPr>
              <a:t>For Harvard, a working group of faculty and staff thoughtfully developed a definition of what we consider “cost-effective” projects in order to streamline decision-making around implementation. Each school is committed to implementing all projects that meet this criteria – which is based on “net present value” of money (escalation, discount) – but in layman’s terms amounts to approximately all projects that have a 10-11 year payback or less.</a:t>
            </a:r>
          </a:p>
          <a:p>
            <a:pPr marL="845674" lvl="1" indent="-362432" defTabSz="966486">
              <a:buFontTx/>
              <a:buAutoNum type="arabicParenR"/>
              <a:defRPr/>
            </a:pPr>
            <a:r>
              <a:rPr lang="en-US" sz="1500" dirty="0">
                <a:solidFill>
                  <a:srgbClr val="FFFFFF"/>
                </a:solidFill>
              </a:rPr>
              <a:t>Behavior Change</a:t>
            </a:r>
          </a:p>
          <a:p>
            <a:pPr marL="362432" indent="-362432" defTabSz="966486">
              <a:buFontTx/>
              <a:buAutoNum type="arabicParenR"/>
              <a:defRPr/>
            </a:pPr>
            <a:r>
              <a:rPr lang="en-US" sz="1500" dirty="0">
                <a:solidFill>
                  <a:srgbClr val="FFFFFF"/>
                </a:solidFill>
              </a:rPr>
              <a:t>Optimize performance of existing buildings with continuous commissioning and other strategies</a:t>
            </a:r>
          </a:p>
          <a:p>
            <a:pPr defTabSz="966486">
              <a:defRPr/>
            </a:pPr>
            <a:endParaRPr lang="en-US" sz="1500" b="1" dirty="0">
              <a:solidFill>
                <a:srgbClr val="FFFFFF"/>
              </a:solidFill>
            </a:endParaRPr>
          </a:p>
          <a:p>
            <a:pPr defTabSz="966486">
              <a:defRPr/>
            </a:pPr>
            <a:endParaRPr lang="en-US" sz="1500" b="1"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xmlns="" val="1989705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36111"/>
            <a:ext cx="5852160" cy="5163422"/>
          </a:xfrm>
        </p:spPr>
        <p:txBody>
          <a:bodyPr/>
          <a:lstStyle/>
          <a:p>
            <a:pPr lvl="0"/>
            <a:r>
              <a:rPr lang="en-US" sz="1500" dirty="0"/>
              <a:t>To date – over 1,300 ECMs have saved an estimated $9 million a year.</a:t>
            </a:r>
          </a:p>
          <a:p>
            <a:endParaRPr lang="en-US" sz="1500" dirty="0"/>
          </a:p>
          <a:p>
            <a:pPr defTabSz="966486">
              <a:defRPr/>
            </a:pPr>
            <a:r>
              <a:rPr lang="en-US" sz="1500" b="1" dirty="0">
                <a:solidFill>
                  <a:srgbClr val="FFFFFF"/>
                </a:solidFill>
              </a:rPr>
              <a:t>Examples:</a:t>
            </a:r>
          </a:p>
          <a:p>
            <a:pPr defTabSz="966486">
              <a:defRPr/>
            </a:pPr>
            <a:r>
              <a:rPr lang="en-US" sz="1500" dirty="0">
                <a:solidFill>
                  <a:srgbClr val="FFFFFF"/>
                </a:solidFill>
                <a:latin typeface="Arial"/>
                <a:cs typeface="Arial"/>
              </a:rPr>
              <a:t>C</a:t>
            </a:r>
            <a:r>
              <a:rPr lang="en-US" sz="1500" dirty="0">
                <a:latin typeface="Arial"/>
                <a:cs typeface="Arial"/>
              </a:rPr>
              <a:t>ommissioning projects at Northwest Labs and the </a:t>
            </a:r>
            <a:r>
              <a:rPr lang="en-US" sz="1500" dirty="0"/>
              <a:t>Laboratory for Integrated Science and Engineering (</a:t>
            </a:r>
            <a:r>
              <a:rPr lang="en-US" sz="1500" dirty="0">
                <a:latin typeface="Arial"/>
                <a:cs typeface="Arial"/>
              </a:rPr>
              <a:t>LISE) building HAVE SAVED $3.15 million since 2009. </a:t>
            </a:r>
          </a:p>
          <a:p>
            <a:endParaRPr lang="en-US" sz="1500"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xmlns="" val="4021775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500" dirty="0"/>
              <a:t>Looking at our energy supply has been a critical component of our strategy from the beginning – I will not focus on this today since the MIT team is focusing on these areas, but I want to make sure it is clear that our overall strategy includes both efficiency and supply.</a:t>
            </a:r>
          </a:p>
          <a:p>
            <a:pPr lvl="0"/>
            <a:endParaRPr lang="en-US" sz="1500" dirty="0"/>
          </a:p>
          <a:p>
            <a:pPr lvl="0"/>
            <a:r>
              <a:rPr lang="en-US" sz="1500" dirty="0"/>
              <a:t>Almost a third of our way to achieving the goal has been realized from fuel-switching to natural gas at the Blackstone Steam Plant.</a:t>
            </a:r>
          </a:p>
          <a:p>
            <a:pPr lvl="0"/>
            <a:endParaRPr lang="en-US" sz="1500" dirty="0"/>
          </a:p>
          <a:p>
            <a:pPr lvl="0"/>
            <a:r>
              <a:rPr lang="en-US" sz="1500" dirty="0"/>
              <a:t>An existing co-generation unit and boiler to date have further reduced MTCDE. A planned co-generation unit would further reduce emissions. </a:t>
            </a:r>
          </a:p>
          <a:p>
            <a:pPr lvl="0"/>
            <a:endParaRPr lang="en-US" sz="1500" b="1" dirty="0"/>
          </a:p>
          <a:p>
            <a:pPr defTabSz="966486">
              <a:defRPr/>
            </a:pPr>
            <a:r>
              <a:rPr lang="en-US" dirty="0"/>
              <a:t>In addition, 17% of Harvard’s electricity comes renewable energy sources, mostly to meet state regulatory requirements, plus 1MW of installed solar photovoltaic panels on campus, including on roof of </a:t>
            </a:r>
            <a:r>
              <a:rPr lang="en-US" dirty="0" err="1"/>
              <a:t>Canaday</a:t>
            </a:r>
            <a:r>
              <a:rPr lang="en-US" dirty="0"/>
              <a:t> Hall and Gordon Indoor Track and Tennis Center.</a:t>
            </a:r>
          </a:p>
          <a:p>
            <a:pPr lvl="0"/>
            <a:endParaRPr lang="en-US" b="1" dirty="0"/>
          </a:p>
          <a:p>
            <a:pPr lvl="0"/>
            <a:endParaRPr lang="en-US" dirty="0"/>
          </a:p>
          <a:p>
            <a:r>
              <a:rPr lang="en-US" b="1" dirty="0"/>
              <a:t> </a:t>
            </a:r>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xmlns="" val="2291425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30000" dirty="0" smtClean="0"/>
              <a:t>th</a:t>
            </a:r>
            <a:r>
              <a:rPr lang="en-US" dirty="0" smtClean="0"/>
              <a:t> piece of our</a:t>
            </a:r>
            <a:r>
              <a:rPr lang="en-US" baseline="0" dirty="0" smtClean="0"/>
              <a:t> strategy is to target energy intensive sectors</a:t>
            </a:r>
          </a:p>
          <a:p>
            <a:endParaRPr lang="en-US" baseline="0" dirty="0" smtClean="0"/>
          </a:p>
          <a:p>
            <a:pPr marL="181216" indent="-181216">
              <a:buFontTx/>
              <a:buChar char="-"/>
            </a:pPr>
            <a:r>
              <a:rPr lang="en-US" baseline="0" dirty="0" smtClean="0"/>
              <a:t>Labs are 46% of our energy use and only about a quarter of our square footage</a:t>
            </a:r>
          </a:p>
          <a:p>
            <a:pPr marL="181216" indent="-181216">
              <a:buFontTx/>
              <a:buChar char="-"/>
            </a:pPr>
            <a:r>
              <a:rPr lang="en-US" baseline="0" dirty="0" smtClean="0"/>
              <a:t>Residential is the second largest use type – which highlights the importance of our occupant engagement and behavior change campaigns with the students</a:t>
            </a:r>
          </a:p>
          <a:p>
            <a:pPr marL="664459" lvl="1" indent="-181216">
              <a:buFontTx/>
              <a:buChar char="-"/>
            </a:pPr>
            <a:r>
              <a:rPr lang="en-US" baseline="0" dirty="0" smtClean="0"/>
              <a:t>Since 2002 electricity use in houses is down XXXXXX%</a:t>
            </a:r>
          </a:p>
          <a:p>
            <a:pPr marL="664459" lvl="1" indent="-181216">
              <a:buFontTx/>
              <a:buChar char="-"/>
            </a:pP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xmlns="" val="3458215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45050"/>
          </a:xfrm>
        </p:spPr>
        <p:txBody>
          <a:bodyPr/>
          <a:lstStyle/>
          <a:p>
            <a:pPr>
              <a:buClr>
                <a:srgbClr val="A51C30"/>
              </a:buClr>
            </a:pPr>
            <a:r>
              <a:rPr lang="en-US" sz="1500" dirty="0">
                <a:latin typeface="Arial"/>
                <a:cs typeface="Arial"/>
              </a:rPr>
              <a:t>In addition to these efforts we’re working with our community to target our most energy intensive sectors – labs and research computing.  Our strategy has focused on a few key areas beyond lab renovations and fume hood upgrades:</a:t>
            </a:r>
          </a:p>
          <a:p>
            <a:pPr>
              <a:buClr>
                <a:srgbClr val="A51C30"/>
              </a:buClr>
            </a:pPr>
            <a:endParaRPr lang="en-US" sz="1500" dirty="0">
              <a:latin typeface="Arial"/>
              <a:cs typeface="Arial"/>
            </a:endParaRPr>
          </a:p>
          <a:p>
            <a:pPr>
              <a:buClr>
                <a:srgbClr val="A51C30"/>
              </a:buClr>
            </a:pPr>
            <a:r>
              <a:rPr lang="en-US" sz="1500" dirty="0">
                <a:latin typeface="Arial"/>
                <a:cs typeface="Arial"/>
              </a:rPr>
              <a:t>Some of our biggest successes (and future opportunities) have been a combination of behavior and technology projects such as Shut the Sash and Freezer management programs.</a:t>
            </a:r>
          </a:p>
          <a:p>
            <a:pPr>
              <a:buClr>
                <a:srgbClr val="A51C30"/>
              </a:buClr>
            </a:pPr>
            <a:endParaRPr lang="en-US" sz="1500" dirty="0">
              <a:latin typeface="Arial"/>
              <a:cs typeface="Arial"/>
            </a:endParaRPr>
          </a:p>
          <a:p>
            <a:pPr>
              <a:buClr>
                <a:srgbClr val="A51C30"/>
              </a:buClr>
            </a:pPr>
            <a:r>
              <a:rPr lang="en-US" sz="1500" dirty="0">
                <a:latin typeface="Arial"/>
                <a:cs typeface="Arial"/>
              </a:rPr>
              <a:t>Labs remain a huge opportunity and challenge for us.</a:t>
            </a:r>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xmlns="" val="3110882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98390"/>
          </a:xfrm>
        </p:spPr>
        <p:txBody>
          <a:bodyPr/>
          <a:lstStyle/>
          <a:p>
            <a:r>
              <a:rPr lang="en-US" sz="1400" dirty="0"/>
              <a:t>The MGHPCC is an excellent example of how a community partnership can have a big impact</a:t>
            </a:r>
          </a:p>
          <a:p>
            <a:endParaRPr lang="en-US" sz="1400" dirty="0"/>
          </a:p>
          <a:p>
            <a:r>
              <a:rPr lang="en-US" sz="1400" dirty="0"/>
              <a:t>Five of the most research-intensive universities in Massachusetts partnered to build a super efficient high capacity green </a:t>
            </a:r>
            <a:r>
              <a:rPr lang="en-US" sz="1400" dirty="0" err="1"/>
              <a:t>hpcc</a:t>
            </a:r>
            <a:r>
              <a:rPr lang="en-US" sz="1400" dirty="0"/>
              <a:t>….: BU, Harvard , MIT, Northeastern and U Mass).</a:t>
            </a:r>
          </a:p>
          <a:p>
            <a:endParaRPr lang="en-US" sz="1400" dirty="0"/>
          </a:p>
          <a:p>
            <a:endParaRPr lang="en-US" sz="1400" dirty="0"/>
          </a:p>
          <a:p>
            <a:r>
              <a:rPr lang="en-US" sz="1400" dirty="0"/>
              <a:t>OTHER NOTES – I’m NOT PLANNING TO TALK ABOUT</a:t>
            </a:r>
          </a:p>
          <a:p>
            <a:r>
              <a:rPr lang="en-US" sz="1400" dirty="0"/>
              <a:t>November 2012, located on an 8.6 acre former industrial site in Holyoke, MA. </a:t>
            </a:r>
          </a:p>
          <a:p>
            <a:r>
              <a:rPr lang="en-US" sz="1400" dirty="0"/>
              <a:t>Machine room contains infrastructure needed to house 10, 000 high-end computers (computationally intensive research).</a:t>
            </a:r>
          </a:p>
          <a:p>
            <a:endParaRPr lang="en-US" sz="1400" dirty="0"/>
          </a:p>
          <a:p>
            <a:pPr>
              <a:defRPr/>
            </a:pPr>
            <a:r>
              <a:rPr lang="en-US" sz="1400" dirty="0"/>
              <a:t>The measure of energy efficiency for data centers is the </a:t>
            </a:r>
            <a:r>
              <a:rPr lang="en-US" sz="1400" b="1" dirty="0"/>
              <a:t>Power usage effectiveness</a:t>
            </a:r>
            <a:r>
              <a:rPr lang="en-US" sz="1400" dirty="0"/>
              <a:t> ( or </a:t>
            </a:r>
            <a:r>
              <a:rPr lang="en-US" sz="1400" b="1" dirty="0"/>
              <a:t>PUE</a:t>
            </a:r>
            <a:r>
              <a:rPr lang="en-US" sz="1400" dirty="0"/>
              <a:t>) is a measure of how efficiently a  </a:t>
            </a:r>
            <a:r>
              <a:rPr lang="en-US" sz="1400" dirty="0">
                <a:hlinkClick r:id="rId3" action="ppaction://hlinkfile" tooltip="Data center"/>
              </a:rPr>
              <a:t>data center</a:t>
            </a:r>
            <a:r>
              <a:rPr lang="en-US" sz="1400" dirty="0"/>
              <a:t> uses energy; specifically, how much energy is used by the computing equipment (in contrast to cooling and other overhead).  Harvard’s existing data centers are ~2,  and, this one after a year of data is operating @ about 1.5.  </a:t>
            </a:r>
            <a:r>
              <a:rPr lang="en-US" sz="1500" dirty="0"/>
              <a:t>Stanford ‘s PUE for datacenters is 1.8  a “very good” rating by the industry.</a:t>
            </a:r>
            <a:endParaRPr lang="en-US" sz="1400" b="1" dirty="0"/>
          </a:p>
          <a:p>
            <a:pPr defTabSz="966486">
              <a:defRPr/>
            </a:pPr>
            <a:endParaRPr lang="en-US" sz="1400" dirty="0"/>
          </a:p>
          <a:p>
            <a:r>
              <a:rPr lang="en-US" sz="1400" dirty="0"/>
              <a:t>You may have heard of the recent finding by a Harvard-led group of researchers that found evidence of the big bang – so-called cosmic inflation. That team was one of the first research groups to use the Harvard cores at this super-efficient facility. Of the 5.1 million CPU hours used, close to 3 million were computed at MGHPCC.</a:t>
            </a:r>
          </a:p>
        </p:txBody>
      </p:sp>
      <p:sp>
        <p:nvSpPr>
          <p:cNvPr id="4" name="Slide Number Placeholder 3"/>
          <p:cNvSpPr>
            <a:spLocks noGrp="1"/>
          </p:cNvSpPr>
          <p:nvPr>
            <p:ph type="sldNum" sz="quarter" idx="10"/>
          </p:nvPr>
        </p:nvSpPr>
        <p:spPr/>
        <p:txBody>
          <a:bodyPr/>
          <a:lstStyle/>
          <a:p>
            <a:fld id="{24FF6699-566D-4940-9666-10D86F645A48}"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xmlns="" val="2889816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37</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42</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43</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44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r>
              <a:rPr lang="en-US" dirty="0" smtClean="0"/>
              <a:t>NREL Definitions:</a:t>
            </a:r>
            <a:r>
              <a:rPr lang="en-US" baseline="0" dirty="0" smtClean="0"/>
              <a:t> </a:t>
            </a:r>
            <a:r>
              <a:rPr lang="en-US" dirty="0" smtClean="0"/>
              <a:t>Go beyond net zero energy at site, heading to net zero emissions. Academic and institutional</a:t>
            </a:r>
            <a:r>
              <a:rPr lang="en-US" baseline="0" dirty="0" smtClean="0"/>
              <a:t> clients very interested in emissions (environmental footprint), ultimate carbon impact</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4</a:t>
            </a:fld>
            <a:endParaRPr lang="en-GB">
              <a:solidFill>
                <a:prstClr val="black"/>
              </a:solidFill>
              <a:latin typeface="Calibri"/>
            </a:endParaRPr>
          </a:p>
        </p:txBody>
      </p:sp>
    </p:spTree>
    <p:extLst>
      <p:ext uri="{BB962C8B-B14F-4D97-AF65-F5344CB8AC3E}">
        <p14:creationId xmlns:p14="http://schemas.microsoft.com/office/powerpoint/2010/main" xmlns="" val="2548187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45</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46</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3B4907-2B94-4929-84B1-E8B6FAB3D882}" type="slidenum">
              <a:rPr lang="en-US" smtClean="0"/>
              <a:pPr/>
              <a:t>47</a:t>
            </a:fld>
            <a:endParaRPr lang="en-US"/>
          </a:p>
        </p:txBody>
      </p:sp>
    </p:spTree>
    <p:extLst>
      <p:ext uri="{BB962C8B-B14F-4D97-AF65-F5344CB8AC3E}">
        <p14:creationId xmlns:p14="http://schemas.microsoft.com/office/powerpoint/2010/main" xmlns="" val="2342808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50</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Sample Project Slide</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51</a:t>
            </a:fld>
            <a:endParaRPr lang="en-GB"/>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52</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a:prstGeom prst="rect">
            <a:avLst/>
          </a:prstGeom>
        </p:spPr>
      </p:sp>
      <p:sp>
        <p:nvSpPr>
          <p:cNvPr id="3" name="Notes Placeholder 2"/>
          <p:cNvSpPr>
            <a:spLocks noGrp="1"/>
          </p:cNvSpPr>
          <p:nvPr>
            <p:ph type="body" idx="1"/>
          </p:nvPr>
        </p:nvSpPr>
        <p:spPr/>
        <p:txBody>
          <a:bodyPr>
            <a:normAutofit/>
          </a:bodyPr>
          <a:lstStyle/>
          <a:p>
            <a:r>
              <a:rPr lang="en-US" dirty="0" smtClean="0"/>
              <a:t>Break page to separate projects</a:t>
            </a:r>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pPr/>
              <a:t>53</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Emissions discussion: Universities and institutions, going beyond NZTF</a:t>
            </a:r>
            <a:r>
              <a:rPr lang="en-US" baseline="0" dirty="0" smtClean="0"/>
              <a:t> scope to include all Scope 1, 2, and sometimes Scope 3.  If concerned about overall environmental footprint, we should look at scope 3 = urban strategy</a:t>
            </a:r>
            <a:endParaRPr lang="en-US" dirty="0" smtClean="0"/>
          </a:p>
          <a:p>
            <a:endParaRPr lang="en-US" dirty="0"/>
          </a:p>
        </p:txBody>
      </p:sp>
      <p:sp>
        <p:nvSpPr>
          <p:cNvPr id="4" name="Slide Number Placeholder 3"/>
          <p:cNvSpPr>
            <a:spLocks noGrp="1"/>
          </p:cNvSpPr>
          <p:nvPr>
            <p:ph type="sldNum" sz="quarter" idx="10"/>
          </p:nvPr>
        </p:nvSpPr>
        <p:spPr/>
        <p:txBody>
          <a:bodyPr/>
          <a:lstStyle/>
          <a:p>
            <a:fld id="{E79F8BC6-4E6D-4980-A342-7D7A95C77200}" type="slidenum">
              <a:rPr lang="en-GB" smtClean="0">
                <a:solidFill>
                  <a:prstClr val="black"/>
                </a:solidFill>
                <a:latin typeface="Calibri"/>
              </a:rPr>
              <a:pPr/>
              <a:t>5</a:t>
            </a:fld>
            <a:endParaRPr lang="en-GB">
              <a:solidFill>
                <a:prstClr val="black"/>
              </a:solidFill>
              <a:latin typeface="Calibri"/>
            </a:endParaRPr>
          </a:p>
        </p:txBody>
      </p:sp>
    </p:spTree>
    <p:extLst>
      <p:ext uri="{BB962C8B-B14F-4D97-AF65-F5344CB8AC3E}">
        <p14:creationId xmlns:p14="http://schemas.microsoft.com/office/powerpoint/2010/main" xmlns="" val="156550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3E9EA-69C3-4C52-8F51-B3F22FBA00D6}" type="slidenum">
              <a:rPr lang="en-US">
                <a:solidFill>
                  <a:prstClr val="black"/>
                </a:solidFill>
                <a:latin typeface="Calibri"/>
              </a:rPr>
              <a:pPr/>
              <a:t>6</a:t>
            </a:fld>
            <a:endParaRPr lang="en-US" dirty="0">
              <a:solidFill>
                <a:prstClr val="black"/>
              </a:solidFill>
              <a:latin typeface="Calibri"/>
            </a:endParaRPr>
          </a:p>
        </p:txBody>
      </p:sp>
      <p:sp>
        <p:nvSpPr>
          <p:cNvPr id="1273858" name="Rectangle 2"/>
          <p:cNvSpPr>
            <a:spLocks noGrp="1" noRot="1" noChangeAspect="1" noChangeArrowheads="1" noTextEdit="1"/>
          </p:cNvSpPr>
          <p:nvPr>
            <p:ph type="sldImg"/>
          </p:nvPr>
        </p:nvSpPr>
        <p:spPr>
          <a:xfrm>
            <a:off x="1258888" y="720725"/>
            <a:ext cx="4800600" cy="3600450"/>
          </a:xfrm>
          <a:ln/>
        </p:spPr>
      </p:sp>
      <p:sp>
        <p:nvSpPr>
          <p:cNvPr id="1273859" name="Rectangle 3"/>
          <p:cNvSpPr>
            <a:spLocks noGrp="1" noChangeArrowheads="1"/>
          </p:cNvSpPr>
          <p:nvPr>
            <p:ph type="body" idx="1"/>
          </p:nvPr>
        </p:nvSpPr>
        <p:spPr/>
        <p:txBody>
          <a:bodyPr lIns="95890" tIns="47944" rIns="95890" bIns="47944"/>
          <a:lstStyle/>
          <a:p>
            <a:r>
              <a:rPr lang="en-GB" dirty="0">
                <a:latin typeface="Arial" pitchFamily="34" charset="0"/>
              </a:rPr>
              <a:t>Early Design and Design Development, not commissioning and controls</a:t>
            </a:r>
          </a:p>
        </p:txBody>
      </p:sp>
    </p:spTree>
    <p:extLst>
      <p:ext uri="{BB962C8B-B14F-4D97-AF65-F5344CB8AC3E}">
        <p14:creationId xmlns:p14="http://schemas.microsoft.com/office/powerpoint/2010/main" xmlns="" val="4282705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3E9EA-69C3-4C52-8F51-B3F22FBA00D6}" type="slidenum">
              <a:rPr lang="en-US">
                <a:solidFill>
                  <a:prstClr val="black"/>
                </a:solidFill>
                <a:latin typeface="Calibri"/>
              </a:rPr>
              <a:pPr/>
              <a:t>7</a:t>
            </a:fld>
            <a:endParaRPr lang="en-US" dirty="0">
              <a:solidFill>
                <a:prstClr val="black"/>
              </a:solidFill>
              <a:latin typeface="Calibri"/>
            </a:endParaRPr>
          </a:p>
        </p:txBody>
      </p:sp>
      <p:sp>
        <p:nvSpPr>
          <p:cNvPr id="1273858" name="Rectangle 2"/>
          <p:cNvSpPr>
            <a:spLocks noGrp="1" noRot="1" noChangeAspect="1" noChangeArrowheads="1" noTextEdit="1"/>
          </p:cNvSpPr>
          <p:nvPr>
            <p:ph type="sldImg"/>
          </p:nvPr>
        </p:nvSpPr>
        <p:spPr>
          <a:xfrm>
            <a:off x="1258888" y="720725"/>
            <a:ext cx="4800600" cy="3600450"/>
          </a:xfrm>
          <a:ln/>
        </p:spPr>
      </p:sp>
      <p:sp>
        <p:nvSpPr>
          <p:cNvPr id="1273859" name="Rectangle 3"/>
          <p:cNvSpPr>
            <a:spLocks noGrp="1" noChangeArrowheads="1"/>
          </p:cNvSpPr>
          <p:nvPr>
            <p:ph type="body" idx="1"/>
          </p:nvPr>
        </p:nvSpPr>
        <p:spPr/>
        <p:txBody>
          <a:bodyPr lIns="95890" tIns="47944" rIns="95890" bIns="47944"/>
          <a:lstStyle/>
          <a:p>
            <a:r>
              <a:rPr lang="en-GB" dirty="0">
                <a:latin typeface="Arial" pitchFamily="34" charset="0"/>
              </a:rPr>
              <a:t>Early Design and Design Development, not commissioning and controls</a:t>
            </a:r>
          </a:p>
        </p:txBody>
      </p:sp>
    </p:spTree>
    <p:extLst>
      <p:ext uri="{BB962C8B-B14F-4D97-AF65-F5344CB8AC3E}">
        <p14:creationId xmlns:p14="http://schemas.microsoft.com/office/powerpoint/2010/main" xmlns="" val="411879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3E9EA-69C3-4C52-8F51-B3F22FBA00D6}" type="slidenum">
              <a:rPr lang="en-US">
                <a:solidFill>
                  <a:prstClr val="black"/>
                </a:solidFill>
                <a:latin typeface="Calibri"/>
              </a:rPr>
              <a:pPr/>
              <a:t>8</a:t>
            </a:fld>
            <a:endParaRPr lang="en-US" dirty="0">
              <a:solidFill>
                <a:prstClr val="black"/>
              </a:solidFill>
              <a:latin typeface="Calibri"/>
            </a:endParaRPr>
          </a:p>
        </p:txBody>
      </p:sp>
      <p:sp>
        <p:nvSpPr>
          <p:cNvPr id="1273858" name="Rectangle 2"/>
          <p:cNvSpPr>
            <a:spLocks noGrp="1" noRot="1" noChangeAspect="1" noChangeArrowheads="1" noTextEdit="1"/>
          </p:cNvSpPr>
          <p:nvPr>
            <p:ph type="sldImg"/>
          </p:nvPr>
        </p:nvSpPr>
        <p:spPr>
          <a:xfrm>
            <a:off x="1258888" y="720725"/>
            <a:ext cx="4800600" cy="3600450"/>
          </a:xfrm>
          <a:ln/>
        </p:spPr>
      </p:sp>
      <p:sp>
        <p:nvSpPr>
          <p:cNvPr id="1273859" name="Rectangle 3"/>
          <p:cNvSpPr>
            <a:spLocks noGrp="1" noChangeArrowheads="1"/>
          </p:cNvSpPr>
          <p:nvPr>
            <p:ph type="body" idx="1"/>
          </p:nvPr>
        </p:nvSpPr>
        <p:spPr/>
        <p:txBody>
          <a:bodyPr lIns="95890" tIns="47944" rIns="95890" bIns="47944"/>
          <a:lstStyle/>
          <a:p>
            <a:r>
              <a:rPr lang="en-GB" dirty="0">
                <a:latin typeface="Arial" pitchFamily="34" charset="0"/>
              </a:rPr>
              <a:t>Early Design and Design Development, not commissioning and controls</a:t>
            </a:r>
          </a:p>
        </p:txBody>
      </p:sp>
    </p:spTree>
    <p:extLst>
      <p:ext uri="{BB962C8B-B14F-4D97-AF65-F5344CB8AC3E}">
        <p14:creationId xmlns:p14="http://schemas.microsoft.com/office/powerpoint/2010/main" xmlns="" val="250729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93E9EA-69C3-4C52-8F51-B3F22FBA00D6}" type="slidenum">
              <a:rPr lang="en-US">
                <a:solidFill>
                  <a:prstClr val="black"/>
                </a:solidFill>
                <a:latin typeface="Calibri"/>
              </a:rPr>
              <a:pPr/>
              <a:t>9</a:t>
            </a:fld>
            <a:endParaRPr lang="en-US" dirty="0">
              <a:solidFill>
                <a:prstClr val="black"/>
              </a:solidFill>
              <a:latin typeface="Calibri"/>
            </a:endParaRPr>
          </a:p>
        </p:txBody>
      </p:sp>
      <p:sp>
        <p:nvSpPr>
          <p:cNvPr id="1273858" name="Rectangle 2"/>
          <p:cNvSpPr>
            <a:spLocks noGrp="1" noRot="1" noChangeAspect="1" noChangeArrowheads="1" noTextEdit="1"/>
          </p:cNvSpPr>
          <p:nvPr>
            <p:ph type="sldImg"/>
          </p:nvPr>
        </p:nvSpPr>
        <p:spPr>
          <a:xfrm>
            <a:off x="1258888" y="720725"/>
            <a:ext cx="4800600" cy="3600450"/>
          </a:xfrm>
          <a:ln/>
        </p:spPr>
      </p:sp>
      <p:sp>
        <p:nvSpPr>
          <p:cNvPr id="1273859" name="Rectangle 3"/>
          <p:cNvSpPr>
            <a:spLocks noGrp="1" noChangeArrowheads="1"/>
          </p:cNvSpPr>
          <p:nvPr>
            <p:ph type="body" idx="1"/>
          </p:nvPr>
        </p:nvSpPr>
        <p:spPr/>
        <p:txBody>
          <a:bodyPr lIns="95890" tIns="47944" rIns="95890" bIns="47944"/>
          <a:lstStyle/>
          <a:p>
            <a:r>
              <a:rPr lang="en-GB" dirty="0">
                <a:latin typeface="Arial" pitchFamily="34" charset="0"/>
              </a:rPr>
              <a:t>Early Design and Design Development, not commissioning and controls</a:t>
            </a:r>
          </a:p>
        </p:txBody>
      </p:sp>
    </p:spTree>
    <p:extLst>
      <p:ext uri="{BB962C8B-B14F-4D97-AF65-F5344CB8AC3E}">
        <p14:creationId xmlns:p14="http://schemas.microsoft.com/office/powerpoint/2010/main" xmlns="" val="2218217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sp>
        <p:nvSpPr>
          <p:cNvPr id="5" name="TextBox 4"/>
          <p:cNvSpPr txBox="1"/>
          <p:nvPr userDrawn="1"/>
        </p:nvSpPr>
        <p:spPr>
          <a:xfrm>
            <a:off x="3828291" y="6471696"/>
            <a:ext cx="4944237" cy="138499"/>
          </a:xfrm>
          <a:prstGeom prst="rect">
            <a:avLst/>
          </a:prstGeom>
          <a:noFill/>
        </p:spPr>
        <p:txBody>
          <a:bodyPr wrap="square" lIns="0" tIns="0" rIns="0" bIns="0" rtlCol="0">
            <a:spAutoFit/>
          </a:bodyPr>
          <a:lstStyle/>
          <a:p>
            <a:pPr algn="r"/>
            <a:r>
              <a:rPr lang="en-US" sz="900" dirty="0" smtClean="0">
                <a:solidFill>
                  <a:schemeClr val="accent4"/>
                </a:solidFill>
                <a:latin typeface="Arial" pitchFamily="34" charset="0"/>
                <a:cs typeface="Arial" pitchFamily="34" charset="0"/>
              </a:rPr>
              <a:t>ENVIRONMENTAL DESIGN CONSULTANTS + LIGHTING</a:t>
            </a:r>
            <a:r>
              <a:rPr lang="en-US" sz="900" baseline="0" dirty="0" smtClean="0">
                <a:solidFill>
                  <a:schemeClr val="accent4"/>
                </a:solidFill>
                <a:latin typeface="Arial" pitchFamily="34" charset="0"/>
                <a:cs typeface="Arial" pitchFamily="34" charset="0"/>
              </a:rPr>
              <a:t> DESIGNERS | </a:t>
            </a:r>
            <a:r>
              <a:rPr lang="en-US" sz="900" b="1" baseline="0" dirty="0" smtClean="0">
                <a:solidFill>
                  <a:schemeClr val="accent4"/>
                </a:solidFill>
                <a:latin typeface="Arial" pitchFamily="34" charset="0"/>
                <a:cs typeface="Arial" pitchFamily="34" charset="0"/>
              </a:rPr>
              <a:t>atelierten.com</a:t>
            </a:r>
            <a:endParaRPr lang="en-US" sz="900" b="1" dirty="0">
              <a:solidFill>
                <a:schemeClr val="accent4"/>
              </a:solidFill>
              <a:latin typeface="Arial" pitchFamily="34" charset="0"/>
              <a:cs typeface="Arial" pitchFamily="34" charset="0"/>
            </a:endParaRPr>
          </a:p>
        </p:txBody>
      </p:sp>
      <p:sp>
        <p:nvSpPr>
          <p:cNvPr id="9" name="Text Placeholder 8"/>
          <p:cNvSpPr>
            <a:spLocks noGrp="1"/>
          </p:cNvSpPr>
          <p:nvPr>
            <p:ph type="body" sz="quarter" idx="10"/>
          </p:nvPr>
        </p:nvSpPr>
        <p:spPr>
          <a:xfrm>
            <a:off x="365633" y="182886"/>
            <a:ext cx="5719763" cy="362649"/>
          </a:xfrm>
          <a:prstGeom prst="rect">
            <a:avLst/>
          </a:prstGeom>
        </p:spPr>
        <p:txBody>
          <a:bodyPr lIns="0" tIns="0" rIns="0" bIns="0"/>
          <a:lstStyle>
            <a:lvl1pPr algn="l">
              <a:buFontTx/>
              <a:buNone/>
              <a:defRPr sz="3000">
                <a:solidFill>
                  <a:schemeClr val="bg1"/>
                </a:solidFill>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smtClean="0"/>
              <a:t>Click to edit Master text styles</a:t>
            </a:r>
          </a:p>
        </p:txBody>
      </p:sp>
      <p:sp>
        <p:nvSpPr>
          <p:cNvPr id="19" name="Text Placeholder 18"/>
          <p:cNvSpPr>
            <a:spLocks noGrp="1"/>
          </p:cNvSpPr>
          <p:nvPr>
            <p:ph type="body" sz="quarter" idx="11"/>
          </p:nvPr>
        </p:nvSpPr>
        <p:spPr>
          <a:xfrm>
            <a:off x="322357" y="619888"/>
            <a:ext cx="3006060" cy="238125"/>
          </a:xfrm>
          <a:prstGeom prst="rect">
            <a:avLst/>
          </a:prstGeom>
        </p:spPr>
        <p:txBody>
          <a:bodyPr lIns="0" tIns="0" rIns="0" bIns="0"/>
          <a:lstStyle>
            <a:lvl1pPr algn="l">
              <a:buFontTx/>
              <a:buNone/>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smtClean="0"/>
              <a:t>Click to edit Master text styles</a:t>
            </a:r>
          </a:p>
        </p:txBody>
      </p:sp>
      <p:pic>
        <p:nvPicPr>
          <p:cNvPr id="6" name="Picture 5" descr="A10-logo-blue&amp;green_footer-size.jpg"/>
          <p:cNvPicPr>
            <a:picLocks noChangeAspect="1"/>
          </p:cNvPicPr>
          <p:nvPr userDrawn="1"/>
        </p:nvPicPr>
        <p:blipFill>
          <a:blip r:embed="rId2" cstate="print"/>
          <a:stretch>
            <a:fillRect/>
          </a:stretch>
        </p:blipFill>
        <p:spPr>
          <a:xfrm>
            <a:off x="249777" y="6431599"/>
            <a:ext cx="1428750" cy="2286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116106"/>
          </a:xfrm>
          <a:prstGeom prst="rect">
            <a:avLst/>
          </a:prstGeom>
        </p:spPr>
        <p:txBody>
          <a:bodyPr/>
          <a:lstStyle>
            <a:lvl1pPr>
              <a:defRPr>
                <a:solidFill>
                  <a:srgbClr val="7F0424"/>
                </a:solidFill>
              </a:defRPr>
            </a:lvl1pPr>
          </a:lstStyle>
          <a:p>
            <a:r>
              <a:rPr lang="en-US" dirty="0" smtClean="0"/>
              <a:t>Click to edit Master title style</a:t>
            </a:r>
            <a:endParaRPr dirty="0"/>
          </a:p>
        </p:txBody>
      </p:sp>
      <p:sp>
        <p:nvSpPr>
          <p:cNvPr id="3" name="Content Placeholder 2"/>
          <p:cNvSpPr>
            <a:spLocks noGrp="1"/>
          </p:cNvSpPr>
          <p:nvPr>
            <p:ph idx="1"/>
          </p:nvPr>
        </p:nvSpPr>
        <p:spPr>
          <a:xfrm>
            <a:off x="498474" y="1981200"/>
            <a:ext cx="7556313" cy="4144963"/>
          </a:xfrm>
          <a:prstGeom prst="rect">
            <a:avLst/>
          </a:prstGeom>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6795247" y="6423585"/>
            <a:ext cx="2133600" cy="365125"/>
          </a:xfrm>
          <a:prstGeom prst="rect">
            <a:avLst/>
          </a:prstGeom>
        </p:spPr>
        <p:txBody>
          <a:bodyPr/>
          <a:lstStyle/>
          <a:p>
            <a:fld id="{D728701E-CAF4-4159-9B3E-41C86DFFA30D}" type="datetimeFigureOut">
              <a:rPr lang="en-US" smtClean="0">
                <a:solidFill>
                  <a:prstClr val="black">
                    <a:lumMod val="65000"/>
                    <a:lumOff val="35000"/>
                  </a:prstClr>
                </a:solidFill>
              </a:rPr>
              <a:pPr/>
              <a:t>8/6/2014</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a:xfrm>
            <a:off x="201706" y="6423585"/>
            <a:ext cx="6122894" cy="365125"/>
          </a:xfrm>
          <a:prstGeom prst="rect">
            <a:avLst/>
          </a:prstGeom>
        </p:spPr>
        <p:txBody>
          <a:bodyPr/>
          <a:lstStyle/>
          <a:p>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a:xfrm>
            <a:off x="8305800" y="242234"/>
            <a:ext cx="554038" cy="365125"/>
          </a:xfrm>
          <a:prstGeom prst="rect">
            <a:avLst/>
          </a:prstGeom>
        </p:spPr>
        <p:txBody>
          <a:bodyPr/>
          <a:lstStyle/>
          <a:p>
            <a:fld id="{162F1D00-BD13-4404-86B0-79703945A0A7}"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xmlns="" val="122449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C504551-8A28-45D6-B949-5C93ED97CB82}" type="datetimeFigureOut">
              <a:rPr lang="en-US" smtClean="0">
                <a:solidFill>
                  <a:prstClr val="black">
                    <a:tint val="75000"/>
                  </a:prstClr>
                </a:solidFill>
              </a:rPr>
              <a:pPr/>
              <a:t>8/6/2014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E68BFDD-9AA3-4634-8F9C-54768C5F13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92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C504551-8A28-45D6-B949-5C93ED97CB82}" type="datetimeFigureOut">
              <a:rPr lang="en-US" smtClean="0">
                <a:solidFill>
                  <a:prstClr val="black">
                    <a:tint val="75000"/>
                  </a:prstClr>
                </a:solidFill>
              </a:rPr>
              <a:pPr/>
              <a:t>8/6/2014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E68BFDD-9AA3-4634-8F9C-54768C5F13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363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Slide Master - Text Footer">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377826" y="1028701"/>
            <a:ext cx="4121150" cy="2065339"/>
          </a:xfrm>
          <a:prstGeom prst="rect">
            <a:avLst/>
          </a:prstGeom>
        </p:spPr>
        <p:txBody>
          <a:bodyPr lIns="0" tIns="0" rIns="0" bIns="0"/>
          <a:lstStyle>
            <a:lvl1pPr>
              <a:buFontTx/>
              <a:buNone/>
              <a:defRPr sz="1600">
                <a:solidFill>
                  <a:schemeClr val="accent4"/>
                </a:solidFill>
                <a:latin typeface="+mn-lt"/>
              </a:defRPr>
            </a:lvl1pPr>
            <a:lvl2pPr>
              <a:defRPr sz="1600">
                <a:solidFill>
                  <a:schemeClr val="accent4"/>
                </a:solidFill>
                <a:latin typeface="+mn-lt"/>
              </a:defRPr>
            </a:lvl2pPr>
            <a:lvl3pPr>
              <a:defRPr sz="1600">
                <a:solidFill>
                  <a:schemeClr val="accent4"/>
                </a:solidFill>
                <a:latin typeface="+mn-lt"/>
              </a:defRPr>
            </a:lvl3pPr>
            <a:lvl4pPr>
              <a:defRPr sz="1600">
                <a:solidFill>
                  <a:schemeClr val="accent4"/>
                </a:solidFill>
                <a:latin typeface="+mn-lt"/>
              </a:defRPr>
            </a:lvl4pPr>
            <a:lvl5pPr>
              <a:defRPr>
                <a:solidFill>
                  <a:srgbClr val="000000"/>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1"/>
          </p:nvPr>
        </p:nvSpPr>
        <p:spPr>
          <a:xfrm>
            <a:off x="377825" y="210449"/>
            <a:ext cx="8451850" cy="342003"/>
          </a:xfrm>
          <a:prstGeom prst="rect">
            <a:avLst/>
          </a:prstGeom>
        </p:spPr>
        <p:txBody>
          <a:bodyPr lIns="0" tIns="0" rIns="0" bIns="0"/>
          <a:lstStyle>
            <a:lvl1pPr>
              <a:buFontTx/>
              <a:buNone/>
              <a:defRPr sz="24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smtClean="0"/>
              <a:t>Click to edit Master text styles</a:t>
            </a:r>
          </a:p>
        </p:txBody>
      </p:sp>
    </p:spTree>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NY">
    <p:spTree>
      <p:nvGrpSpPr>
        <p:cNvPr id="1" name=""/>
        <p:cNvGrpSpPr/>
        <p:nvPr/>
      </p:nvGrpSpPr>
      <p:grpSpPr>
        <a:xfrm>
          <a:off x="0" y="0"/>
          <a:ext cx="0" cy="0"/>
          <a:chOff x="0" y="0"/>
          <a:chExt cx="0" cy="0"/>
        </a:xfrm>
      </p:grpSpPr>
      <p:pic>
        <p:nvPicPr>
          <p:cNvPr id="8195" name="Picture 3" descr="K:\Graphics\Atelier Ten Office\Staff\US Employee Photos\New York\NY - Staff Working 7328.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t="1" b="454"/>
          <a:stretch/>
        </p:blipFill>
        <p:spPr bwMode="auto">
          <a:xfrm>
            <a:off x="2" y="4"/>
            <a:ext cx="9143999" cy="604519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userDrawn="1"/>
        </p:nvSpPr>
        <p:spPr>
          <a:xfrm>
            <a:off x="0" y="3571876"/>
            <a:ext cx="9144000" cy="2473325"/>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8"/>
          <p:cNvSpPr>
            <a:spLocks noGrp="1"/>
          </p:cNvSpPr>
          <p:nvPr>
            <p:ph type="body" sz="quarter" idx="10" hasCustomPrompt="1"/>
          </p:nvPr>
        </p:nvSpPr>
        <p:spPr>
          <a:xfrm>
            <a:off x="337300" y="3677620"/>
            <a:ext cx="5319254" cy="430213"/>
          </a:xfrm>
          <a:prstGeom prst="rect">
            <a:avLst/>
          </a:prstGeom>
        </p:spPr>
        <p:txBody>
          <a:bodyPr lIns="0" tIns="0" rIns="0" bIns="0"/>
          <a:lstStyle>
            <a:lvl1pPr algn="l">
              <a:buFontTx/>
              <a:buNone/>
              <a:defRPr sz="3000">
                <a:solidFill>
                  <a:schemeClr val="bg1"/>
                </a:solidFill>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dirty="0" smtClean="0"/>
              <a:t>Atelier Ten New York</a:t>
            </a:r>
          </a:p>
        </p:txBody>
      </p:sp>
      <p:sp>
        <p:nvSpPr>
          <p:cNvPr id="10" name="Title 13"/>
          <p:cNvSpPr txBox="1">
            <a:spLocks/>
          </p:cNvSpPr>
          <p:nvPr userDrawn="1"/>
        </p:nvSpPr>
        <p:spPr>
          <a:xfrm>
            <a:off x="337300" y="4262182"/>
            <a:ext cx="5566613" cy="708207"/>
          </a:xfrm>
          <a:prstGeom prst="rect">
            <a:avLst/>
          </a:prstGeom>
          <a:noFill/>
        </p:spPr>
        <p:txBody>
          <a:bodyPr lIns="0" tIns="0" rIns="0" bIns="0"/>
          <a:lstStyle>
            <a:lvl1pPr algn="r">
              <a:defRPr sz="2400" b="0">
                <a:solidFill>
                  <a:schemeClr val="bg1"/>
                </a:solidFill>
                <a:latin typeface="Franklin Gothic Medium" pitchFamily="34" charset="0"/>
              </a:defRPr>
            </a:lvl1pPr>
          </a:lstStyle>
          <a:p>
            <a:pPr lvl="0" algn="l">
              <a:spcBef>
                <a:spcPct val="0"/>
              </a:spcBef>
              <a:defRPr/>
            </a:pPr>
            <a:r>
              <a:rPr lang="en-US" sz="1400" dirty="0" smtClean="0">
                <a:latin typeface="+mn-lt"/>
                <a:ea typeface="+mj-ea"/>
                <a:cs typeface="+mj-cs"/>
              </a:rPr>
              <a:t>45 East 20th Street, 4th Floor</a:t>
            </a:r>
          </a:p>
          <a:p>
            <a:pPr lvl="0" algn="l">
              <a:spcBef>
                <a:spcPct val="0"/>
              </a:spcBef>
              <a:defRPr/>
            </a:pPr>
            <a:r>
              <a:rPr lang="en-US" sz="1400" dirty="0" smtClean="0">
                <a:latin typeface="+mn-lt"/>
                <a:ea typeface="+mj-ea"/>
                <a:cs typeface="+mj-cs"/>
              </a:rPr>
              <a:t>New York NY 10003</a:t>
            </a:r>
          </a:p>
          <a:p>
            <a:pPr lvl="0" algn="l">
              <a:spcBef>
                <a:spcPct val="0"/>
              </a:spcBef>
              <a:defRPr/>
            </a:pPr>
            <a:r>
              <a:rPr lang="en-US" sz="1400" dirty="0" smtClean="0">
                <a:latin typeface="+mn-lt"/>
                <a:ea typeface="+mj-ea"/>
                <a:cs typeface="+mj-cs"/>
              </a:rPr>
              <a:t>T +1 (212) 254 4500</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losing Slide - NH">
    <p:spTree>
      <p:nvGrpSpPr>
        <p:cNvPr id="1" name=""/>
        <p:cNvGrpSpPr/>
        <p:nvPr/>
      </p:nvGrpSpPr>
      <p:grpSpPr>
        <a:xfrm>
          <a:off x="0" y="0"/>
          <a:ext cx="0" cy="0"/>
          <a:chOff x="0" y="0"/>
          <a:chExt cx="0" cy="0"/>
        </a:xfrm>
      </p:grpSpPr>
      <p:pic>
        <p:nvPicPr>
          <p:cNvPr id="9220" name="Picture 4" descr="K:\Graphics\Atelier Ten Office\Staff\US Employee Photos\New Haven\NH - Staff Working 149.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50800"/>
            <a:ext cx="9144000" cy="6096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userDrawn="1"/>
        </p:nvSpPr>
        <p:spPr>
          <a:xfrm>
            <a:off x="0" y="3571876"/>
            <a:ext cx="9144000" cy="2473325"/>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p:cNvSpPr>
            <a:spLocks noGrp="1"/>
          </p:cNvSpPr>
          <p:nvPr>
            <p:ph type="body" sz="quarter" idx="11" hasCustomPrompt="1"/>
          </p:nvPr>
        </p:nvSpPr>
        <p:spPr>
          <a:xfrm>
            <a:off x="337300" y="3677620"/>
            <a:ext cx="5319254" cy="430213"/>
          </a:xfrm>
          <a:prstGeom prst="rect">
            <a:avLst/>
          </a:prstGeom>
        </p:spPr>
        <p:txBody>
          <a:bodyPr lIns="0" tIns="0" rIns="0" bIns="0"/>
          <a:lstStyle>
            <a:lvl1pPr algn="l">
              <a:buFontTx/>
              <a:buNone/>
              <a:defRPr sz="3000">
                <a:solidFill>
                  <a:schemeClr val="bg1"/>
                </a:solidFill>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dirty="0" smtClean="0"/>
              <a:t>Atelier Ten New Haven</a:t>
            </a:r>
          </a:p>
        </p:txBody>
      </p:sp>
      <p:sp>
        <p:nvSpPr>
          <p:cNvPr id="13" name="Title 13"/>
          <p:cNvSpPr txBox="1">
            <a:spLocks/>
          </p:cNvSpPr>
          <p:nvPr userDrawn="1"/>
        </p:nvSpPr>
        <p:spPr>
          <a:xfrm>
            <a:off x="337300" y="4262182"/>
            <a:ext cx="5566613" cy="708207"/>
          </a:xfrm>
          <a:prstGeom prst="rect">
            <a:avLst/>
          </a:prstGeom>
          <a:noFill/>
        </p:spPr>
        <p:txBody>
          <a:bodyPr lIns="0" tIns="0" rIns="0" bIns="0"/>
          <a:lstStyle>
            <a:lvl1pPr algn="r">
              <a:defRPr sz="2400" b="0">
                <a:solidFill>
                  <a:schemeClr val="bg1"/>
                </a:solidFill>
                <a:latin typeface="Franklin Gothic Medium" pitchFamily="34" charset="0"/>
              </a:defRPr>
            </a:lvl1pPr>
          </a:lstStyle>
          <a:p>
            <a:pPr lvl="0" algn="l">
              <a:spcBef>
                <a:spcPct val="0"/>
              </a:spcBef>
              <a:defRPr/>
            </a:pPr>
            <a:r>
              <a:rPr lang="en-US" sz="1400" dirty="0" smtClean="0">
                <a:latin typeface="+mn-lt"/>
                <a:ea typeface="+mj-ea"/>
                <a:cs typeface="+mj-cs"/>
              </a:rPr>
              <a:t>195 Church Street,</a:t>
            </a:r>
            <a:r>
              <a:rPr lang="en-US" sz="1400" baseline="0" dirty="0" smtClean="0">
                <a:latin typeface="+mn-lt"/>
                <a:ea typeface="+mj-ea"/>
                <a:cs typeface="+mj-cs"/>
              </a:rPr>
              <a:t> 10th Floor</a:t>
            </a:r>
            <a:endParaRPr lang="en-US" sz="1400" dirty="0" smtClean="0">
              <a:latin typeface="+mn-lt"/>
              <a:ea typeface="+mj-ea"/>
              <a:cs typeface="+mj-cs"/>
            </a:endParaRPr>
          </a:p>
          <a:p>
            <a:pPr lvl="0" algn="l">
              <a:spcBef>
                <a:spcPct val="0"/>
              </a:spcBef>
              <a:defRPr/>
            </a:pPr>
            <a:r>
              <a:rPr lang="en-US" sz="1400" dirty="0" smtClean="0">
                <a:latin typeface="+mn-lt"/>
                <a:ea typeface="+mj-ea"/>
                <a:cs typeface="+mj-cs"/>
              </a:rPr>
              <a:t>New Haven CT 06510</a:t>
            </a:r>
          </a:p>
          <a:p>
            <a:pPr lvl="0" algn="l">
              <a:spcBef>
                <a:spcPct val="0"/>
              </a:spcBef>
              <a:defRPr/>
            </a:pPr>
            <a:r>
              <a:rPr lang="en-US" sz="1400" dirty="0" smtClean="0">
                <a:latin typeface="+mn-lt"/>
                <a:ea typeface="+mj-ea"/>
                <a:cs typeface="+mj-cs"/>
              </a:rPr>
              <a:t>T +1 (203) 777 1400</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losing Slide _ SF">
    <p:spTree>
      <p:nvGrpSpPr>
        <p:cNvPr id="1" name=""/>
        <p:cNvGrpSpPr/>
        <p:nvPr/>
      </p:nvGrpSpPr>
      <p:grpSpPr>
        <a:xfrm>
          <a:off x="0" y="0"/>
          <a:ext cx="0" cy="0"/>
          <a:chOff x="0" y="0"/>
          <a:chExt cx="0" cy="0"/>
        </a:xfrm>
      </p:grpSpPr>
      <p:pic>
        <p:nvPicPr>
          <p:cNvPr id="2053" name="Picture 5" descr="K:\Graphics\Atelier Ten Office\Office\SF Office photos\2011\Monterrey Polytechnic\DSC_0468_Atelier10_Trudi (Medium)_for PPT.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a:stretch/>
        </p:blipFill>
        <p:spPr bwMode="auto">
          <a:xfrm>
            <a:off x="0" y="-12698"/>
            <a:ext cx="9144000" cy="60579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userDrawn="1"/>
        </p:nvSpPr>
        <p:spPr>
          <a:xfrm>
            <a:off x="0" y="3571876"/>
            <a:ext cx="9144000" cy="2473325"/>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8"/>
          <p:cNvSpPr>
            <a:spLocks noGrp="1"/>
          </p:cNvSpPr>
          <p:nvPr>
            <p:ph type="body" sz="quarter" idx="11" hasCustomPrompt="1"/>
          </p:nvPr>
        </p:nvSpPr>
        <p:spPr>
          <a:xfrm>
            <a:off x="337300" y="3677620"/>
            <a:ext cx="5319254" cy="430213"/>
          </a:xfrm>
          <a:prstGeom prst="rect">
            <a:avLst/>
          </a:prstGeom>
        </p:spPr>
        <p:txBody>
          <a:bodyPr lIns="0" tIns="0" rIns="0" bIns="0"/>
          <a:lstStyle>
            <a:lvl1pPr algn="l">
              <a:buFontTx/>
              <a:buNone/>
              <a:defRPr sz="3000">
                <a:solidFill>
                  <a:schemeClr val="bg1"/>
                </a:solidFill>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dirty="0" smtClean="0"/>
              <a:t>Atelier Ten San Francisco</a:t>
            </a:r>
          </a:p>
        </p:txBody>
      </p:sp>
      <p:sp>
        <p:nvSpPr>
          <p:cNvPr id="13" name="Title 13"/>
          <p:cNvSpPr txBox="1">
            <a:spLocks/>
          </p:cNvSpPr>
          <p:nvPr userDrawn="1"/>
        </p:nvSpPr>
        <p:spPr>
          <a:xfrm>
            <a:off x="337300" y="4262182"/>
            <a:ext cx="5566613" cy="708207"/>
          </a:xfrm>
          <a:prstGeom prst="rect">
            <a:avLst/>
          </a:prstGeom>
          <a:noFill/>
        </p:spPr>
        <p:txBody>
          <a:bodyPr lIns="0" tIns="0" rIns="0" bIns="0"/>
          <a:lstStyle>
            <a:lvl1pPr algn="r">
              <a:defRPr sz="2400" b="0">
                <a:solidFill>
                  <a:schemeClr val="bg1"/>
                </a:solidFill>
                <a:latin typeface="Franklin Gothic Medium" pitchFamily="34" charset="0"/>
              </a:defRPr>
            </a:lvl1pPr>
          </a:lstStyle>
          <a:p>
            <a:pPr lvl="0" algn="l">
              <a:spcBef>
                <a:spcPct val="0"/>
              </a:spcBef>
              <a:defRPr/>
            </a:pPr>
            <a:r>
              <a:rPr lang="en-US" sz="1400" dirty="0" smtClean="0">
                <a:latin typeface="+mn-lt"/>
                <a:ea typeface="+mj-ea"/>
                <a:cs typeface="+mj-cs"/>
              </a:rPr>
              <a:t>450 Geary Street, Suite 200</a:t>
            </a:r>
          </a:p>
          <a:p>
            <a:pPr lvl="0" algn="l">
              <a:spcBef>
                <a:spcPct val="0"/>
              </a:spcBef>
              <a:defRPr/>
            </a:pPr>
            <a:r>
              <a:rPr lang="en-US" sz="1400" dirty="0" smtClean="0">
                <a:latin typeface="+mn-lt"/>
                <a:ea typeface="+mj-ea"/>
                <a:cs typeface="+mj-cs"/>
              </a:rPr>
              <a:t>San Francisco CA 94102</a:t>
            </a:r>
          </a:p>
          <a:p>
            <a:pPr lvl="0" algn="l">
              <a:spcBef>
                <a:spcPct val="0"/>
              </a:spcBef>
              <a:defRPr/>
            </a:pPr>
            <a:r>
              <a:rPr lang="en-US" sz="1400" dirty="0" smtClean="0">
                <a:latin typeface="+mn-lt"/>
                <a:ea typeface="+mj-ea"/>
                <a:cs typeface="+mj-cs"/>
              </a:rPr>
              <a:t>T +1 (415) 351</a:t>
            </a:r>
            <a:r>
              <a:rPr lang="en-US" sz="1400" baseline="0" dirty="0" smtClean="0">
                <a:latin typeface="+mn-lt"/>
                <a:ea typeface="+mj-ea"/>
                <a:cs typeface="+mj-cs"/>
              </a:rPr>
              <a:t> </a:t>
            </a:r>
            <a:r>
              <a:rPr lang="en-US" sz="1400" dirty="0" smtClean="0">
                <a:latin typeface="+mn-lt"/>
                <a:ea typeface="+mj-ea"/>
                <a:cs typeface="+mj-cs"/>
              </a:rPr>
              <a:t>2100 </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6045200"/>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ubtitle 2"/>
          <p:cNvSpPr>
            <a:spLocks noGrp="1"/>
          </p:cNvSpPr>
          <p:nvPr>
            <p:ph type="subTitle" idx="1"/>
          </p:nvPr>
        </p:nvSpPr>
        <p:spPr>
          <a:xfrm>
            <a:off x="813281" y="3473514"/>
            <a:ext cx="7981250" cy="748553"/>
          </a:xfrm>
          <a:prstGeom prst="rect">
            <a:avLst/>
          </a:prstGeom>
        </p:spPr>
        <p:txBody>
          <a:bodyPr>
            <a:normAutofit/>
          </a:bodyPr>
          <a:lstStyle>
            <a:lvl1pPr marL="0" indent="0" algn="l">
              <a:spcBef>
                <a:spcPts val="300"/>
              </a:spcBef>
              <a:buNone/>
              <a:defRPr sz="1600" b="0" i="0" cap="all">
                <a:solidFill>
                  <a:srgbClr val="FFFFFF"/>
                </a:solidFill>
                <a:latin typeface="Amasis MT Light" pitchFamily="18" charset="0"/>
                <a:cs typeface="Amasis MT Light"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Title Placeholder 1"/>
          <p:cNvSpPr>
            <a:spLocks noGrp="1"/>
          </p:cNvSpPr>
          <p:nvPr>
            <p:ph type="title"/>
          </p:nvPr>
        </p:nvSpPr>
        <p:spPr>
          <a:xfrm>
            <a:off x="789598" y="2797191"/>
            <a:ext cx="8141451" cy="836732"/>
          </a:xfrm>
          <a:prstGeom prst="rect">
            <a:avLst/>
          </a:prstGeom>
        </p:spPr>
        <p:txBody>
          <a:bodyPr vert="horz" lIns="91440" tIns="45720" rIns="91440" bIns="45720" rtlCol="0" anchor="t" anchorCtr="0">
            <a:noAutofit/>
          </a:bodyPr>
          <a:lstStyle>
            <a:lvl1pPr>
              <a:defRPr sz="3600">
                <a:solidFill>
                  <a:schemeClr val="bg1"/>
                </a:solidFill>
              </a:defRPr>
            </a:lvl1pPr>
          </a:lstStyle>
          <a:p>
            <a:r>
              <a:rPr lang="en-US" dirty="0" smtClean="0"/>
              <a:t>Click to edit Master title style</a:t>
            </a:r>
            <a:endParaRPr lang="en-US" dirty="0"/>
          </a:p>
        </p:txBody>
      </p:sp>
      <p:pic>
        <p:nvPicPr>
          <p:cNvPr id="6" name="Picture 5" descr="BMR_LogoLeft_withtagline_white.eps"/>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377825" y="6191805"/>
            <a:ext cx="1566799" cy="496411"/>
          </a:xfrm>
          <a:prstGeom prst="rect">
            <a:avLst/>
          </a:prstGeom>
        </p:spPr>
      </p:pic>
    </p:spTree>
    <p:extLst>
      <p:ext uri="{BB962C8B-B14F-4D97-AF65-F5344CB8AC3E}">
        <p14:creationId xmlns:p14="http://schemas.microsoft.com/office/powerpoint/2010/main" xmlns="" val="314623561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2"/>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813281" y="3473514"/>
            <a:ext cx="7981250" cy="748553"/>
          </a:xfrm>
          <a:prstGeom prst="rect">
            <a:avLst/>
          </a:prstGeom>
        </p:spPr>
        <p:txBody>
          <a:bodyPr>
            <a:normAutofit/>
          </a:bodyPr>
          <a:lstStyle>
            <a:lvl1pPr marL="0" indent="0" algn="l">
              <a:spcBef>
                <a:spcPts val="300"/>
              </a:spcBef>
              <a:buNone/>
              <a:defRPr sz="1600" b="0" i="0" cap="all">
                <a:solidFill>
                  <a:srgbClr val="FFFFFF"/>
                </a:solidFill>
                <a:latin typeface="Amasis MT Light" pitchFamily="18" charset="0"/>
                <a:cs typeface="Amasis MT Light"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Title Placeholder 1"/>
          <p:cNvSpPr>
            <a:spLocks noGrp="1"/>
          </p:cNvSpPr>
          <p:nvPr>
            <p:ph type="title"/>
          </p:nvPr>
        </p:nvSpPr>
        <p:spPr>
          <a:xfrm>
            <a:off x="789598" y="2797191"/>
            <a:ext cx="8141451" cy="836732"/>
          </a:xfrm>
          <a:prstGeom prst="rect">
            <a:avLst/>
          </a:prstGeom>
        </p:spPr>
        <p:txBody>
          <a:bodyPr vert="horz" lIns="91440" tIns="45720" rIns="91440" bIns="45720" rtlCol="0" anchor="t" anchorCtr="0">
            <a:noAutofit/>
          </a:bodyPr>
          <a:lstStyle>
            <a:lvl1pPr>
              <a:defRPr sz="3600">
                <a:solidFill>
                  <a:schemeClr val="bg1"/>
                </a:solidFill>
              </a:defRPr>
            </a:lvl1pPr>
          </a:lstStyle>
          <a:p>
            <a:r>
              <a:rPr lang="en-US" dirty="0" smtClean="0"/>
              <a:t>Click to edit Master title style</a:t>
            </a:r>
            <a:endParaRPr lang="en-US" dirty="0"/>
          </a:p>
        </p:txBody>
      </p:sp>
      <p:pic>
        <p:nvPicPr>
          <p:cNvPr id="5" name="Picture 4" descr="BMR_LogoLeft_withtagline_white.eps"/>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22352" y="574645"/>
            <a:ext cx="1566799" cy="496411"/>
          </a:xfrm>
          <a:prstGeom prst="rect">
            <a:avLst/>
          </a:prstGeom>
        </p:spPr>
      </p:pic>
      <p:pic>
        <p:nvPicPr>
          <p:cNvPr id="6" name="Picture 5" descr="BMR_LogoLeft_withtagline_white.eps"/>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522352" y="574645"/>
            <a:ext cx="1566799" cy="496411"/>
          </a:xfrm>
          <a:prstGeom prst="rect">
            <a:avLst/>
          </a:prstGeom>
        </p:spPr>
      </p:pic>
    </p:spTree>
    <p:extLst>
      <p:ext uri="{BB962C8B-B14F-4D97-AF65-F5344CB8AC3E}">
        <p14:creationId xmlns:p14="http://schemas.microsoft.com/office/powerpoint/2010/main" xmlns="" val="11713708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e Property - 4 col">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62" y="1636264"/>
            <a:ext cx="2056523" cy="2061461"/>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7"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2"/>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91" y="1617448"/>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4697410" y="1617448"/>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48" y="1617448"/>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4118"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
        <p:nvSpPr>
          <p:cNvPr id="26" name="Picture Placeholder 24"/>
          <p:cNvSpPr>
            <a:spLocks noGrp="1"/>
          </p:cNvSpPr>
          <p:nvPr>
            <p:ph type="pic" sz="quarter" idx="19"/>
          </p:nvPr>
        </p:nvSpPr>
        <p:spPr>
          <a:xfrm>
            <a:off x="2732088" y="3850771"/>
            <a:ext cx="4021842" cy="2427425"/>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16803952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Option 1">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65633" y="182886"/>
            <a:ext cx="5719763" cy="362649"/>
          </a:xfrm>
          <a:prstGeom prst="rect">
            <a:avLst/>
          </a:prstGeom>
        </p:spPr>
        <p:txBody>
          <a:bodyPr lIns="0" tIns="0" rIns="0" bIns="0"/>
          <a:lstStyle>
            <a:lvl1pPr algn="l">
              <a:buFontTx/>
              <a:buNone/>
              <a:defRPr sz="3000">
                <a:solidFill>
                  <a:schemeClr val="bg1"/>
                </a:solidFill>
              </a:defRPr>
            </a:lvl1pPr>
            <a:lvl2pPr>
              <a:defRPr sz="3000">
                <a:solidFill>
                  <a:schemeClr val="bg1"/>
                </a:solidFill>
              </a:defRPr>
            </a:lvl2pPr>
            <a:lvl3pPr>
              <a:defRPr sz="3000">
                <a:solidFill>
                  <a:schemeClr val="bg1"/>
                </a:solidFill>
              </a:defRPr>
            </a:lvl3pPr>
            <a:lvl4pPr>
              <a:defRPr sz="3000">
                <a:solidFill>
                  <a:schemeClr val="bg1"/>
                </a:solidFill>
              </a:defRPr>
            </a:lvl4pPr>
            <a:lvl5pPr>
              <a:defRPr sz="3000">
                <a:solidFill>
                  <a:schemeClr val="bg1"/>
                </a:solidFill>
              </a:defRPr>
            </a:lvl5pPr>
          </a:lstStyle>
          <a:p>
            <a:pPr lvl="0"/>
            <a:r>
              <a:rPr lang="en-US" smtClean="0"/>
              <a:t>Click to edit Master text styles</a:t>
            </a:r>
          </a:p>
        </p:txBody>
      </p:sp>
      <p:sp>
        <p:nvSpPr>
          <p:cNvPr id="19" name="Text Placeholder 18"/>
          <p:cNvSpPr>
            <a:spLocks noGrp="1"/>
          </p:cNvSpPr>
          <p:nvPr>
            <p:ph type="body" sz="quarter" idx="11"/>
          </p:nvPr>
        </p:nvSpPr>
        <p:spPr>
          <a:xfrm>
            <a:off x="322357" y="619888"/>
            <a:ext cx="3006060" cy="238125"/>
          </a:xfrm>
          <a:prstGeom prst="rect">
            <a:avLst/>
          </a:prstGeom>
        </p:spPr>
        <p:txBody>
          <a:bodyPr lIns="0" tIns="0" rIns="0" bIns="0"/>
          <a:lstStyle>
            <a:lvl1pPr algn="l">
              <a:buFontTx/>
              <a:buNone/>
              <a:defRPr sz="1400">
                <a:solidFill>
                  <a:schemeClr val="bg1"/>
                </a:solidFill>
                <a:latin typeface="+mn-lt"/>
              </a:defRPr>
            </a:lvl1pPr>
            <a:lvl2pPr>
              <a:defRPr sz="1400">
                <a:solidFill>
                  <a:schemeClr val="bg1"/>
                </a:solidFill>
                <a:latin typeface="+mn-lt"/>
              </a:defRPr>
            </a:lvl2pPr>
            <a:lvl3pPr>
              <a:defRPr sz="1400">
                <a:solidFill>
                  <a:schemeClr val="bg1"/>
                </a:solidFill>
                <a:latin typeface="+mn-lt"/>
              </a:defRPr>
            </a:lvl3pPr>
            <a:lvl4pPr>
              <a:defRPr sz="1400">
                <a:solidFill>
                  <a:schemeClr val="bg1"/>
                </a:solidFill>
                <a:latin typeface="+mn-lt"/>
              </a:defRPr>
            </a:lvl4pPr>
            <a:lvl5pPr>
              <a:defRPr sz="1400">
                <a:solidFill>
                  <a:schemeClr val="bg1"/>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xmlns="" val="37439720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mall Side Text 3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62" y="1636267"/>
            <a:ext cx="2056523" cy="2612279"/>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7"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2"/>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91" y="1617448"/>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4697410" y="1617448"/>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48" y="1617448"/>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9218"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31996853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rge Side Text 3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62" y="1617452"/>
            <a:ext cx="2056523" cy="2748281"/>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1600" b="0" i="0" u="none" strike="noStrike" kern="1200" cap="none" spc="0" normalizeH="0" baseline="0">
                <a:ln>
                  <a:noFill/>
                </a:ln>
                <a:solidFill>
                  <a:schemeClr val="accent2"/>
                </a:solidFill>
                <a:effectLst/>
                <a:uLnTx/>
                <a:uFillTx/>
                <a:latin typeface="Amasis MT Light"/>
                <a:ea typeface="+mj-ea"/>
                <a:cs typeface="Amasis MT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2"/>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91"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5" name="Text Placeholder 12"/>
          <p:cNvSpPr>
            <a:spLocks noGrp="1"/>
          </p:cNvSpPr>
          <p:nvPr>
            <p:ph type="body" sz="quarter" idx="16"/>
          </p:nvPr>
        </p:nvSpPr>
        <p:spPr>
          <a:xfrm>
            <a:off x="4697410"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48"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4118"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36945937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4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2"/>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91"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5" name="Text Placeholder 12"/>
          <p:cNvSpPr>
            <a:spLocks noGrp="1"/>
          </p:cNvSpPr>
          <p:nvPr>
            <p:ph type="body" sz="quarter" idx="16"/>
          </p:nvPr>
        </p:nvSpPr>
        <p:spPr>
          <a:xfrm>
            <a:off x="4697410"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48"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58814"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
        <p:nvSpPr>
          <p:cNvPr id="11" name="Text Placeholder 12"/>
          <p:cNvSpPr>
            <a:spLocks noGrp="1"/>
          </p:cNvSpPr>
          <p:nvPr>
            <p:ph type="body" sz="quarter" idx="19"/>
          </p:nvPr>
        </p:nvSpPr>
        <p:spPr>
          <a:xfrm>
            <a:off x="579662"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Tree>
    <p:extLst>
      <p:ext uri="{BB962C8B-B14F-4D97-AF65-F5344CB8AC3E}">
        <p14:creationId xmlns:p14="http://schemas.microsoft.com/office/powerpoint/2010/main" xmlns="" val="155428254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Property - 2 col">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62" y="1855789"/>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2"/>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579662" y="2276246"/>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6" name="Text Placeholder 5"/>
          <p:cNvSpPr>
            <a:spLocks noGrp="1"/>
          </p:cNvSpPr>
          <p:nvPr>
            <p:ph type="body" sz="quarter" idx="20"/>
          </p:nvPr>
        </p:nvSpPr>
        <p:spPr>
          <a:xfrm>
            <a:off x="579658" y="1413935"/>
            <a:ext cx="8237902" cy="429304"/>
          </a:xfrm>
          <a:prstGeom prst="rect">
            <a:avLst/>
          </a:prstGeom>
        </p:spPr>
        <p:txBody>
          <a:bodyPr vert="horz"/>
          <a:lstStyle>
            <a:lvl1pPr marL="0" marR="0" indent="0" algn="l" defTabSz="914400" rtl="0" eaLnBrk="1" fontAlgn="auto" latinLnBrk="0" hangingPunct="1">
              <a:lnSpc>
                <a:spcPct val="100000"/>
              </a:lnSpc>
              <a:spcBef>
                <a:spcPts val="2000"/>
              </a:spcBef>
              <a:spcAft>
                <a:spcPts val="0"/>
              </a:spcAft>
              <a:buClr>
                <a:schemeClr val="accent1"/>
              </a:buClr>
              <a:buSzPct val="75000"/>
              <a:buFontTx/>
              <a:buNone/>
              <a:tabLst/>
              <a:defRPr sz="1600">
                <a:solidFill>
                  <a:srgbClr val="68615A"/>
                </a:solidFill>
                <a:latin typeface="Zurich Lt BT" pitchFamily="34" charset="0"/>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Tx/>
              <a:buNone/>
              <a:tabLst/>
              <a:defRPr/>
            </a:pPr>
            <a:r>
              <a:rPr lang="en-US" dirty="0" smtClean="0"/>
              <a:t>Click to edit Master text styles</a:t>
            </a:r>
          </a:p>
          <a:p>
            <a:pPr lvl="0"/>
            <a:endParaRPr lang="en-US" dirty="0" smtClean="0"/>
          </a:p>
        </p:txBody>
      </p:sp>
      <p:sp>
        <p:nvSpPr>
          <p:cNvPr id="20" name="Text Placeholder 12"/>
          <p:cNvSpPr>
            <a:spLocks noGrp="1"/>
          </p:cNvSpPr>
          <p:nvPr>
            <p:ph type="body" sz="quarter" idx="23"/>
          </p:nvPr>
        </p:nvSpPr>
        <p:spPr>
          <a:xfrm>
            <a:off x="4702529" y="2275526"/>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8" name="Text Placeholder 3"/>
          <p:cNvSpPr>
            <a:spLocks noGrp="1"/>
          </p:cNvSpPr>
          <p:nvPr>
            <p:ph type="body" sz="half" idx="25" hasCustomPrompt="1"/>
          </p:nvPr>
        </p:nvSpPr>
        <p:spPr>
          <a:xfrm>
            <a:off x="4702529" y="1857991"/>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2" name="Text Placeholder 3"/>
          <p:cNvSpPr>
            <a:spLocks noGrp="1"/>
          </p:cNvSpPr>
          <p:nvPr>
            <p:ph type="body" sz="half" idx="26" hasCustomPrompt="1"/>
          </p:nvPr>
        </p:nvSpPr>
        <p:spPr>
          <a:xfrm>
            <a:off x="2636179" y="1855789"/>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3" name="Text Placeholder 12"/>
          <p:cNvSpPr>
            <a:spLocks noGrp="1"/>
          </p:cNvSpPr>
          <p:nvPr>
            <p:ph type="body" sz="quarter" idx="27"/>
          </p:nvPr>
        </p:nvSpPr>
        <p:spPr>
          <a:xfrm>
            <a:off x="2636191" y="2276246"/>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24" name="Text Placeholder 3"/>
          <p:cNvSpPr>
            <a:spLocks noGrp="1"/>
          </p:cNvSpPr>
          <p:nvPr>
            <p:ph type="body" sz="half" idx="28" hasCustomPrompt="1"/>
          </p:nvPr>
        </p:nvSpPr>
        <p:spPr>
          <a:xfrm>
            <a:off x="6761047" y="1855789"/>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6" name="Text Placeholder 12"/>
          <p:cNvSpPr>
            <a:spLocks noGrp="1"/>
          </p:cNvSpPr>
          <p:nvPr>
            <p:ph type="body" sz="quarter" idx="29"/>
          </p:nvPr>
        </p:nvSpPr>
        <p:spPr>
          <a:xfrm>
            <a:off x="6761048" y="2276246"/>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6618062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4" name="Text Placeholder 3"/>
          <p:cNvSpPr>
            <a:spLocks noGrp="1"/>
          </p:cNvSpPr>
          <p:nvPr>
            <p:ph type="body" sz="quarter" idx="14"/>
          </p:nvPr>
        </p:nvSpPr>
        <p:spPr>
          <a:xfrm>
            <a:off x="579438" y="1997123"/>
            <a:ext cx="8221662" cy="4160793"/>
          </a:xfrm>
          <a:prstGeom prst="rect">
            <a:avLst/>
          </a:prstGeom>
        </p:spPr>
        <p:txBody>
          <a:bodyPr vert="horz" numCol="1" spcCol="182880"/>
          <a:lstStyle>
            <a:lvl1pPr marL="0" indent="0">
              <a:lnSpc>
                <a:spcPts val="1200"/>
              </a:lnSpc>
              <a:spcBef>
                <a:spcPts val="0"/>
              </a:spcBef>
              <a:spcAft>
                <a:spcPts val="600"/>
              </a:spcAft>
              <a:buClr>
                <a:schemeClr val="accent2"/>
              </a:buClr>
              <a:buNone/>
              <a:defRPr sz="800">
                <a:solidFill>
                  <a:srgbClr val="68615A"/>
                </a:solidFill>
                <a:latin typeface="Zurich Lt BT"/>
              </a:defRPr>
            </a:lvl1pPr>
          </a:lstStyle>
          <a:p>
            <a:pPr lvl="0"/>
            <a:r>
              <a:rPr lang="en-US" dirty="0" smtClean="0"/>
              <a:t>Click to edit Master text styles</a:t>
            </a:r>
          </a:p>
        </p:txBody>
      </p:sp>
      <p:sp>
        <p:nvSpPr>
          <p:cNvPr id="7" name="Text Placeholder 6"/>
          <p:cNvSpPr>
            <a:spLocks noGrp="1"/>
          </p:cNvSpPr>
          <p:nvPr>
            <p:ph type="body" sz="quarter" idx="15"/>
          </p:nvPr>
        </p:nvSpPr>
        <p:spPr>
          <a:xfrm>
            <a:off x="579438" y="1421384"/>
            <a:ext cx="8221662" cy="575733"/>
          </a:xfrm>
          <a:prstGeom prst="rect">
            <a:avLst/>
          </a:prstGeom>
        </p:spPr>
        <p:txBody>
          <a:bodyPr vert="horz"/>
          <a:lstStyle>
            <a:lvl1pPr marL="0" indent="0">
              <a:lnSpc>
                <a:spcPts val="2100"/>
              </a:lnSpc>
              <a:spcBef>
                <a:spcPts val="0"/>
              </a:spcBef>
              <a:buFontTx/>
              <a:buNone/>
              <a:defRPr sz="1600">
                <a:solidFill>
                  <a:srgbClr val="68615A"/>
                </a:solidFill>
                <a:latin typeface="Zurich Lt BT" pitchFamily="34" charset="0"/>
              </a:defRPr>
            </a:lvl1pPr>
          </a:lstStyle>
          <a:p>
            <a:pPr lvl="0"/>
            <a:r>
              <a:rPr lang="en-US" dirty="0" smtClean="0"/>
              <a:t>Click to edit Master text styles</a:t>
            </a:r>
          </a:p>
        </p:txBody>
      </p:sp>
      <p:sp>
        <p:nvSpPr>
          <p:cNvPr id="9"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10" name="Text Placeholder 3"/>
          <p:cNvSpPr>
            <a:spLocks noGrp="1"/>
          </p:cNvSpPr>
          <p:nvPr>
            <p:ph type="body" sz="quarter" idx="16"/>
          </p:nvPr>
        </p:nvSpPr>
        <p:spPr>
          <a:xfrm>
            <a:off x="579440" y="6367528"/>
            <a:ext cx="6440267" cy="38564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346768709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LS Logo">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p:nvPr>
        </p:nvSpPr>
        <p:spPr>
          <a:xfrm>
            <a:off x="584658" y="2000251"/>
            <a:ext cx="8216441" cy="4257136"/>
          </a:xfrm>
          <a:prstGeom prst="rect">
            <a:avLst/>
          </a:prstGeom>
        </p:spPr>
        <p:txBody>
          <a:bodyPr vert="horz" lIns="91440" tIns="45720" rIns="91440" bIns="45720" rtlCol="0" anchor="t" anchorCtr="0">
            <a:noAutofit/>
          </a:bodyPr>
          <a:lstStyle>
            <a:lvl1pPr marL="0" indent="0">
              <a:spcBef>
                <a:spcPts val="300"/>
              </a:spcBef>
              <a:spcAft>
                <a:spcPts val="600"/>
              </a:spcAft>
              <a:buNone/>
              <a:defRPr kumimoji="0" sz="800" b="0" i="0" u="none" strike="noStrike" kern="1200" cap="none" spc="0" normalizeH="0" baseline="0">
                <a:ln>
                  <a:noFill/>
                </a:ln>
                <a:solidFill>
                  <a:srgbClr val="68615A"/>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rgbClr val="B9B3AE"/>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1"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grpSp>
        <p:nvGrpSpPr>
          <p:cNvPr id="4" name="Group 3"/>
          <p:cNvGrpSpPr/>
          <p:nvPr/>
        </p:nvGrpSpPr>
        <p:grpSpPr>
          <a:xfrm>
            <a:off x="8153400" y="691717"/>
            <a:ext cx="647700" cy="863600"/>
            <a:chOff x="8153400" y="231458"/>
            <a:chExt cx="647700" cy="647700"/>
          </a:xfrm>
        </p:grpSpPr>
        <p:pic>
          <p:nvPicPr>
            <p:cNvPr id="3" name="Picture 2" descr="Life Science Circle.eps"/>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8153400" y="231458"/>
              <a:ext cx="647700" cy="647700"/>
            </a:xfrm>
            <a:prstGeom prst="rect">
              <a:avLst/>
            </a:prstGeom>
            <a:effectLst>
              <a:outerShdw blurRad="50800" dist="38100" dir="2700000" algn="tl" rotWithShape="0">
                <a:prstClr val="black">
                  <a:alpha val="30000"/>
                </a:prstClr>
              </a:outerShdw>
            </a:effectLst>
          </p:spPr>
        </p:pic>
        <p:pic>
          <p:nvPicPr>
            <p:cNvPr id="10" name="Picture 9" descr="Life Science Circle Text.eps"/>
            <p:cNvPicPr>
              <a:picLocks noChangeAspect="1"/>
            </p:cNvPicPr>
            <p:nvPr userDrawn="1"/>
          </p:nvPicPr>
          <p:blipFill rotWithShape="1">
            <a:blip r:embed="rId3" cstate="email">
              <a:extLst>
                <a:ext uri="{28A0092B-C50C-407E-A947-70E740481C1C}">
                  <a14:useLocalDpi xmlns:a14="http://schemas.microsoft.com/office/drawing/2010/main" xmlns=""/>
                </a:ext>
              </a:extLst>
            </a:blip>
            <a:srcRect t="19642" b="6250"/>
            <a:stretch/>
          </p:blipFill>
          <p:spPr>
            <a:xfrm>
              <a:off x="8297225" y="434975"/>
              <a:ext cx="355600" cy="263525"/>
            </a:xfrm>
            <a:prstGeom prst="rect">
              <a:avLst/>
            </a:prstGeom>
          </p:spPr>
        </p:pic>
      </p:grpSp>
      <p:sp>
        <p:nvSpPr>
          <p:cNvPr id="9" name="Text Placeholder 6"/>
          <p:cNvSpPr>
            <a:spLocks noGrp="1"/>
          </p:cNvSpPr>
          <p:nvPr>
            <p:ph type="body" sz="quarter" idx="17"/>
          </p:nvPr>
        </p:nvSpPr>
        <p:spPr>
          <a:xfrm>
            <a:off x="584657" y="1424520"/>
            <a:ext cx="8221662" cy="575733"/>
          </a:xfrm>
          <a:prstGeom prst="rect">
            <a:avLst/>
          </a:prstGeom>
        </p:spPr>
        <p:txBody>
          <a:bodyPr vert="horz"/>
          <a:lstStyle>
            <a:lvl1pPr marL="0" indent="0">
              <a:lnSpc>
                <a:spcPts val="2100"/>
              </a:lnSpc>
              <a:spcBef>
                <a:spcPts val="0"/>
              </a:spcBef>
              <a:buFontTx/>
              <a:buNone/>
              <a:defRPr sz="1600">
                <a:solidFill>
                  <a:srgbClr val="68615A"/>
                </a:solidFill>
                <a:latin typeface="Zurich Lt BT" pitchFamily="34" charset="0"/>
              </a:defRPr>
            </a:lvl1pPr>
          </a:lstStyle>
          <a:p>
            <a:pPr lvl="0"/>
            <a:r>
              <a:rPr lang="en-US" dirty="0" smtClean="0"/>
              <a:t>Click to edit Master text styles</a:t>
            </a:r>
          </a:p>
        </p:txBody>
      </p:sp>
      <p:sp>
        <p:nvSpPr>
          <p:cNvPr id="12" name="Text Placeholder 3"/>
          <p:cNvSpPr>
            <a:spLocks noGrp="1"/>
          </p:cNvSpPr>
          <p:nvPr>
            <p:ph type="body" sz="quarter" idx="19"/>
          </p:nvPr>
        </p:nvSpPr>
        <p:spPr>
          <a:xfrm>
            <a:off x="576265" y="6457464"/>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413848336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10099121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22666240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203884837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26234775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Slide - One Line Tex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77826" y="3752851"/>
            <a:ext cx="8394700" cy="446088"/>
          </a:xfrm>
          <a:prstGeom prst="rect">
            <a:avLst/>
          </a:prstGeom>
        </p:spPr>
        <p:txBody>
          <a:bodyPr lIns="0" tIns="0" rIns="0" bIns="0"/>
          <a:lstStyle>
            <a:lvl1pPr>
              <a:buFontTx/>
              <a:buNone/>
              <a:defRPr sz="2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1">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pic>
        <p:nvPicPr>
          <p:cNvPr id="12" name="Picture 11" descr="BR Tag.eps"/>
          <p:cNvPicPr>
            <a:picLocks noChangeAspect="1"/>
          </p:cNvPicPr>
          <p:nvPr userDrawn="1"/>
        </p:nvPicPr>
        <p:blipFill rotWithShape="1">
          <a:blip r:embed="rId3" cstate="email">
            <a:extLst>
              <a:ext uri="{28A0092B-C50C-407E-A947-70E740481C1C}">
                <a14:useLocalDpi xmlns:a14="http://schemas.microsoft.com/office/drawing/2010/main" xmlns=""/>
              </a:ext>
            </a:extLst>
          </a:blip>
          <a:srcRect t="39675"/>
          <a:stretch/>
        </p:blipFill>
        <p:spPr>
          <a:xfrm>
            <a:off x="252413" y="0"/>
            <a:ext cx="330200" cy="520967"/>
          </a:xfrm>
          <a:prstGeom prst="rect">
            <a:avLst/>
          </a:prstGeom>
          <a:effectLst>
            <a:outerShdw blurRad="50800" dist="38100" dir="5400000" algn="t" rotWithShape="0">
              <a:schemeClr val="bg1">
                <a:alpha val="30000"/>
              </a:schemeClr>
            </a:outerShdw>
          </a:effectLst>
        </p:spPr>
      </p:pic>
      <p:sp>
        <p:nvSpPr>
          <p:cNvPr id="23" name="Rectangle 22"/>
          <p:cNvSpPr/>
          <p:nvPr/>
        </p:nvSpPr>
        <p:spPr>
          <a:xfrm>
            <a:off x="1085850" y="1"/>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1501775"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1908175"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2327275" y="-1"/>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733762" y="0"/>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7" name="Rectangle 16"/>
          <p:cNvSpPr/>
          <p:nvPr userDrawn="1"/>
        </p:nvSpPr>
        <p:spPr>
          <a:xfrm>
            <a:off x="676275"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51329458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1">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45" y="6514688"/>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pic>
        <p:nvPicPr>
          <p:cNvPr id="12" name="Picture 11" descr="BR Tag.eps"/>
          <p:cNvPicPr>
            <a:picLocks noChangeAspect="1"/>
          </p:cNvPicPr>
          <p:nvPr userDrawn="1"/>
        </p:nvPicPr>
        <p:blipFill rotWithShape="1">
          <a:blip r:embed="rId3" cstate="email">
            <a:extLst>
              <a:ext uri="{28A0092B-C50C-407E-A947-70E740481C1C}">
                <a14:useLocalDpi xmlns:a14="http://schemas.microsoft.com/office/drawing/2010/main" xmlns=""/>
              </a:ext>
            </a:extLst>
          </a:blip>
          <a:srcRect t="39675"/>
          <a:stretch/>
        </p:blipFill>
        <p:spPr>
          <a:xfrm>
            <a:off x="252413" y="0"/>
            <a:ext cx="330200" cy="520967"/>
          </a:xfrm>
          <a:prstGeom prst="rect">
            <a:avLst/>
          </a:prstGeom>
          <a:effectLst>
            <a:outerShdw blurRad="50800" dist="38100" dir="5400000" algn="t" rotWithShape="0">
              <a:schemeClr val="bg1">
                <a:alpha val="30000"/>
              </a:schemeClr>
            </a:outerShdw>
          </a:effectLst>
        </p:spPr>
      </p:pic>
      <p:sp>
        <p:nvSpPr>
          <p:cNvPr id="22" name="Rectangle 21"/>
          <p:cNvSpPr/>
          <p:nvPr/>
        </p:nvSpPr>
        <p:spPr>
          <a:xfrm>
            <a:off x="676275"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1085850" y="1"/>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1501775"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1908175"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2327275" y="-1"/>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733762" y="0"/>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28" name="Rectangle 27"/>
          <p:cNvSpPr/>
          <p:nvPr userDrawn="1"/>
        </p:nvSpPr>
        <p:spPr>
          <a:xfrm>
            <a:off x="2733762" y="0"/>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56777733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2"/>
        </a:solid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813281" y="3473508"/>
            <a:ext cx="7981250" cy="748553"/>
          </a:xfrm>
          <a:prstGeom prst="rect">
            <a:avLst/>
          </a:prstGeom>
        </p:spPr>
        <p:txBody>
          <a:bodyPr>
            <a:normAutofit/>
          </a:bodyPr>
          <a:lstStyle>
            <a:lvl1pPr marL="0" indent="0" algn="l">
              <a:spcBef>
                <a:spcPts val="300"/>
              </a:spcBef>
              <a:buNone/>
              <a:defRPr sz="1600" b="0" i="0" cap="all">
                <a:solidFill>
                  <a:srgbClr val="FFFFFF"/>
                </a:solidFill>
                <a:latin typeface="Amasis MT Light" pitchFamily="18" charset="0"/>
                <a:cs typeface="Amasis MT Light"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2" name="Title Placeholder 1"/>
          <p:cNvSpPr>
            <a:spLocks noGrp="1"/>
          </p:cNvSpPr>
          <p:nvPr>
            <p:ph type="title"/>
          </p:nvPr>
        </p:nvSpPr>
        <p:spPr>
          <a:xfrm>
            <a:off x="789598" y="2797191"/>
            <a:ext cx="8141451" cy="836732"/>
          </a:xfrm>
          <a:prstGeom prst="rect">
            <a:avLst/>
          </a:prstGeom>
        </p:spPr>
        <p:txBody>
          <a:bodyPr vert="horz" lIns="91440" tIns="45720" rIns="91440" bIns="45720" rtlCol="0" anchor="t" anchorCtr="0">
            <a:noAutofit/>
          </a:bodyPr>
          <a:lstStyle>
            <a:lvl1pPr>
              <a:defRPr sz="3600">
                <a:solidFill>
                  <a:schemeClr val="bg1"/>
                </a:solidFill>
              </a:defRPr>
            </a:lvl1pPr>
          </a:lstStyle>
          <a:p>
            <a:r>
              <a:rPr lang="en-US" dirty="0" smtClean="0"/>
              <a:t>Click to edit Master title style</a:t>
            </a:r>
            <a:endParaRPr lang="en-US" dirty="0"/>
          </a:p>
        </p:txBody>
      </p:sp>
      <p:pic>
        <p:nvPicPr>
          <p:cNvPr id="5" name="Picture 4" descr="BMR_LogoLeft_withtagline_white.eps"/>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522352" y="574644"/>
            <a:ext cx="1566799" cy="496411"/>
          </a:xfrm>
          <a:prstGeom prst="rect">
            <a:avLst/>
          </a:prstGeom>
        </p:spPr>
      </p:pic>
      <p:pic>
        <p:nvPicPr>
          <p:cNvPr id="6" name="Picture 5" descr="BMR_LogoLeft_withtagline_white.eps"/>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522352" y="574644"/>
            <a:ext cx="1566799" cy="496411"/>
          </a:xfrm>
          <a:prstGeom prst="rect">
            <a:avLst/>
          </a:prstGeom>
        </p:spPr>
      </p:pic>
    </p:spTree>
    <p:extLst>
      <p:ext uri="{BB962C8B-B14F-4D97-AF65-F5344CB8AC3E}">
        <p14:creationId xmlns:p14="http://schemas.microsoft.com/office/powerpoint/2010/main" xmlns="" val="32832747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Property - 4 col">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58" y="1636262"/>
            <a:ext cx="2056523" cy="2061461"/>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7"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0"/>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81" y="1617446"/>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4697408" y="1617446"/>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38" y="1617446"/>
            <a:ext cx="2056523" cy="2061461"/>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4116"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
        <p:nvSpPr>
          <p:cNvPr id="26" name="Picture Placeholder 24"/>
          <p:cNvSpPr>
            <a:spLocks noGrp="1"/>
          </p:cNvSpPr>
          <p:nvPr>
            <p:ph type="pic" sz="quarter" idx="19"/>
          </p:nvPr>
        </p:nvSpPr>
        <p:spPr>
          <a:xfrm>
            <a:off x="2732088" y="3850766"/>
            <a:ext cx="4021842" cy="2427425"/>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19526172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mall Side Text 3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58" y="1636261"/>
            <a:ext cx="2056523" cy="2612279"/>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7"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0"/>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81" y="1617446"/>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4697408" y="1617446"/>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38" y="1617446"/>
            <a:ext cx="2056523" cy="2612277"/>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9217"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157813983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rge Side Text 3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58" y="1617445"/>
            <a:ext cx="2056523" cy="2748281"/>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1600" b="0" i="0" u="none" strike="noStrike" kern="1200" cap="none" spc="0" normalizeH="0" baseline="0">
                <a:ln>
                  <a:noFill/>
                </a:ln>
                <a:solidFill>
                  <a:schemeClr val="accent2"/>
                </a:solidFill>
                <a:effectLst/>
                <a:uLnTx/>
                <a:uFillTx/>
                <a:latin typeface="Amasis MT Light"/>
                <a:ea typeface="+mj-ea"/>
                <a:cs typeface="Amasis MT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0"/>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81"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5" name="Text Placeholder 12"/>
          <p:cNvSpPr>
            <a:spLocks noGrp="1"/>
          </p:cNvSpPr>
          <p:nvPr>
            <p:ph type="body" sz="quarter" idx="16"/>
          </p:nvPr>
        </p:nvSpPr>
        <p:spPr>
          <a:xfrm>
            <a:off x="4697408"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38" y="1730341"/>
            <a:ext cx="2056523" cy="2748280"/>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74116"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xmlns="" val="115902474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4 col-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0"/>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3" name="Text Placeholder 12"/>
          <p:cNvSpPr>
            <a:spLocks noGrp="1"/>
          </p:cNvSpPr>
          <p:nvPr>
            <p:ph type="body" sz="quarter" idx="15"/>
          </p:nvPr>
        </p:nvSpPr>
        <p:spPr>
          <a:xfrm>
            <a:off x="2636181"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5" name="Text Placeholder 12"/>
          <p:cNvSpPr>
            <a:spLocks noGrp="1"/>
          </p:cNvSpPr>
          <p:nvPr>
            <p:ph type="body" sz="quarter" idx="16"/>
          </p:nvPr>
        </p:nvSpPr>
        <p:spPr>
          <a:xfrm>
            <a:off x="4697408"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16" name="Text Placeholder 12"/>
          <p:cNvSpPr>
            <a:spLocks noGrp="1"/>
          </p:cNvSpPr>
          <p:nvPr>
            <p:ph type="body" sz="quarter" idx="17"/>
          </p:nvPr>
        </p:nvSpPr>
        <p:spPr>
          <a:xfrm>
            <a:off x="6761038"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
        <p:nvSpPr>
          <p:cNvPr id="25" name="Picture Placeholder 24"/>
          <p:cNvSpPr>
            <a:spLocks noGrp="1"/>
          </p:cNvSpPr>
          <p:nvPr>
            <p:ph type="pic" sz="quarter" idx="18"/>
          </p:nvPr>
        </p:nvSpPr>
        <p:spPr>
          <a:xfrm>
            <a:off x="658813" y="4503012"/>
            <a:ext cx="1977367" cy="1775179"/>
          </a:xfrm>
          <a:prstGeom prst="rect">
            <a:avLst/>
          </a:prstGeom>
          <a:effectLst>
            <a:innerShdw blurRad="63500" dist="50800" dir="13500000">
              <a:prstClr val="black">
                <a:alpha val="50000"/>
              </a:prstClr>
            </a:innerShdw>
          </a:effectLst>
        </p:spPr>
        <p:txBody>
          <a:bodyPr vert="horz"/>
          <a:lstStyle>
            <a:lvl1pPr marL="0" indent="0">
              <a:buNone/>
              <a:defRPr>
                <a:latin typeface="Zurich Lt BT"/>
              </a:defRPr>
            </a:lvl1pPr>
          </a:lstStyle>
          <a:p>
            <a:r>
              <a:rPr lang="en-US" dirty="0" smtClean="0"/>
              <a:t>Drag picture to placeholder or click icon to add</a:t>
            </a:r>
            <a:endParaRPr lang="en-US" dirty="0"/>
          </a:p>
        </p:txBody>
      </p:sp>
      <p:sp>
        <p:nvSpPr>
          <p:cNvPr id="11" name="Text Placeholder 12"/>
          <p:cNvSpPr>
            <a:spLocks noGrp="1"/>
          </p:cNvSpPr>
          <p:nvPr>
            <p:ph type="body" sz="quarter" idx="19"/>
          </p:nvPr>
        </p:nvSpPr>
        <p:spPr>
          <a:xfrm>
            <a:off x="579659" y="1617445"/>
            <a:ext cx="2056523" cy="2649696"/>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smtClean="0"/>
              <a:t>Click to edit Master text styles</a:t>
            </a:r>
          </a:p>
        </p:txBody>
      </p:sp>
    </p:spTree>
    <p:extLst>
      <p:ext uri="{BB962C8B-B14F-4D97-AF65-F5344CB8AC3E}">
        <p14:creationId xmlns:p14="http://schemas.microsoft.com/office/powerpoint/2010/main" xmlns="" val="25054904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Property - 2 col">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hasCustomPrompt="1"/>
          </p:nvPr>
        </p:nvSpPr>
        <p:spPr>
          <a:xfrm>
            <a:off x="579658" y="1855782"/>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6033627"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7"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4" name="Text Placeholder 3"/>
          <p:cNvSpPr>
            <a:spLocks noGrp="1"/>
          </p:cNvSpPr>
          <p:nvPr>
            <p:ph type="body" sz="quarter" idx="14"/>
          </p:nvPr>
        </p:nvSpPr>
        <p:spPr>
          <a:xfrm>
            <a:off x="579658" y="6447210"/>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
        <p:nvSpPr>
          <p:cNvPr id="15" name="Text Placeholder 12"/>
          <p:cNvSpPr>
            <a:spLocks noGrp="1"/>
          </p:cNvSpPr>
          <p:nvPr>
            <p:ph type="body" sz="quarter" idx="16"/>
          </p:nvPr>
        </p:nvSpPr>
        <p:spPr>
          <a:xfrm>
            <a:off x="579659" y="2276239"/>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6" name="Text Placeholder 5"/>
          <p:cNvSpPr>
            <a:spLocks noGrp="1"/>
          </p:cNvSpPr>
          <p:nvPr>
            <p:ph type="body" sz="quarter" idx="20"/>
          </p:nvPr>
        </p:nvSpPr>
        <p:spPr>
          <a:xfrm>
            <a:off x="579658" y="1413935"/>
            <a:ext cx="8237902" cy="429304"/>
          </a:xfrm>
          <a:prstGeom prst="rect">
            <a:avLst/>
          </a:prstGeom>
        </p:spPr>
        <p:txBody>
          <a:bodyPr vert="horz"/>
          <a:lstStyle>
            <a:lvl1pPr marL="0" marR="0" indent="0" algn="l" defTabSz="914400" rtl="0" eaLnBrk="1" fontAlgn="auto" latinLnBrk="0" hangingPunct="1">
              <a:lnSpc>
                <a:spcPct val="100000"/>
              </a:lnSpc>
              <a:spcBef>
                <a:spcPts val="2000"/>
              </a:spcBef>
              <a:spcAft>
                <a:spcPts val="0"/>
              </a:spcAft>
              <a:buClr>
                <a:schemeClr val="accent1"/>
              </a:buClr>
              <a:buSzPct val="75000"/>
              <a:buFontTx/>
              <a:buNone/>
              <a:tabLst/>
              <a:defRPr sz="1600">
                <a:solidFill>
                  <a:srgbClr val="68615A"/>
                </a:solidFill>
                <a:latin typeface="Zurich Lt BT" pitchFamily="34" charset="0"/>
              </a:defRPr>
            </a:lvl1pPr>
          </a:lstStyle>
          <a:p>
            <a:pPr marL="0" marR="0" lvl="0" indent="0" algn="l" defTabSz="914400" rtl="0" eaLnBrk="1" fontAlgn="auto" latinLnBrk="0" hangingPunct="1">
              <a:lnSpc>
                <a:spcPct val="100000"/>
              </a:lnSpc>
              <a:spcBef>
                <a:spcPts val="2000"/>
              </a:spcBef>
              <a:spcAft>
                <a:spcPts val="0"/>
              </a:spcAft>
              <a:buClr>
                <a:schemeClr val="accent1"/>
              </a:buClr>
              <a:buSzPct val="75000"/>
              <a:buFontTx/>
              <a:buNone/>
              <a:tabLst/>
              <a:defRPr/>
            </a:pPr>
            <a:r>
              <a:rPr lang="en-US" dirty="0" smtClean="0"/>
              <a:t>Click to edit Master text styles</a:t>
            </a:r>
          </a:p>
          <a:p>
            <a:pPr lvl="0"/>
            <a:endParaRPr lang="en-US" dirty="0" smtClean="0"/>
          </a:p>
        </p:txBody>
      </p:sp>
      <p:sp>
        <p:nvSpPr>
          <p:cNvPr id="20" name="Text Placeholder 12"/>
          <p:cNvSpPr>
            <a:spLocks noGrp="1"/>
          </p:cNvSpPr>
          <p:nvPr>
            <p:ph type="body" sz="quarter" idx="23"/>
          </p:nvPr>
        </p:nvSpPr>
        <p:spPr>
          <a:xfrm>
            <a:off x="4702519" y="2275519"/>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18" name="Text Placeholder 3"/>
          <p:cNvSpPr>
            <a:spLocks noGrp="1"/>
          </p:cNvSpPr>
          <p:nvPr>
            <p:ph type="body" sz="half" idx="25" hasCustomPrompt="1"/>
          </p:nvPr>
        </p:nvSpPr>
        <p:spPr>
          <a:xfrm>
            <a:off x="4702519" y="1857985"/>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2" name="Text Placeholder 3"/>
          <p:cNvSpPr>
            <a:spLocks noGrp="1"/>
          </p:cNvSpPr>
          <p:nvPr>
            <p:ph type="body" sz="half" idx="26" hasCustomPrompt="1"/>
          </p:nvPr>
        </p:nvSpPr>
        <p:spPr>
          <a:xfrm>
            <a:off x="2636179" y="1855782"/>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3" name="Text Placeholder 12"/>
          <p:cNvSpPr>
            <a:spLocks noGrp="1"/>
          </p:cNvSpPr>
          <p:nvPr>
            <p:ph type="body" sz="quarter" idx="27"/>
          </p:nvPr>
        </p:nvSpPr>
        <p:spPr>
          <a:xfrm>
            <a:off x="2636181" y="2276239"/>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
        <p:nvSpPr>
          <p:cNvPr id="24" name="Text Placeholder 3"/>
          <p:cNvSpPr>
            <a:spLocks noGrp="1"/>
          </p:cNvSpPr>
          <p:nvPr>
            <p:ph type="body" sz="half" idx="28" hasCustomPrompt="1"/>
          </p:nvPr>
        </p:nvSpPr>
        <p:spPr>
          <a:xfrm>
            <a:off x="6761037" y="1855782"/>
            <a:ext cx="2056523" cy="464713"/>
          </a:xfrm>
          <a:prstGeom prst="rect">
            <a:avLst/>
          </a:prstGeom>
        </p:spPr>
        <p:txBody>
          <a:bodyPr vert="horz" lIns="91440" tIns="45720" rIns="91440" bIns="45720" rtlCol="0" anchor="t" anchorCtr="0">
            <a:noAutofit/>
          </a:bodyPr>
          <a:lstStyle>
            <a:lvl1pPr marL="0" indent="0">
              <a:lnSpc>
                <a:spcPts val="1100"/>
              </a:lnSpc>
              <a:spcBef>
                <a:spcPts val="0"/>
              </a:spcBef>
              <a:spcAft>
                <a:spcPts val="300"/>
              </a:spcAft>
              <a:buNone/>
              <a:defRPr kumimoji="0" sz="800" b="0" i="0" u="none" strike="noStrike" kern="1200" cap="none" spc="0" normalizeH="0" baseline="0">
                <a:ln>
                  <a:noFill/>
                </a:ln>
                <a:solidFill>
                  <a:schemeClr val="accent2"/>
                </a:solidFill>
                <a:effectLst/>
                <a:uLnTx/>
                <a:uFillTx/>
                <a:latin typeface="Amasis MT Medium" pitchFamily="18" charset="0"/>
                <a:ea typeface="+mj-ea"/>
                <a:cs typeface="Amasis MT Medium"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26" name="Text Placeholder 12"/>
          <p:cNvSpPr>
            <a:spLocks noGrp="1"/>
          </p:cNvSpPr>
          <p:nvPr>
            <p:ph type="body" sz="quarter" idx="29"/>
          </p:nvPr>
        </p:nvSpPr>
        <p:spPr>
          <a:xfrm>
            <a:off x="6761038" y="2276239"/>
            <a:ext cx="2056523" cy="2101343"/>
          </a:xfrm>
          <a:prstGeom prst="rect">
            <a:avLst/>
          </a:prstGeom>
        </p:spPr>
        <p:txBody>
          <a:bodyPr vert="horz"/>
          <a:lstStyle>
            <a:lvl1pPr marL="91440" indent="-91440">
              <a:lnSpc>
                <a:spcPts val="1100"/>
              </a:lnSpc>
              <a:spcBef>
                <a:spcPts val="0"/>
              </a:spcBef>
              <a:spcAft>
                <a:spcPts val="300"/>
              </a:spcAft>
              <a:buClr>
                <a:schemeClr val="accent2"/>
              </a:buClr>
              <a:buSzPct val="100000"/>
              <a:buFont typeface="Wingdings" charset="2"/>
              <a:buChar char="§"/>
              <a:defRPr sz="800" b="0" i="0">
                <a:solidFill>
                  <a:srgbClr val="68615A"/>
                </a:solidFill>
                <a:latin typeface="Zurich Lt BT"/>
                <a:cs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288681976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4" name="Text Placeholder 3"/>
          <p:cNvSpPr>
            <a:spLocks noGrp="1"/>
          </p:cNvSpPr>
          <p:nvPr>
            <p:ph type="body" sz="quarter" idx="14"/>
          </p:nvPr>
        </p:nvSpPr>
        <p:spPr>
          <a:xfrm>
            <a:off x="579438" y="1997117"/>
            <a:ext cx="8221662" cy="4160793"/>
          </a:xfrm>
          <a:prstGeom prst="rect">
            <a:avLst/>
          </a:prstGeom>
        </p:spPr>
        <p:txBody>
          <a:bodyPr vert="horz" numCol="1" spcCol="182880"/>
          <a:lstStyle>
            <a:lvl1pPr marL="0" indent="0">
              <a:lnSpc>
                <a:spcPts val="1200"/>
              </a:lnSpc>
              <a:spcBef>
                <a:spcPts val="0"/>
              </a:spcBef>
              <a:spcAft>
                <a:spcPts val="600"/>
              </a:spcAft>
              <a:buClr>
                <a:schemeClr val="accent2"/>
              </a:buClr>
              <a:buNone/>
              <a:defRPr sz="800">
                <a:solidFill>
                  <a:srgbClr val="68615A"/>
                </a:solidFill>
                <a:latin typeface="Zurich Lt BT"/>
              </a:defRPr>
            </a:lvl1pPr>
          </a:lstStyle>
          <a:p>
            <a:pPr lvl="0"/>
            <a:r>
              <a:rPr lang="en-US" dirty="0" smtClean="0"/>
              <a:t>Click to edit Master text styles</a:t>
            </a:r>
          </a:p>
        </p:txBody>
      </p:sp>
      <p:sp>
        <p:nvSpPr>
          <p:cNvPr id="7" name="Text Placeholder 6"/>
          <p:cNvSpPr>
            <a:spLocks noGrp="1"/>
          </p:cNvSpPr>
          <p:nvPr>
            <p:ph type="body" sz="quarter" idx="15"/>
          </p:nvPr>
        </p:nvSpPr>
        <p:spPr>
          <a:xfrm>
            <a:off x="579438" y="1421383"/>
            <a:ext cx="8221662" cy="575733"/>
          </a:xfrm>
          <a:prstGeom prst="rect">
            <a:avLst/>
          </a:prstGeom>
        </p:spPr>
        <p:txBody>
          <a:bodyPr vert="horz"/>
          <a:lstStyle>
            <a:lvl1pPr marL="0" indent="0">
              <a:lnSpc>
                <a:spcPts val="2100"/>
              </a:lnSpc>
              <a:spcBef>
                <a:spcPts val="0"/>
              </a:spcBef>
              <a:buFontTx/>
              <a:buNone/>
              <a:defRPr sz="1600">
                <a:solidFill>
                  <a:srgbClr val="68615A"/>
                </a:solidFill>
                <a:latin typeface="Zurich Lt BT" pitchFamily="34" charset="0"/>
              </a:defRPr>
            </a:lvl1pPr>
          </a:lstStyle>
          <a:p>
            <a:pPr lvl="0"/>
            <a:r>
              <a:rPr lang="en-US" dirty="0" smtClean="0"/>
              <a:t>Click to edit Master text styles</a:t>
            </a:r>
          </a:p>
        </p:txBody>
      </p:sp>
      <p:sp>
        <p:nvSpPr>
          <p:cNvPr id="9"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10" name="Text Placeholder 3"/>
          <p:cNvSpPr>
            <a:spLocks noGrp="1"/>
          </p:cNvSpPr>
          <p:nvPr>
            <p:ph type="body" sz="quarter" idx="16"/>
          </p:nvPr>
        </p:nvSpPr>
        <p:spPr>
          <a:xfrm>
            <a:off x="579439" y="6367528"/>
            <a:ext cx="6440267" cy="38564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227136004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LS Logo">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p>
            <a:r>
              <a:rPr lang="en-US" smtClean="0"/>
              <a:t>Click to edit Master title style</a:t>
            </a:r>
            <a:endParaRPr dirty="0"/>
          </a:p>
        </p:txBody>
      </p:sp>
      <p:sp>
        <p:nvSpPr>
          <p:cNvPr id="5" name="Text Placeholder 3"/>
          <p:cNvSpPr>
            <a:spLocks noGrp="1"/>
          </p:cNvSpPr>
          <p:nvPr>
            <p:ph type="body" sz="half" idx="2"/>
          </p:nvPr>
        </p:nvSpPr>
        <p:spPr>
          <a:xfrm>
            <a:off x="584658" y="2000251"/>
            <a:ext cx="8216441" cy="4257136"/>
          </a:xfrm>
          <a:prstGeom prst="rect">
            <a:avLst/>
          </a:prstGeom>
        </p:spPr>
        <p:txBody>
          <a:bodyPr vert="horz" lIns="91440" tIns="45720" rIns="91440" bIns="45720" rtlCol="0" anchor="t" anchorCtr="0">
            <a:noAutofit/>
          </a:bodyPr>
          <a:lstStyle>
            <a:lvl1pPr marL="0" indent="0">
              <a:spcBef>
                <a:spcPts val="300"/>
              </a:spcBef>
              <a:spcAft>
                <a:spcPts val="600"/>
              </a:spcAft>
              <a:buNone/>
              <a:defRPr kumimoji="0" sz="800" b="0" i="0" u="none" strike="noStrike" kern="1200" cap="none" spc="0" normalizeH="0" baseline="0">
                <a:ln>
                  <a:noFill/>
                </a:ln>
                <a:solidFill>
                  <a:srgbClr val="68615A"/>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text styles</a:t>
            </a:r>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rgbClr val="B9B3AE"/>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1"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grpSp>
        <p:nvGrpSpPr>
          <p:cNvPr id="4" name="Group 3"/>
          <p:cNvGrpSpPr/>
          <p:nvPr/>
        </p:nvGrpSpPr>
        <p:grpSpPr>
          <a:xfrm>
            <a:off x="8153400" y="691717"/>
            <a:ext cx="647700" cy="863600"/>
            <a:chOff x="8153400" y="231458"/>
            <a:chExt cx="647700" cy="647700"/>
          </a:xfrm>
        </p:grpSpPr>
        <p:pic>
          <p:nvPicPr>
            <p:cNvPr id="3" name="Picture 2" descr="Life Science Circle.eps"/>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8153400" y="231458"/>
              <a:ext cx="647700" cy="647700"/>
            </a:xfrm>
            <a:prstGeom prst="rect">
              <a:avLst/>
            </a:prstGeom>
            <a:effectLst>
              <a:outerShdw blurRad="50800" dist="38100" dir="2700000" algn="tl" rotWithShape="0">
                <a:prstClr val="black">
                  <a:alpha val="30000"/>
                </a:prstClr>
              </a:outerShdw>
            </a:effectLst>
          </p:spPr>
        </p:pic>
        <p:pic>
          <p:nvPicPr>
            <p:cNvPr id="10" name="Picture 9" descr="Life Science Circle Text.eps"/>
            <p:cNvPicPr>
              <a:picLocks noChangeAspect="1"/>
            </p:cNvPicPr>
            <p:nvPr userDrawn="1"/>
          </p:nvPicPr>
          <p:blipFill rotWithShape="1">
            <a:blip r:embed="rId3" cstate="email">
              <a:extLst>
                <a:ext uri="{28A0092B-C50C-407E-A947-70E740481C1C}">
                  <a14:useLocalDpi xmlns:a14="http://schemas.microsoft.com/office/drawing/2010/main" xmlns=""/>
                </a:ext>
              </a:extLst>
            </a:blip>
            <a:srcRect t="19642" b="6250"/>
            <a:stretch/>
          </p:blipFill>
          <p:spPr>
            <a:xfrm>
              <a:off x="8297225" y="434975"/>
              <a:ext cx="355600" cy="263525"/>
            </a:xfrm>
            <a:prstGeom prst="rect">
              <a:avLst/>
            </a:prstGeom>
          </p:spPr>
        </p:pic>
      </p:grpSp>
      <p:sp>
        <p:nvSpPr>
          <p:cNvPr id="9" name="Text Placeholder 6"/>
          <p:cNvSpPr>
            <a:spLocks noGrp="1"/>
          </p:cNvSpPr>
          <p:nvPr>
            <p:ph type="body" sz="quarter" idx="17"/>
          </p:nvPr>
        </p:nvSpPr>
        <p:spPr>
          <a:xfrm>
            <a:off x="584657" y="1424518"/>
            <a:ext cx="8221662" cy="575733"/>
          </a:xfrm>
          <a:prstGeom prst="rect">
            <a:avLst/>
          </a:prstGeom>
        </p:spPr>
        <p:txBody>
          <a:bodyPr vert="horz"/>
          <a:lstStyle>
            <a:lvl1pPr marL="0" indent="0">
              <a:lnSpc>
                <a:spcPts val="2100"/>
              </a:lnSpc>
              <a:spcBef>
                <a:spcPts val="0"/>
              </a:spcBef>
              <a:buFontTx/>
              <a:buNone/>
              <a:defRPr sz="1600">
                <a:solidFill>
                  <a:srgbClr val="68615A"/>
                </a:solidFill>
                <a:latin typeface="Zurich Lt BT" pitchFamily="34" charset="0"/>
              </a:defRPr>
            </a:lvl1pPr>
          </a:lstStyle>
          <a:p>
            <a:pPr lvl="0"/>
            <a:r>
              <a:rPr lang="en-US" dirty="0" smtClean="0"/>
              <a:t>Click to edit Master text styles</a:t>
            </a:r>
          </a:p>
        </p:txBody>
      </p:sp>
      <p:sp>
        <p:nvSpPr>
          <p:cNvPr id="12" name="Text Placeholder 3"/>
          <p:cNvSpPr>
            <a:spLocks noGrp="1"/>
          </p:cNvSpPr>
          <p:nvPr>
            <p:ph type="body" sz="quarter" idx="19"/>
          </p:nvPr>
        </p:nvSpPr>
        <p:spPr>
          <a:xfrm>
            <a:off x="576264" y="6457463"/>
            <a:ext cx="6440267" cy="296885"/>
          </a:xfrm>
          <a:prstGeom prst="rect">
            <a:avLst/>
          </a:prstGeom>
        </p:spPr>
        <p:txBody>
          <a:bodyPr vert="horz" anchor="b" anchorCtr="0"/>
          <a:lstStyle>
            <a:lvl1pPr marL="91440" indent="-91440" algn="l">
              <a:spcBef>
                <a:spcPts val="0"/>
              </a:spcBef>
              <a:buClr>
                <a:schemeClr val="accent3"/>
              </a:buClr>
              <a:buSzPct val="100000"/>
              <a:buFont typeface="+mj-lt"/>
              <a:buAutoNum type="arabicParenR"/>
              <a:defRPr sz="500">
                <a:solidFill>
                  <a:srgbClr val="68615A"/>
                </a:solidFill>
                <a:latin typeface="Zurich Lt BT"/>
              </a:defRPr>
            </a:lvl1pPr>
          </a:lstStyle>
          <a:p>
            <a:pPr lvl="0"/>
            <a:r>
              <a:rPr lang="en-US" dirty="0" smtClean="0"/>
              <a:t>Click to edit Master text styles</a:t>
            </a:r>
          </a:p>
        </p:txBody>
      </p:sp>
    </p:spTree>
    <p:extLst>
      <p:ext uri="{BB962C8B-B14F-4D97-AF65-F5344CB8AC3E}">
        <p14:creationId xmlns:p14="http://schemas.microsoft.com/office/powerpoint/2010/main" xmlns="" val="3038102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 - Project Name">
    <p:spTree>
      <p:nvGrpSpPr>
        <p:cNvPr id="1" name=""/>
        <p:cNvGrpSpPr/>
        <p:nvPr/>
      </p:nvGrpSpPr>
      <p:grpSpPr>
        <a:xfrm>
          <a:off x="0" y="0"/>
          <a:ext cx="0" cy="0"/>
          <a:chOff x="0" y="0"/>
          <a:chExt cx="0" cy="0"/>
        </a:xfrm>
      </p:grpSpPr>
      <p:sp>
        <p:nvSpPr>
          <p:cNvPr id="6" name="Text Placeholder 8"/>
          <p:cNvSpPr>
            <a:spLocks noGrp="1"/>
          </p:cNvSpPr>
          <p:nvPr>
            <p:ph type="body" sz="quarter" idx="12"/>
          </p:nvPr>
        </p:nvSpPr>
        <p:spPr>
          <a:xfrm>
            <a:off x="377826" y="3752851"/>
            <a:ext cx="8432799" cy="396376"/>
          </a:xfrm>
          <a:prstGeom prst="rect">
            <a:avLst/>
          </a:prstGeom>
        </p:spPr>
        <p:txBody>
          <a:bodyPr lIns="0" tIns="0" rIns="0" bIns="0"/>
          <a:lstStyle>
            <a:lvl1pPr>
              <a:buFontTx/>
              <a:buNone/>
              <a:defRPr sz="24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smtClean="0"/>
              <a:t>Click to edit Master text styles</a:t>
            </a:r>
          </a:p>
        </p:txBody>
      </p:sp>
      <p:sp>
        <p:nvSpPr>
          <p:cNvPr id="9" name="Text Placeholder 8"/>
          <p:cNvSpPr>
            <a:spLocks noGrp="1"/>
          </p:cNvSpPr>
          <p:nvPr>
            <p:ph type="body" sz="quarter" idx="13"/>
          </p:nvPr>
        </p:nvSpPr>
        <p:spPr>
          <a:xfrm>
            <a:off x="377825" y="4149233"/>
            <a:ext cx="8432800" cy="189239"/>
          </a:xfrm>
          <a:prstGeom prst="rect">
            <a:avLst/>
          </a:prstGeom>
        </p:spPr>
        <p:txBody>
          <a:bodyPr lIns="0" tIns="0" rIns="0" bIns="0"/>
          <a:lstStyle>
            <a:lvl1pPr>
              <a:buFontTx/>
              <a:buNone/>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2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30396518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3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131018396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4 Map">
    <p:bg>
      <p:bgPr>
        <a:blipFill rotWithShape="1">
          <a:blip r:embed="rId2" cstate="print">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161448650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15" name="TextBox 14"/>
          <p:cNvSpPr txBox="1"/>
          <p:nvPr userDrawn="1"/>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Tree>
    <p:extLst>
      <p:ext uri="{BB962C8B-B14F-4D97-AF65-F5344CB8AC3E}">
        <p14:creationId xmlns:p14="http://schemas.microsoft.com/office/powerpoint/2010/main" xmlns="" val="361299701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rotWithShape="1">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1273198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Content 1">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9658" y="1018984"/>
            <a:ext cx="8221442" cy="589816"/>
          </a:xfrm>
        </p:spPr>
        <p:txBody>
          <a:bodyPr/>
          <a:lstStyle>
            <a:lvl1pPr>
              <a:defRPr>
                <a:solidFill>
                  <a:schemeClr val="bg1"/>
                </a:solidFill>
              </a:defRPr>
            </a:lvl1pPr>
          </a:lstStyle>
          <a:p>
            <a:r>
              <a:rPr lang="en-US" smtClean="0"/>
              <a:t>Click to edit Master title style</a:t>
            </a:r>
            <a:endParaRPr dirty="0"/>
          </a:p>
        </p:txBody>
      </p:sp>
      <p:sp>
        <p:nvSpPr>
          <p:cNvPr id="14" name="Text Placeholder 3"/>
          <p:cNvSpPr>
            <a:spLocks noGrp="1"/>
          </p:cNvSpPr>
          <p:nvPr>
            <p:ph type="body" sz="half" idx="13"/>
          </p:nvPr>
        </p:nvSpPr>
        <p:spPr>
          <a:xfrm>
            <a:off x="2959854" y="440553"/>
            <a:ext cx="5991491" cy="406213"/>
          </a:xfrm>
          <a:prstGeom prst="rect">
            <a:avLst/>
          </a:prstGeom>
        </p:spPr>
        <p:txBody>
          <a:bodyPr vert="horz" lIns="91440" tIns="45720" rIns="91440" bIns="45720" rtlCol="0" anchor="t" anchorCtr="0">
            <a:noAutofit/>
          </a:bodyPr>
          <a:lstStyle>
            <a:lvl1pPr marL="0" indent="0">
              <a:buNone/>
              <a:defRPr kumimoji="0" sz="600" b="0" i="0" u="none" strike="noStrike" kern="1200" cap="all" spc="0" normalizeH="0" baseline="0">
                <a:ln>
                  <a:noFill/>
                </a:ln>
                <a:solidFill>
                  <a:schemeClr val="bg2">
                    <a:lumMod val="60000"/>
                    <a:lumOff val="40000"/>
                  </a:schemeClr>
                </a:solidFill>
                <a:effectLst/>
                <a:uLnTx/>
                <a:uFillTx/>
                <a:latin typeface="Zurich Lt BT"/>
                <a:ea typeface="+mj-ea"/>
                <a:cs typeface="Zurich Lt B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
        <p:nvSpPr>
          <p:cNvPr id="10" name="Slide Number Placeholder 5"/>
          <p:cNvSpPr>
            <a:spLocks noGrp="1"/>
          </p:cNvSpPr>
          <p:nvPr>
            <p:ph type="sldNum" sz="quarter" idx="4"/>
          </p:nvPr>
        </p:nvSpPr>
        <p:spPr>
          <a:xfrm>
            <a:off x="8776035" y="6514681"/>
            <a:ext cx="175311" cy="231257"/>
          </a:xfrm>
          <a:prstGeom prst="rect">
            <a:avLst/>
          </a:prstGeom>
          <a:ln>
            <a:noFill/>
          </a:ln>
        </p:spPr>
        <p:txBody>
          <a:bodyPr lIns="0" tIns="0" rIns="0" bIns="0" anchor="ctr" anchorCtr="0"/>
          <a:lstStyle>
            <a:lvl1pPr algn="l">
              <a:defRPr sz="600" b="0" i="0">
                <a:ln>
                  <a:noFill/>
                </a:ln>
                <a:solidFill>
                  <a:srgbClr val="FFFFFF"/>
                </a:solidFill>
                <a:latin typeface="Zurich Bd BT"/>
                <a:cs typeface="Zurich Bd BT"/>
              </a:defRPr>
            </a:lvl1pPr>
          </a:lstStyle>
          <a:p>
            <a:fld id="{162F1D00-BD13-4404-86B0-79703945A0A7}" type="slidenum">
              <a:rPr lang="en-US" smtClean="0"/>
              <a:pPr/>
              <a:t>‹#›</a:t>
            </a:fld>
            <a:endParaRPr lang="en-US" dirty="0"/>
          </a:p>
        </p:txBody>
      </p:sp>
      <p:sp>
        <p:nvSpPr>
          <p:cNvPr id="13" name="TextBox 12"/>
          <p:cNvSpPr txBox="1"/>
          <p:nvPr/>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pic>
        <p:nvPicPr>
          <p:cNvPr id="12" name="Picture 11" descr="BR Tag.eps"/>
          <p:cNvPicPr>
            <a:picLocks noChangeAspect="1"/>
          </p:cNvPicPr>
          <p:nvPr userDrawn="1"/>
        </p:nvPicPr>
        <p:blipFill rotWithShape="1">
          <a:blip r:embed="rId3" cstate="email">
            <a:extLst>
              <a:ext uri="{28A0092B-C50C-407E-A947-70E740481C1C}">
                <a14:useLocalDpi xmlns:a14="http://schemas.microsoft.com/office/drawing/2010/main" xmlns=""/>
              </a:ext>
            </a:extLst>
          </a:blip>
          <a:srcRect t="39675"/>
          <a:stretch/>
        </p:blipFill>
        <p:spPr>
          <a:xfrm>
            <a:off x="252413" y="-1"/>
            <a:ext cx="330200" cy="520967"/>
          </a:xfrm>
          <a:prstGeom prst="rect">
            <a:avLst/>
          </a:prstGeom>
          <a:effectLst>
            <a:outerShdw blurRad="50800" dist="38100" dir="5400000" algn="t" rotWithShape="0">
              <a:schemeClr val="bg1">
                <a:alpha val="30000"/>
              </a:schemeClr>
            </a:outerShdw>
          </a:effectLst>
        </p:spPr>
      </p:pic>
      <p:sp>
        <p:nvSpPr>
          <p:cNvPr id="22" name="Rectangle 21"/>
          <p:cNvSpPr/>
          <p:nvPr/>
        </p:nvSpPr>
        <p:spPr>
          <a:xfrm>
            <a:off x="676275"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1085850" y="0"/>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1501775"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1908175"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Rectangle 25"/>
          <p:cNvSpPr/>
          <p:nvPr/>
        </p:nvSpPr>
        <p:spPr>
          <a:xfrm>
            <a:off x="2327275" y="-2"/>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733762" y="-2"/>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userDrawn="1"/>
        </p:nvSpPr>
        <p:spPr>
          <a:xfrm>
            <a:off x="7658529" y="6589529"/>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FFFFFF"/>
                </a:solidFill>
                <a:latin typeface="Zurich Lt BT"/>
                <a:cs typeface="Zurich Lt BT"/>
              </a:rPr>
              <a:t>BIOMED REALTY  | </a:t>
            </a:r>
          </a:p>
          <a:p>
            <a:pPr algn="r"/>
            <a:endParaRPr lang="en-US" sz="500" dirty="0">
              <a:solidFill>
                <a:srgbClr val="FFFFFF"/>
              </a:solidFill>
              <a:latin typeface="Zurich Lt BT"/>
              <a:cs typeface="Zurich Lt BT"/>
            </a:endParaRPr>
          </a:p>
        </p:txBody>
      </p:sp>
      <p:sp>
        <p:nvSpPr>
          <p:cNvPr id="28" name="Rectangle 27"/>
          <p:cNvSpPr/>
          <p:nvPr userDrawn="1"/>
        </p:nvSpPr>
        <p:spPr>
          <a:xfrm>
            <a:off x="2733762" y="-2"/>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17849937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Intro Slide Master">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377825" y="4303718"/>
            <a:ext cx="5551421" cy="1990727"/>
          </a:xfrm>
          <a:prstGeom prst="rect">
            <a:avLst/>
          </a:prstGeom>
        </p:spPr>
        <p:txBody>
          <a:bodyPr lIns="0" tIns="0" rIns="0" bIns="0"/>
          <a:lstStyle>
            <a:lvl1pPr>
              <a:buFontTx/>
              <a:buNone/>
              <a:defRPr sz="1800">
                <a:solidFill>
                  <a:schemeClr val="accent4"/>
                </a:solidFill>
                <a:latin typeface="+mn-lt"/>
              </a:defRPr>
            </a:lvl1pPr>
            <a:lvl2pPr>
              <a:defRPr sz="1600">
                <a:solidFill>
                  <a:schemeClr val="accent4"/>
                </a:solidFill>
                <a:latin typeface="+mn-lt"/>
              </a:defRPr>
            </a:lvl2pPr>
            <a:lvl3pPr>
              <a:defRPr sz="1600">
                <a:solidFill>
                  <a:schemeClr val="accent4"/>
                </a:solidFill>
                <a:latin typeface="+mn-lt"/>
              </a:defRPr>
            </a:lvl3pPr>
            <a:lvl4pPr>
              <a:defRPr sz="1600">
                <a:solidFill>
                  <a:schemeClr val="accent4"/>
                </a:solidFill>
                <a:latin typeface="+mn-lt"/>
              </a:defRPr>
            </a:lvl4pPr>
            <a:lvl5pPr>
              <a:defRPr>
                <a:solidFill>
                  <a:srgbClr val="000000"/>
                </a:solidFill>
                <a:latin typeface="Franklin Gothic Book"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377825" y="3752852"/>
            <a:ext cx="6967538" cy="199479"/>
          </a:xfrm>
          <a:prstGeom prst="rect">
            <a:avLst/>
          </a:prstGeom>
        </p:spPr>
        <p:txBody>
          <a:bodyPr lIns="0" tIns="0" rIns="0" bIns="0"/>
          <a:lstStyle>
            <a:lvl1pPr>
              <a:buFontTx/>
              <a:buNone/>
              <a:defRPr sz="2400">
                <a:solidFill>
                  <a:schemeClr val="accent3"/>
                </a:solidFill>
              </a:defRPr>
            </a:lvl1pPr>
            <a:lvl2pPr>
              <a:buNone/>
              <a:defRPr sz="2400">
                <a:solidFill>
                  <a:schemeClr val="accent3"/>
                </a:solidFill>
              </a:defRPr>
            </a:lvl2pPr>
            <a:lvl3pPr>
              <a:defRPr sz="2400">
                <a:solidFill>
                  <a:schemeClr val="accent3"/>
                </a:solidFill>
              </a:defRPr>
            </a:lvl3pPr>
            <a:lvl4pPr>
              <a:defRPr sz="2400">
                <a:solidFill>
                  <a:schemeClr val="accent3"/>
                </a:solidFill>
              </a:defRPr>
            </a:lvl4pPr>
            <a:lvl5pPr>
              <a:defRPr sz="2400">
                <a:solidFill>
                  <a:schemeClr val="accent3"/>
                </a:solidFill>
              </a:defRPr>
            </a:lvl5pPr>
          </a:lstStyle>
          <a:p>
            <a:pPr lvl="0"/>
            <a:r>
              <a:rPr lang="en-US" dirty="0" smtClean="0"/>
              <a:t>Click to edit Master text styles</a:t>
            </a:r>
          </a:p>
        </p:txBody>
      </p:sp>
      <p:sp>
        <p:nvSpPr>
          <p:cNvPr id="13" name="Text Placeholder 12"/>
          <p:cNvSpPr>
            <a:spLocks noGrp="1"/>
          </p:cNvSpPr>
          <p:nvPr>
            <p:ph type="body" sz="quarter" idx="12"/>
          </p:nvPr>
        </p:nvSpPr>
        <p:spPr>
          <a:xfrm>
            <a:off x="377825" y="4057105"/>
            <a:ext cx="6967538" cy="246611"/>
          </a:xfrm>
          <a:prstGeom prst="rect">
            <a:avLst/>
          </a:prstGeom>
        </p:spPr>
        <p:txBody>
          <a:bodyPr lIns="0" tIns="0" rIns="0" bIns="0"/>
          <a:lstStyle>
            <a:lvl1pPr>
              <a:buFontTx/>
              <a:buNone/>
              <a:defRPr sz="18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smtClean="0"/>
              <a:t>Click to edit Master text styles</a:t>
            </a:r>
          </a:p>
        </p:txBody>
      </p:sp>
    </p:spTree>
    <p:extLst>
      <p:ext uri="{BB962C8B-B14F-4D97-AF65-F5344CB8AC3E}">
        <p14:creationId xmlns:p14="http://schemas.microsoft.com/office/powerpoint/2010/main" xmlns="" val="41030772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Master">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377825" y="4303718"/>
            <a:ext cx="5551421" cy="1990727"/>
          </a:xfrm>
          <a:prstGeom prst="rect">
            <a:avLst/>
          </a:prstGeom>
        </p:spPr>
        <p:txBody>
          <a:bodyPr lIns="0" tIns="0" rIns="0" bIns="0"/>
          <a:lstStyle>
            <a:lvl1pPr>
              <a:buFontTx/>
              <a:buNone/>
              <a:defRPr sz="1800">
                <a:solidFill>
                  <a:schemeClr val="accent4"/>
                </a:solidFill>
                <a:latin typeface="+mn-lt"/>
              </a:defRPr>
            </a:lvl1pPr>
            <a:lvl2pPr>
              <a:defRPr sz="1600">
                <a:solidFill>
                  <a:schemeClr val="accent4"/>
                </a:solidFill>
                <a:latin typeface="+mn-lt"/>
              </a:defRPr>
            </a:lvl2pPr>
            <a:lvl3pPr>
              <a:defRPr sz="1600">
                <a:solidFill>
                  <a:schemeClr val="accent4"/>
                </a:solidFill>
                <a:latin typeface="+mn-lt"/>
              </a:defRPr>
            </a:lvl3pPr>
            <a:lvl4pPr>
              <a:defRPr sz="1600">
                <a:solidFill>
                  <a:schemeClr val="accent4"/>
                </a:solidFill>
                <a:latin typeface="+mn-lt"/>
              </a:defRPr>
            </a:lvl4pPr>
            <a:lvl5pPr>
              <a:defRPr>
                <a:solidFill>
                  <a:srgbClr val="000000"/>
                </a:solidFill>
                <a:latin typeface="Franklin Gothic Book" pitchFamily="34" charset="0"/>
              </a:defRPr>
            </a:lvl5pPr>
          </a:lstStyle>
          <a:p>
            <a:pPr lvl="0"/>
            <a:r>
              <a:rPr lang="en-US" dirty="0" smtClean="0"/>
              <a:t>Click to edit Master text styles</a:t>
            </a:r>
          </a:p>
        </p:txBody>
      </p:sp>
      <p:sp>
        <p:nvSpPr>
          <p:cNvPr id="11" name="Text Placeholder 10"/>
          <p:cNvSpPr>
            <a:spLocks noGrp="1"/>
          </p:cNvSpPr>
          <p:nvPr>
            <p:ph type="body" sz="quarter" idx="11"/>
          </p:nvPr>
        </p:nvSpPr>
        <p:spPr>
          <a:xfrm>
            <a:off x="377825" y="3752852"/>
            <a:ext cx="6967538" cy="199479"/>
          </a:xfrm>
          <a:prstGeom prst="rect">
            <a:avLst/>
          </a:prstGeom>
        </p:spPr>
        <p:txBody>
          <a:bodyPr lIns="0" tIns="0" rIns="0" bIns="0"/>
          <a:lstStyle>
            <a:lvl1pPr>
              <a:buFontTx/>
              <a:buNone/>
              <a:defRPr sz="2400">
                <a:solidFill>
                  <a:schemeClr val="accent3"/>
                </a:solidFill>
              </a:defRPr>
            </a:lvl1pPr>
            <a:lvl2pPr>
              <a:buNone/>
              <a:defRPr sz="2400">
                <a:solidFill>
                  <a:schemeClr val="accent3"/>
                </a:solidFill>
              </a:defRPr>
            </a:lvl2pPr>
            <a:lvl3pPr>
              <a:defRPr sz="2400">
                <a:solidFill>
                  <a:schemeClr val="accent3"/>
                </a:solidFill>
              </a:defRPr>
            </a:lvl3pPr>
            <a:lvl4pPr>
              <a:defRPr sz="2400">
                <a:solidFill>
                  <a:schemeClr val="accent3"/>
                </a:solidFill>
              </a:defRPr>
            </a:lvl4pPr>
            <a:lvl5pPr>
              <a:defRPr sz="2400">
                <a:solidFill>
                  <a:schemeClr val="accent3"/>
                </a:solidFill>
              </a:defRPr>
            </a:lvl5pPr>
          </a:lstStyle>
          <a:p>
            <a:pPr lvl="0"/>
            <a:r>
              <a:rPr lang="en-US" dirty="0" smtClean="0"/>
              <a:t>Click to edit Master text styles</a:t>
            </a:r>
          </a:p>
        </p:txBody>
      </p:sp>
      <p:sp>
        <p:nvSpPr>
          <p:cNvPr id="13" name="Text Placeholder 12"/>
          <p:cNvSpPr>
            <a:spLocks noGrp="1"/>
          </p:cNvSpPr>
          <p:nvPr>
            <p:ph type="body" sz="quarter" idx="12"/>
          </p:nvPr>
        </p:nvSpPr>
        <p:spPr>
          <a:xfrm>
            <a:off x="377825" y="4057105"/>
            <a:ext cx="6967538" cy="246611"/>
          </a:xfrm>
          <a:prstGeom prst="rect">
            <a:avLst/>
          </a:prstGeom>
        </p:spPr>
        <p:txBody>
          <a:bodyPr lIns="0" tIns="0" rIns="0" bIns="0"/>
          <a:lstStyle>
            <a:lvl1pPr>
              <a:buFontTx/>
              <a:buNone/>
              <a:defRPr sz="18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a:xfrm>
            <a:off x="685800" y="6324600"/>
            <a:ext cx="1905000" cy="457200"/>
          </a:xfrm>
          <a:prstGeom prst="rect">
            <a:avLst/>
          </a:prstGeom>
        </p:spPr>
        <p:txBody>
          <a:bodyPr/>
          <a:lstStyle>
            <a:lvl1pPr>
              <a:defRPr/>
            </a:lvl1pPr>
          </a:lstStyle>
          <a:p>
            <a:r>
              <a:rPr lang="en-US" dirty="0" smtClean="0"/>
              <a:t>Slide </a:t>
            </a:r>
            <a:fld id="{571DF16F-4625-4131-BC14-FBAAB022C202}" type="slidenum">
              <a:rPr lang="en-US" smtClean="0"/>
              <a:pPr/>
              <a:t>‹#›</a:t>
            </a:fld>
            <a:endParaRPr lang="en-US" dirty="0"/>
          </a:p>
        </p:txBody>
      </p:sp>
    </p:spTree>
    <p:extLst>
      <p:ext uri="{BB962C8B-B14F-4D97-AF65-F5344CB8AC3E}">
        <p14:creationId xmlns:p14="http://schemas.microsoft.com/office/powerpoint/2010/main" xmlns="" val="277285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ior Slide Master">
    <p:spTree>
      <p:nvGrpSpPr>
        <p:cNvPr id="1" name=""/>
        <p:cNvGrpSpPr/>
        <p:nvPr/>
      </p:nvGrpSpPr>
      <p:grpSpPr>
        <a:xfrm>
          <a:off x="0" y="0"/>
          <a:ext cx="0" cy="0"/>
          <a:chOff x="0" y="0"/>
          <a:chExt cx="0" cy="0"/>
        </a:xfrm>
      </p:grpSpPr>
      <p:sp>
        <p:nvSpPr>
          <p:cNvPr id="5" name="Text Placeholder 7"/>
          <p:cNvSpPr>
            <a:spLocks noGrp="1"/>
          </p:cNvSpPr>
          <p:nvPr>
            <p:ph type="body" sz="quarter" idx="10"/>
          </p:nvPr>
        </p:nvSpPr>
        <p:spPr>
          <a:xfrm>
            <a:off x="377825" y="1028701"/>
            <a:ext cx="4149725" cy="2065339"/>
          </a:xfrm>
          <a:prstGeom prst="rect">
            <a:avLst/>
          </a:prstGeom>
        </p:spPr>
        <p:txBody>
          <a:bodyPr lIns="0" tIns="0" rIns="0" bIns="0"/>
          <a:lstStyle>
            <a:lvl1pPr>
              <a:buFontTx/>
              <a:buNone/>
              <a:defRPr sz="1600">
                <a:solidFill>
                  <a:schemeClr val="accent4"/>
                </a:solidFill>
                <a:latin typeface="+mn-lt"/>
              </a:defRPr>
            </a:lvl1pPr>
            <a:lvl2pPr>
              <a:defRPr sz="1600">
                <a:solidFill>
                  <a:schemeClr val="accent4"/>
                </a:solidFill>
                <a:latin typeface="+mn-lt"/>
              </a:defRPr>
            </a:lvl2pPr>
            <a:lvl3pPr>
              <a:defRPr sz="1600">
                <a:solidFill>
                  <a:schemeClr val="accent4"/>
                </a:solidFill>
                <a:latin typeface="+mn-lt"/>
              </a:defRPr>
            </a:lvl3pPr>
            <a:lvl4pPr>
              <a:defRPr sz="1600">
                <a:solidFill>
                  <a:schemeClr val="accent4"/>
                </a:solidFill>
                <a:latin typeface="+mn-lt"/>
              </a:defRPr>
            </a:lvl4pPr>
            <a:lvl5pPr>
              <a:defRPr>
                <a:solidFill>
                  <a:srgbClr val="000000"/>
                </a:solidFill>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Text Placeholder 5"/>
          <p:cNvSpPr>
            <a:spLocks noGrp="1"/>
          </p:cNvSpPr>
          <p:nvPr>
            <p:ph type="body" sz="quarter" idx="11"/>
          </p:nvPr>
        </p:nvSpPr>
        <p:spPr>
          <a:xfrm>
            <a:off x="377825" y="210449"/>
            <a:ext cx="8451850" cy="342003"/>
          </a:xfrm>
          <a:prstGeom prst="rect">
            <a:avLst/>
          </a:prstGeom>
        </p:spPr>
        <p:txBody>
          <a:bodyPr lIns="0" tIns="0" rIns="0" bIns="0"/>
          <a:lstStyle>
            <a:lvl1pPr>
              <a:buFontTx/>
              <a:buNone/>
              <a:defRPr sz="2400">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5.xml"/><Relationship Id="rId4"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7.emf"/><Relationship Id="rId2" Type="http://schemas.openxmlformats.org/officeDocument/2006/relationships/slideLayout" Target="../slideLayouts/slideLayout18.xml"/><Relationship Id="rId16" Type="http://schemas.openxmlformats.org/officeDocument/2006/relationships/theme" Target="../theme/theme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7.emf"/><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9.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pic>
        <p:nvPicPr>
          <p:cNvPr id="6146" name="Picture 2" descr="C:\Users\jessica.zofchak\Documents\Cambridge_1903_Bromley_web2.jpg"/>
          <p:cNvPicPr>
            <a:picLocks noChangeAspect="1" noChangeArrowheads="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09550" y="1187823"/>
            <a:ext cx="8763000" cy="5670177"/>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805" r:id="rId2"/>
  </p:sldLayoutIdLst>
  <p:timing>
    <p:tnLst>
      <p:par>
        <p:cTn id="1" dur="indefinite" restart="never" nodeType="tmRoot"/>
      </p:par>
    </p:tnLst>
  </p:timing>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807"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Lst>
  <p:timing>
    <p:tnLst>
      <p:par>
        <p:cTn id="1" dur="indefinite" restart="never" nodeType="tmRoot"/>
      </p:par>
    </p:tnLst>
  </p:timing>
  <p:hf sldNum="0" hdr="0" dt="0"/>
  <p:txStyles>
    <p:title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779" r:id="rId2"/>
  </p:sldLayoutIdLst>
  <p:timing>
    <p:tnLst>
      <p:par>
        <p:cTn id="1" dur="indefinite" restart="never" nodeType="tmRoot"/>
      </p:par>
    </p:tnLst>
  </p:timing>
  <p:hf sldNum="0" hdr="0" dt="0"/>
  <p:txStyles>
    <p:title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801" r:id="rId2"/>
    <p:sldLayoutId id="2147483802" r:id="rId3"/>
    <p:sldLayoutId id="2147483803" r:id="rId4"/>
  </p:sldLayoutIdLst>
  <p:timing>
    <p:tnLst>
      <p:par>
        <p:cTn id="1" dur="indefinite" restart="never" nodeType="tmRoot"/>
      </p:par>
    </p:tnLst>
  </p:timing>
  <p:hf sldNum="0" hdr="0" dt="0"/>
  <p:txStyles>
    <p:title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hf sldNum="0" hdr="0" dt="0"/>
  <p:txStyles>
    <p:title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828291" y="6471696"/>
            <a:ext cx="4944237" cy="138499"/>
          </a:xfrm>
          <a:prstGeom prst="rect">
            <a:avLst/>
          </a:prstGeom>
          <a:noFill/>
        </p:spPr>
        <p:txBody>
          <a:bodyPr wrap="square" lIns="0" tIns="0" rIns="0" bIns="0" rtlCol="0">
            <a:spAutoFit/>
          </a:bodyPr>
          <a:lstStyle/>
          <a:p>
            <a:pPr algn="r"/>
            <a:r>
              <a:rPr lang="en-US" sz="900" dirty="0" smtClean="0">
                <a:solidFill>
                  <a:schemeClr val="accent4"/>
                </a:solidFill>
                <a:latin typeface="Arial" pitchFamily="34" charset="0"/>
                <a:cs typeface="Arial" pitchFamily="34" charset="0"/>
              </a:rPr>
              <a:t>ENVIRONMENTAL DESIGN CONSULTANTS + LIGHTING</a:t>
            </a:r>
            <a:r>
              <a:rPr lang="en-US" sz="900" baseline="0" dirty="0" smtClean="0">
                <a:solidFill>
                  <a:schemeClr val="accent4"/>
                </a:solidFill>
                <a:latin typeface="Arial" pitchFamily="34" charset="0"/>
                <a:cs typeface="Arial" pitchFamily="34" charset="0"/>
              </a:rPr>
              <a:t> DESIGNERS | </a:t>
            </a:r>
            <a:r>
              <a:rPr lang="en-US" sz="900" b="1" baseline="0" dirty="0" smtClean="0">
                <a:solidFill>
                  <a:schemeClr val="accent4"/>
                </a:solidFill>
                <a:latin typeface="Arial" pitchFamily="34" charset="0"/>
                <a:cs typeface="Arial" pitchFamily="34" charset="0"/>
              </a:rPr>
              <a:t>atelierten.com</a:t>
            </a:r>
            <a:endParaRPr lang="en-US" sz="900" b="1" dirty="0">
              <a:solidFill>
                <a:schemeClr val="accent4"/>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99" r:id="rId2"/>
    <p:sldLayoutId id="2147483700" r:id="rId3"/>
  </p:sldLayoutIdLst>
  <p:timing>
    <p:tnLst>
      <p:par>
        <p:cTn id="1" dur="indefinite" restart="never" nodeType="tmRoot"/>
      </p:par>
    </p:tnLst>
  </p:timing>
  <p:hf sldNum="0" hd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1"/>
            </a:gs>
            <a:gs pos="100000">
              <a:schemeClr val="accent3">
                <a:lumMod val="40000"/>
                <a:lumOff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Rectangle 2"/>
          <p:cNvSpPr/>
          <p:nvPr/>
        </p:nvSpPr>
        <p:spPr>
          <a:xfrm>
            <a:off x="676275"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1085850" y="1"/>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1501775"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1908175"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2327275" y="-1"/>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2733762" y="0"/>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574675" y="1017594"/>
            <a:ext cx="8294688" cy="429003"/>
          </a:xfrm>
          <a:prstGeom prst="rect">
            <a:avLst/>
          </a:prstGeom>
        </p:spPr>
        <p:txBody>
          <a:bodyPr vert="horz" lIns="91440" tIns="45720" rIns="91440" bIns="45720" rtlCol="0" anchor="t" anchorCtr="0">
            <a:noAutofit/>
          </a:bodyPr>
          <a:lstStyle/>
          <a:p>
            <a:endParaRPr lang="en-US" dirty="0"/>
          </a:p>
        </p:txBody>
      </p:sp>
      <p:sp>
        <p:nvSpPr>
          <p:cNvPr id="11" name="Slide Number Placeholder 5"/>
          <p:cNvSpPr>
            <a:spLocks noGrp="1"/>
          </p:cNvSpPr>
          <p:nvPr>
            <p:ph type="sldNum" sz="quarter" idx="4"/>
          </p:nvPr>
        </p:nvSpPr>
        <p:spPr>
          <a:xfrm>
            <a:off x="8773269"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8" name="TextBox 7"/>
          <p:cNvSpPr txBox="1"/>
          <p:nvPr/>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00549F"/>
                </a:solidFill>
                <a:latin typeface="Zurich Lt BT"/>
                <a:cs typeface="Zurich Lt BT"/>
              </a:rPr>
              <a:t>BIOMED REALTY  | </a:t>
            </a:r>
          </a:p>
          <a:p>
            <a:pPr algn="r"/>
            <a:endParaRPr lang="en-US" sz="500" dirty="0">
              <a:solidFill>
                <a:srgbClr val="00549F"/>
              </a:solidFill>
              <a:latin typeface="Zurich Lt BT"/>
              <a:cs typeface="Zurich Lt BT"/>
            </a:endParaRPr>
          </a:p>
        </p:txBody>
      </p:sp>
      <p:pic>
        <p:nvPicPr>
          <p:cNvPr id="6" name="Picture 5" descr="BR Tag.eps"/>
          <p:cNvPicPr>
            <a:picLocks noChangeAspect="1"/>
          </p:cNvPicPr>
          <p:nvPr userDrawn="1"/>
        </p:nvPicPr>
        <p:blipFill rotWithShape="1">
          <a:blip r:embed="rId17" cstate="email">
            <a:extLst>
              <a:ext uri="{28A0092B-C50C-407E-A947-70E740481C1C}">
                <a14:useLocalDpi xmlns:a14="http://schemas.microsoft.com/office/drawing/2010/main" xmlns=""/>
              </a:ext>
            </a:extLst>
          </a:blip>
          <a:srcRect t="39675"/>
          <a:stretch/>
        </p:blipFill>
        <p:spPr>
          <a:xfrm>
            <a:off x="252413" y="-1"/>
            <a:ext cx="330200" cy="520968"/>
          </a:xfrm>
          <a:prstGeom prst="rect">
            <a:avLst/>
          </a:prstGeom>
          <a:effectLst>
            <a:outerShdw blurRad="50800" dist="38100" dir="5400000" algn="t" rotWithShape="0">
              <a:schemeClr val="tx1">
                <a:alpha val="30000"/>
              </a:schemeClr>
            </a:outerShdw>
          </a:effectLst>
        </p:spPr>
      </p:pic>
      <p:sp>
        <p:nvSpPr>
          <p:cNvPr id="15" name="Rectangle 14"/>
          <p:cNvSpPr/>
          <p:nvPr userDrawn="1"/>
        </p:nvSpPr>
        <p:spPr>
          <a:xfrm>
            <a:off x="676275"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1085850" y="1"/>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userDrawn="1"/>
        </p:nvSpPr>
        <p:spPr>
          <a:xfrm>
            <a:off x="1501775"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1908175"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2327275" y="-1"/>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2733762" y="0"/>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itle Placeholder 1"/>
          <p:cNvSpPr>
            <a:spLocks noGrp="1"/>
          </p:cNvSpPr>
          <p:nvPr>
            <p:ph type="title"/>
          </p:nvPr>
        </p:nvSpPr>
        <p:spPr>
          <a:xfrm>
            <a:off x="574675" y="1017594"/>
            <a:ext cx="8294688" cy="429003"/>
          </a:xfrm>
          <a:prstGeom prst="rect">
            <a:avLst/>
          </a:prstGeom>
        </p:spPr>
        <p:txBody>
          <a:bodyPr vert="horz" lIns="91440" tIns="45720" rIns="91440" bIns="45720" rtlCol="0" anchor="t" anchorCtr="0">
            <a:noAutofit/>
          </a:bodyPr>
          <a:lstStyle/>
          <a:p>
            <a:endParaRPr lang="en-US" dirty="0"/>
          </a:p>
        </p:txBody>
      </p:sp>
      <p:sp>
        <p:nvSpPr>
          <p:cNvPr id="22" name="Slide Number Placeholder 5"/>
          <p:cNvSpPr>
            <a:spLocks noGrp="1"/>
          </p:cNvSpPr>
          <p:nvPr>
            <p:ph type="sldNum" sz="quarter" idx="4"/>
          </p:nvPr>
        </p:nvSpPr>
        <p:spPr>
          <a:xfrm>
            <a:off x="8773269" y="6514688"/>
            <a:ext cx="175311" cy="231257"/>
          </a:xfrm>
          <a:prstGeom prst="rect">
            <a:avLst/>
          </a:prstGeom>
          <a:ln>
            <a:noFill/>
          </a:ln>
        </p:spPr>
        <p:txBody>
          <a:bodyPr lIns="0" tIns="0" rIns="0" bIns="0" anchor="ctr" anchorCtr="0"/>
          <a:lstStyle>
            <a:lvl1pPr algn="l">
              <a:defRPr sz="600" b="0" i="0">
                <a:ln>
                  <a:noFill/>
                </a:ln>
                <a:solidFill>
                  <a:schemeClr val="bg2"/>
                </a:solidFill>
                <a:latin typeface="Zurich Bd BT"/>
                <a:cs typeface="Zurich Bd BT"/>
              </a:defRPr>
            </a:lvl1pPr>
          </a:lstStyle>
          <a:p>
            <a:fld id="{162F1D00-BD13-4404-86B0-79703945A0A7}" type="slidenum">
              <a:rPr lang="en-US" smtClean="0">
                <a:solidFill>
                  <a:srgbClr val="8B8178"/>
                </a:solidFill>
              </a:rPr>
              <a:pPr/>
              <a:t>‹#›</a:t>
            </a:fld>
            <a:endParaRPr lang="en-US" dirty="0">
              <a:solidFill>
                <a:srgbClr val="8B8178"/>
              </a:solidFill>
            </a:endParaRPr>
          </a:p>
        </p:txBody>
      </p:sp>
      <p:sp>
        <p:nvSpPr>
          <p:cNvPr id="23" name="TextBox 22"/>
          <p:cNvSpPr txBox="1"/>
          <p:nvPr userDrawn="1"/>
        </p:nvSpPr>
        <p:spPr>
          <a:xfrm>
            <a:off x="7658529" y="6589531"/>
            <a:ext cx="1062344" cy="190276"/>
          </a:xfrm>
          <a:prstGeom prst="rect">
            <a:avLst/>
          </a:prstGeom>
          <a:noFill/>
        </p:spPr>
        <p:txBody>
          <a:bodyPr wrap="none" lIns="0" tIns="91440" rIns="0" bIns="91440" rtlCol="0" anchor="ctr" anchorCtr="0">
            <a:noAutofit/>
          </a:bodyPr>
          <a:lstStyle/>
          <a:p>
            <a:pPr algn="r">
              <a:defRPr/>
            </a:pPr>
            <a:r>
              <a:rPr lang="en-US" sz="500" dirty="0" smtClean="0">
                <a:solidFill>
                  <a:srgbClr val="00549F"/>
                </a:solidFill>
                <a:latin typeface="Zurich Lt BT"/>
                <a:cs typeface="Zurich Lt BT"/>
              </a:rPr>
              <a:t>BIOMED REALTY  | </a:t>
            </a:r>
          </a:p>
          <a:p>
            <a:pPr algn="r"/>
            <a:endParaRPr lang="en-US" sz="500" dirty="0">
              <a:solidFill>
                <a:srgbClr val="00549F"/>
              </a:solidFill>
              <a:latin typeface="Zurich Lt BT"/>
              <a:cs typeface="Zurich Lt BT"/>
            </a:endParaRPr>
          </a:p>
        </p:txBody>
      </p:sp>
    </p:spTree>
    <p:extLst>
      <p:ext uri="{BB962C8B-B14F-4D97-AF65-F5344CB8AC3E}">
        <p14:creationId xmlns:p14="http://schemas.microsoft.com/office/powerpoint/2010/main" xmlns="" val="1673981755"/>
      </p:ext>
    </p:extLst>
  </p:cSld>
  <p:clrMap bg1="lt1" tx1="dk1" bg2="lt2" tx2="dk2" accent1="accent1" accent2="accent2" accent3="accent3" accent4="accent4" accent5="accent5" accent6="accent6" hlink="hlink" folHlink="folHlink"/>
  <p:sldLayoutIdLst>
    <p:sldLayoutId id="2147483711" r:id="rId1"/>
    <p:sldLayoutId id="2147483804"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iming>
    <p:tnLst>
      <p:par>
        <p:cTn id="1" dur="indefinite" restart="never" nodeType="tmRoot"/>
      </p:par>
    </p:tnLst>
  </p:timing>
  <p:hf hdr="0" ftr="0" dt="0"/>
  <p:txStyles>
    <p:titleStyle>
      <a:lvl1pPr algn="l" defTabSz="914400" rtl="0" eaLnBrk="1" latinLnBrk="0" hangingPunct="1">
        <a:spcBef>
          <a:spcPct val="0"/>
        </a:spcBef>
        <a:buNone/>
        <a:defRPr sz="2000" b="0" kern="1200" cap="all">
          <a:solidFill>
            <a:schemeClr val="accent2"/>
          </a:solidFill>
          <a:latin typeface="Amasis MT Ligh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solidFill>
          <a:latin typeface="Zurich Ligh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solidFill>
          <a:latin typeface="Zurich Ligh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solidFill>
          <a:latin typeface="Zurich Ligh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solidFill>
          <a:latin typeface="Zurich Ligh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solidFill>
          <a:latin typeface="Zurich Ligh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494376"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903951" y="0"/>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7319876"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7726276"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8145376" y="-2"/>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p:nvSpPr>
        <p:spPr>
          <a:xfrm>
            <a:off x="8551863" y="-2"/>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574675" y="1017594"/>
            <a:ext cx="8294688" cy="429003"/>
          </a:xfrm>
          <a:prstGeom prst="rect">
            <a:avLst/>
          </a:prstGeom>
        </p:spPr>
        <p:txBody>
          <a:bodyPr vert="horz" lIns="91440" tIns="45720" rIns="91440" bIns="45720" rtlCol="0" anchor="t" anchorCtr="0">
            <a:noAutofit/>
          </a:bodyPr>
          <a:lstStyle/>
          <a:p>
            <a:endParaRPr lang="en-US" dirty="0"/>
          </a:p>
        </p:txBody>
      </p:sp>
      <p:pic>
        <p:nvPicPr>
          <p:cNvPr id="6" name="Picture 5" descr="BR Tag.eps"/>
          <p:cNvPicPr>
            <a:picLocks noChangeAspect="1"/>
          </p:cNvPicPr>
          <p:nvPr userDrawn="1"/>
        </p:nvPicPr>
        <p:blipFill rotWithShape="1">
          <a:blip r:embed="rId16" cstate="email">
            <a:extLst>
              <a:ext uri="{28A0092B-C50C-407E-A947-70E740481C1C}">
                <a14:useLocalDpi xmlns:a14="http://schemas.microsoft.com/office/drawing/2010/main" xmlns=""/>
              </a:ext>
            </a:extLst>
          </a:blip>
          <a:srcRect t="39675"/>
          <a:stretch/>
        </p:blipFill>
        <p:spPr>
          <a:xfrm>
            <a:off x="6070514" y="-1"/>
            <a:ext cx="330200" cy="520968"/>
          </a:xfrm>
          <a:prstGeom prst="rect">
            <a:avLst/>
          </a:prstGeom>
          <a:effectLst>
            <a:outerShdw blurRad="50800" dist="38100" dir="5400000" algn="t" rotWithShape="0">
              <a:schemeClr val="tx1">
                <a:alpha val="30000"/>
              </a:schemeClr>
            </a:outerShdw>
          </a:effectLst>
        </p:spPr>
      </p:pic>
      <p:sp>
        <p:nvSpPr>
          <p:cNvPr id="15" name="Rectangle 14"/>
          <p:cNvSpPr/>
          <p:nvPr userDrawn="1"/>
        </p:nvSpPr>
        <p:spPr>
          <a:xfrm>
            <a:off x="6494376" y="-2"/>
            <a:ext cx="317500" cy="90051"/>
          </a:xfrm>
          <a:prstGeom prst="rect">
            <a:avLst/>
          </a:prstGeom>
          <a:solidFill>
            <a:srgbClr val="8B8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userDrawn="1"/>
        </p:nvSpPr>
        <p:spPr>
          <a:xfrm>
            <a:off x="6903951" y="0"/>
            <a:ext cx="317500" cy="96683"/>
          </a:xfrm>
          <a:prstGeom prst="rect">
            <a:avLst/>
          </a:prstGeom>
          <a:solidFill>
            <a:srgbClr val="DD48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userDrawn="1"/>
        </p:nvSpPr>
        <p:spPr>
          <a:xfrm>
            <a:off x="7319876" y="-1"/>
            <a:ext cx="317500" cy="97633"/>
          </a:xfrm>
          <a:prstGeom prst="rect">
            <a:avLst/>
          </a:prstGeom>
          <a:solidFill>
            <a:srgbClr val="868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p:cNvSpPr/>
          <p:nvPr userDrawn="1"/>
        </p:nvSpPr>
        <p:spPr>
          <a:xfrm>
            <a:off x="7726276" y="-2"/>
            <a:ext cx="317500" cy="97635"/>
          </a:xfrm>
          <a:prstGeom prst="rect">
            <a:avLst/>
          </a:prstGeom>
          <a:solidFill>
            <a:srgbClr val="00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p:cNvSpPr/>
          <p:nvPr userDrawn="1"/>
        </p:nvSpPr>
        <p:spPr>
          <a:xfrm>
            <a:off x="8145376" y="-2"/>
            <a:ext cx="317500" cy="96684"/>
          </a:xfrm>
          <a:prstGeom prst="rect">
            <a:avLst/>
          </a:prstGeom>
          <a:solidFill>
            <a:srgbClr val="B6A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userDrawn="1"/>
        </p:nvSpPr>
        <p:spPr>
          <a:xfrm>
            <a:off x="8551863" y="-2"/>
            <a:ext cx="317500" cy="96685"/>
          </a:xfrm>
          <a:prstGeom prst="rect">
            <a:avLst/>
          </a:prstGeom>
          <a:solidFill>
            <a:srgbClr val="182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itle Placeholder 1"/>
          <p:cNvSpPr>
            <a:spLocks noGrp="1"/>
          </p:cNvSpPr>
          <p:nvPr>
            <p:ph type="title"/>
          </p:nvPr>
        </p:nvSpPr>
        <p:spPr>
          <a:xfrm>
            <a:off x="574675" y="1017594"/>
            <a:ext cx="8294688" cy="429003"/>
          </a:xfrm>
          <a:prstGeom prst="rect">
            <a:avLst/>
          </a:prstGeom>
        </p:spPr>
        <p:txBody>
          <a:bodyPr vert="horz" lIns="91440" tIns="45720" rIns="91440" bIns="45720" rtlCol="0" anchor="t" anchorCtr="0">
            <a:noAutofit/>
          </a:bodyPr>
          <a:lstStyle/>
          <a:p>
            <a:endParaRPr lang="en-US" dirty="0"/>
          </a:p>
        </p:txBody>
      </p:sp>
    </p:spTree>
    <p:extLst>
      <p:ext uri="{BB962C8B-B14F-4D97-AF65-F5344CB8AC3E}">
        <p14:creationId xmlns:p14="http://schemas.microsoft.com/office/powerpoint/2010/main" xmlns="" val="8009571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iming>
    <p:tnLst>
      <p:par>
        <p:cTn id="1" dur="indefinite" restart="never" nodeType="tmRoot"/>
      </p:par>
    </p:tnLst>
  </p:timing>
  <p:hf hdr="0" ftr="0" dt="0"/>
  <p:txStyles>
    <p:titleStyle>
      <a:lvl1pPr algn="l" defTabSz="914400" rtl="0" eaLnBrk="1" latinLnBrk="0" hangingPunct="1">
        <a:spcBef>
          <a:spcPct val="0"/>
        </a:spcBef>
        <a:buNone/>
        <a:defRPr sz="2000" b="0" kern="1200" cap="all">
          <a:solidFill>
            <a:schemeClr val="accent2"/>
          </a:solidFill>
          <a:latin typeface="Amasis MT Ligh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solidFill>
          <a:latin typeface="Zurich Ligh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solidFill>
          <a:latin typeface="Zurich Ligh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solidFill>
          <a:latin typeface="Zurich Ligh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solidFill>
          <a:latin typeface="Zurich Ligh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solidFill>
          <a:latin typeface="Zurich Ligh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gif"/><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gif"/><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1.png"/><Relationship Id="rId5" Type="http://schemas.openxmlformats.org/officeDocument/2006/relationships/image" Target="../media/image77.jpeg"/><Relationship Id="rId4" Type="http://schemas.openxmlformats.org/officeDocument/2006/relationships/chart" Target="../charts/chart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41.png"/><Relationship Id="rId4" Type="http://schemas.openxmlformats.org/officeDocument/2006/relationships/chart" Target="../charts/chart5.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oleObject" Target="file:///\\dof-fp\Storage\public\Systems%20Engineering\Building%20Energy%20Efficiency%20Program\NSTAR\Colloquium\Workshop%20Poster%2036x24-FNL.pdf"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5633" y="182886"/>
            <a:ext cx="7854342" cy="362649"/>
          </a:xfrm>
        </p:spPr>
        <p:txBody>
          <a:bodyPr/>
          <a:lstStyle/>
          <a:p>
            <a:r>
              <a:rPr lang="en-US" dirty="0" smtClean="0">
                <a:solidFill>
                  <a:schemeClr val="accent3"/>
                </a:solidFill>
              </a:rPr>
              <a:t>Cambridge Net Zero Energy Initiative</a:t>
            </a:r>
            <a:endParaRPr lang="en-US" dirty="0">
              <a:solidFill>
                <a:schemeClr val="accent3"/>
              </a:solidFill>
            </a:endParaRPr>
          </a:p>
        </p:txBody>
      </p:sp>
      <p:sp>
        <p:nvSpPr>
          <p:cNvPr id="3" name="Text Placeholder 2"/>
          <p:cNvSpPr>
            <a:spLocks noGrp="1"/>
          </p:cNvSpPr>
          <p:nvPr>
            <p:ph type="body" sz="quarter" idx="11"/>
          </p:nvPr>
        </p:nvSpPr>
        <p:spPr>
          <a:xfrm>
            <a:off x="385857" y="619888"/>
            <a:ext cx="3006060" cy="238125"/>
          </a:xfrm>
        </p:spPr>
        <p:txBody>
          <a:bodyPr/>
          <a:lstStyle/>
          <a:p>
            <a:r>
              <a:rPr lang="en-US" dirty="0" smtClean="0">
                <a:solidFill>
                  <a:schemeClr val="accent3"/>
                </a:solidFill>
              </a:rPr>
              <a:t>Net Zero Task Force Presentation</a:t>
            </a:r>
            <a:endParaRPr lang="en-US" dirty="0">
              <a:solidFill>
                <a:schemeClr val="accent3"/>
              </a:solidFill>
            </a:endParaRPr>
          </a:p>
        </p:txBody>
      </p:sp>
    </p:spTree>
    <p:extLst>
      <p:ext uri="{BB962C8B-B14F-4D97-AF65-F5344CB8AC3E}">
        <p14:creationId xmlns:p14="http://schemas.microsoft.com/office/powerpoint/2010/main" xmlns="" val="1919798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7000-7999\7129 MIT Net Zero Study\10 - Reports\10C - Concept Reports\140729 NZTF Presentation\Graphics\@_david_he-Scene-of-MIT-wide-snowball-fight-in-Killian-Court-nemo.jpe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339" r="52112" b="6400"/>
          <a:stretch/>
        </p:blipFill>
        <p:spPr bwMode="auto">
          <a:xfrm>
            <a:off x="368753" y="1028700"/>
            <a:ext cx="3612087" cy="498686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idx="4294967295"/>
          </p:nvPr>
        </p:nvSpPr>
        <p:spPr>
          <a:xfrm>
            <a:off x="368753" y="215264"/>
            <a:ext cx="8423275" cy="411163"/>
          </a:xfrm>
          <a:prstGeom prst="rect">
            <a:avLst/>
          </a:prstGeom>
        </p:spPr>
        <p:txBody>
          <a:bodyPr lIns="0" tIns="0" rIns="0" bIns="0"/>
          <a:lstStyle/>
          <a:p>
            <a:r>
              <a:rPr lang="en-US" sz="2400" dirty="0" smtClean="0">
                <a:latin typeface="+mj-lt"/>
              </a:rPr>
              <a:t>Climate</a:t>
            </a:r>
            <a:endParaRPr lang="en-US" sz="2400" dirty="0">
              <a:latin typeface="+mj-lt"/>
            </a:endParaRPr>
          </a:p>
        </p:txBody>
      </p:sp>
      <p:sp>
        <p:nvSpPr>
          <p:cNvPr id="2" name="TextBox 1"/>
          <p:cNvSpPr txBox="1"/>
          <p:nvPr/>
        </p:nvSpPr>
        <p:spPr>
          <a:xfrm>
            <a:off x="1983219" y="1414302"/>
            <a:ext cx="1901371" cy="380169"/>
          </a:xfrm>
          <a:prstGeom prst="rect">
            <a:avLst/>
          </a:prstGeom>
        </p:spPr>
        <p:txBody>
          <a:bodyPr wrap="square" lIns="0" tIns="0" rIns="0" bIns="0" rtlCol="0">
            <a:spAutoFit/>
          </a:bodyPr>
          <a:lstStyle/>
          <a:p>
            <a:pPr algn="r">
              <a:lnSpc>
                <a:spcPts val="1400"/>
              </a:lnSpc>
              <a:spcBef>
                <a:spcPct val="20000"/>
              </a:spcBef>
            </a:pPr>
            <a:r>
              <a:rPr lang="en-US" sz="4000" b="1" spc="-20" dirty="0" smtClean="0">
                <a:solidFill>
                  <a:srgbClr val="002060"/>
                </a:solidFill>
                <a:latin typeface="Arial" pitchFamily="34" charset="0"/>
                <a:cs typeface="Arial" pitchFamily="34" charset="0"/>
              </a:rPr>
              <a:t>7°F</a:t>
            </a:r>
          </a:p>
          <a:p>
            <a:pPr algn="r">
              <a:lnSpc>
                <a:spcPts val="1400"/>
              </a:lnSpc>
              <a:spcBef>
                <a:spcPct val="20000"/>
              </a:spcBef>
            </a:pPr>
            <a:r>
              <a:rPr lang="en-US" sz="1100" b="1" spc="-20" dirty="0" smtClean="0">
                <a:solidFill>
                  <a:srgbClr val="002060"/>
                </a:solidFill>
                <a:latin typeface="Arial" pitchFamily="34" charset="0"/>
                <a:cs typeface="Arial" pitchFamily="34" charset="0"/>
              </a:rPr>
              <a:t>Winter Design Temperature</a:t>
            </a:r>
          </a:p>
        </p:txBody>
      </p:sp>
      <p:pic>
        <p:nvPicPr>
          <p:cNvPr id="3076" name="Picture 4" descr="P:\7000-7999\7129 MIT Net Zero Study\10 - Reports\10C - Concept Reports\140729 NZTF Presentation\Graphics\SummerDome.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3842" t="12974" r="315" b="10099"/>
          <a:stretch/>
        </p:blipFill>
        <p:spPr bwMode="auto">
          <a:xfrm>
            <a:off x="4149115" y="1028700"/>
            <a:ext cx="3962400" cy="498686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246933" y="1415413"/>
            <a:ext cx="2206162" cy="380169"/>
          </a:xfrm>
          <a:prstGeom prst="rect">
            <a:avLst/>
          </a:prstGeom>
        </p:spPr>
        <p:txBody>
          <a:bodyPr wrap="square" lIns="0" tIns="0" rIns="0" bIns="0" rtlCol="0">
            <a:spAutoFit/>
          </a:bodyPr>
          <a:lstStyle/>
          <a:p>
            <a:pPr>
              <a:lnSpc>
                <a:spcPts val="1400"/>
              </a:lnSpc>
              <a:spcBef>
                <a:spcPct val="20000"/>
              </a:spcBef>
            </a:pPr>
            <a:r>
              <a:rPr lang="en-US" sz="4000" b="1" spc="-20" dirty="0" smtClean="0">
                <a:solidFill>
                  <a:srgbClr val="C00000"/>
                </a:solidFill>
                <a:latin typeface="Arial" pitchFamily="34" charset="0"/>
                <a:cs typeface="Arial" pitchFamily="34" charset="0"/>
              </a:rPr>
              <a:t>88°F</a:t>
            </a:r>
          </a:p>
          <a:p>
            <a:pPr>
              <a:lnSpc>
                <a:spcPts val="1400"/>
              </a:lnSpc>
              <a:spcBef>
                <a:spcPct val="20000"/>
              </a:spcBef>
            </a:pPr>
            <a:r>
              <a:rPr lang="en-US" sz="1100" b="1" spc="-20" dirty="0" smtClean="0">
                <a:solidFill>
                  <a:srgbClr val="C00000"/>
                </a:solidFill>
                <a:latin typeface="Arial" pitchFamily="34" charset="0"/>
                <a:cs typeface="Arial" pitchFamily="34" charset="0"/>
              </a:rPr>
              <a:t>Summer Design  Dry Bulb Temp</a:t>
            </a:r>
          </a:p>
        </p:txBody>
      </p:sp>
      <p:sp>
        <p:nvSpPr>
          <p:cNvPr id="14" name="TextBox 13"/>
          <p:cNvSpPr txBox="1"/>
          <p:nvPr/>
        </p:nvSpPr>
        <p:spPr>
          <a:xfrm>
            <a:off x="6281530" y="5528882"/>
            <a:ext cx="1926235" cy="380169"/>
          </a:xfrm>
          <a:prstGeom prst="rect">
            <a:avLst/>
          </a:prstGeom>
        </p:spPr>
        <p:txBody>
          <a:bodyPr wrap="square" lIns="0" tIns="0" rIns="0" bIns="0" rtlCol="0">
            <a:spAutoFit/>
          </a:bodyPr>
          <a:lstStyle/>
          <a:p>
            <a:pPr>
              <a:lnSpc>
                <a:spcPts val="1400"/>
              </a:lnSpc>
              <a:spcBef>
                <a:spcPct val="20000"/>
              </a:spcBef>
            </a:pPr>
            <a:r>
              <a:rPr lang="en-US" sz="4000" b="1" spc="-20" dirty="0" smtClean="0">
                <a:solidFill>
                  <a:srgbClr val="BEC0C2">
                    <a:lumMod val="20000"/>
                    <a:lumOff val="80000"/>
                  </a:srgbClr>
                </a:solidFill>
                <a:latin typeface="Arial" pitchFamily="34" charset="0"/>
                <a:cs typeface="Arial" pitchFamily="34" charset="0"/>
              </a:rPr>
              <a:t>72°F</a:t>
            </a:r>
          </a:p>
          <a:p>
            <a:pPr>
              <a:lnSpc>
                <a:spcPts val="1400"/>
              </a:lnSpc>
              <a:spcBef>
                <a:spcPct val="20000"/>
              </a:spcBef>
            </a:pPr>
            <a:r>
              <a:rPr lang="en-US" sz="1100" b="1" spc="-20" dirty="0" smtClean="0">
                <a:solidFill>
                  <a:srgbClr val="BEC0C2">
                    <a:lumMod val="20000"/>
                    <a:lumOff val="80000"/>
                  </a:srgbClr>
                </a:solidFill>
                <a:latin typeface="Arial" pitchFamily="34" charset="0"/>
                <a:cs typeface="Arial" pitchFamily="34" charset="0"/>
              </a:rPr>
              <a:t>Summer Design Wet Bulb</a:t>
            </a:r>
          </a:p>
        </p:txBody>
      </p:sp>
      <p:sp>
        <p:nvSpPr>
          <p:cNvPr id="9" name="TextBox 8"/>
          <p:cNvSpPr txBox="1"/>
          <p:nvPr/>
        </p:nvSpPr>
        <p:spPr>
          <a:xfrm>
            <a:off x="377822" y="532631"/>
            <a:ext cx="4978400" cy="594009"/>
          </a:xfrm>
          <a:prstGeom prst="rect">
            <a:avLst/>
          </a:prstGeom>
        </p:spPr>
        <p:txBody>
          <a:bodyPr wrap="square" lIns="0" tIns="0" rIns="0" bIns="0" rtlCol="0">
            <a:spAutoFit/>
          </a:bodyPr>
          <a:lstStyle/>
          <a:p>
            <a:pPr>
              <a:lnSpc>
                <a:spcPts val="2100"/>
              </a:lnSpc>
              <a:spcBef>
                <a:spcPct val="20000"/>
              </a:spcBef>
            </a:pPr>
            <a:r>
              <a:rPr lang="en-US" sz="1400" spc="-10" dirty="0" smtClean="0">
                <a:solidFill>
                  <a:srgbClr val="6DB33F"/>
                </a:solidFill>
                <a:latin typeface="Arial"/>
              </a:rPr>
              <a:t>ASHRAE Design Conditions  [2007 standards]</a:t>
            </a:r>
            <a:endParaRPr lang="en-US" sz="1400" spc="-10" dirty="0">
              <a:solidFill>
                <a:srgbClr val="6DB33F"/>
              </a:solidFill>
              <a:latin typeface="Arial"/>
            </a:endParaRPr>
          </a:p>
          <a:p>
            <a:pPr>
              <a:lnSpc>
                <a:spcPts val="2100"/>
              </a:lnSpc>
              <a:spcBef>
                <a:spcPct val="20000"/>
              </a:spcBef>
            </a:pPr>
            <a:endParaRPr lang="en-US" spc="-20" dirty="0" smtClean="0">
              <a:solidFill>
                <a:srgbClr val="807F83"/>
              </a:solidFill>
              <a:latin typeface="Arial"/>
            </a:endParaRPr>
          </a:p>
        </p:txBody>
      </p:sp>
      <p:sp>
        <p:nvSpPr>
          <p:cNvPr id="10" name="TextBox 9"/>
          <p:cNvSpPr txBox="1"/>
          <p:nvPr/>
        </p:nvSpPr>
        <p:spPr>
          <a:xfrm>
            <a:off x="1318627" y="6040713"/>
            <a:ext cx="6746839" cy="138499"/>
          </a:xfrm>
          <a:prstGeom prst="rect">
            <a:avLst/>
          </a:prstGeom>
        </p:spPr>
        <p:txBody>
          <a:bodyPr wrap="square" lIns="0" tIns="0" rIns="0" bIns="0" rtlCol="0">
            <a:spAutoFit/>
          </a:bodyPr>
          <a:lstStyle/>
          <a:p>
            <a:pPr algn="r"/>
            <a:r>
              <a:rPr lang="en-US" sz="900" i="1" spc="-20" dirty="0" smtClean="0">
                <a:solidFill>
                  <a:srgbClr val="807F83"/>
                </a:solidFill>
                <a:latin typeface="Arial"/>
              </a:rPr>
              <a:t>Slide courtesy of Atelier Ten</a:t>
            </a:r>
          </a:p>
        </p:txBody>
      </p:sp>
    </p:spTree>
    <p:extLst>
      <p:ext uri="{BB962C8B-B14F-4D97-AF65-F5344CB8AC3E}">
        <p14:creationId xmlns:p14="http://schemas.microsoft.com/office/powerpoint/2010/main" xmlns="" val="3471929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7000-7999\7129 MIT Net Zero Study\10 - Reports\10C - Concept Reports\140729 NZTF Presentation\Graphics\NREL_SolarMap2_map_csp_us_annual_may200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91" t="4952" r="1532"/>
          <a:stretch/>
        </p:blipFill>
        <p:spPr bwMode="auto">
          <a:xfrm>
            <a:off x="867693" y="672568"/>
            <a:ext cx="7406283" cy="562345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idx="4294967295"/>
          </p:nvPr>
        </p:nvSpPr>
        <p:spPr>
          <a:xfrm>
            <a:off x="367193" y="215264"/>
            <a:ext cx="8423275" cy="411163"/>
          </a:xfrm>
          <a:prstGeom prst="rect">
            <a:avLst/>
          </a:prstGeom>
        </p:spPr>
        <p:txBody>
          <a:bodyPr lIns="0" tIns="0" rIns="0" bIns="0"/>
          <a:lstStyle/>
          <a:p>
            <a:r>
              <a:rPr lang="en-US" sz="2400" dirty="0" smtClean="0">
                <a:latin typeface="+mj-lt"/>
              </a:rPr>
              <a:t>Climate</a:t>
            </a:r>
            <a:endParaRPr lang="en-US" sz="2400" dirty="0">
              <a:latin typeface="+mj-lt"/>
            </a:endParaRPr>
          </a:p>
        </p:txBody>
      </p:sp>
      <p:sp>
        <p:nvSpPr>
          <p:cNvPr id="5" name="TextBox 4"/>
          <p:cNvSpPr txBox="1"/>
          <p:nvPr/>
        </p:nvSpPr>
        <p:spPr>
          <a:xfrm>
            <a:off x="377822" y="532631"/>
            <a:ext cx="4978400" cy="594009"/>
          </a:xfrm>
          <a:prstGeom prst="rect">
            <a:avLst/>
          </a:prstGeom>
        </p:spPr>
        <p:txBody>
          <a:bodyPr wrap="square" lIns="0" tIns="0" rIns="0" bIns="0" rtlCol="0">
            <a:spAutoFit/>
          </a:bodyPr>
          <a:lstStyle/>
          <a:p>
            <a:pPr>
              <a:lnSpc>
                <a:spcPts val="2100"/>
              </a:lnSpc>
              <a:spcBef>
                <a:spcPct val="20000"/>
              </a:spcBef>
            </a:pPr>
            <a:r>
              <a:rPr lang="en-US" sz="1400" spc="-10" dirty="0">
                <a:solidFill>
                  <a:srgbClr val="6DB33F"/>
                </a:solidFill>
                <a:latin typeface="Arial"/>
              </a:rPr>
              <a:t>Annual Direct Normal Solar Radiation</a:t>
            </a:r>
          </a:p>
          <a:p>
            <a:pPr>
              <a:lnSpc>
                <a:spcPts val="2100"/>
              </a:lnSpc>
              <a:spcBef>
                <a:spcPct val="20000"/>
              </a:spcBef>
            </a:pPr>
            <a:endParaRPr lang="en-US" spc="-20" dirty="0" smtClean="0">
              <a:solidFill>
                <a:srgbClr val="807F83"/>
              </a:solidFill>
              <a:latin typeface="Arial"/>
            </a:endParaRPr>
          </a:p>
        </p:txBody>
      </p:sp>
    </p:spTree>
    <p:extLst>
      <p:ext uri="{BB962C8B-B14F-4D97-AF65-F5344CB8AC3E}">
        <p14:creationId xmlns:p14="http://schemas.microsoft.com/office/powerpoint/2010/main" xmlns="" val="40968926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7826" y="215264"/>
            <a:ext cx="8423275" cy="411163"/>
          </a:xfrm>
          <a:prstGeom prst="rect">
            <a:avLst/>
          </a:prstGeom>
        </p:spPr>
        <p:txBody>
          <a:bodyPr lIns="0" tIns="0" rIns="0" bIns="0"/>
          <a:lstStyle/>
          <a:p>
            <a:r>
              <a:rPr lang="en-US" sz="2400" dirty="0" smtClean="0">
                <a:latin typeface="+mj-lt"/>
              </a:rPr>
              <a:t>Density and Transportation</a:t>
            </a:r>
            <a:endParaRPr lang="en-US" sz="2400" dirty="0">
              <a:latin typeface="+mj-lt"/>
            </a:endParaRPr>
          </a:p>
        </p:txBody>
      </p:sp>
      <p:sp>
        <p:nvSpPr>
          <p:cNvPr id="4" name="Text Placeholder 4"/>
          <p:cNvSpPr txBox="1">
            <a:spLocks/>
          </p:cNvSpPr>
          <p:nvPr/>
        </p:nvSpPr>
        <p:spPr>
          <a:xfrm>
            <a:off x="365761" y="1028700"/>
            <a:ext cx="8311071" cy="1147763"/>
          </a:xfrm>
          <a:prstGeom prst="rect">
            <a:avLst/>
          </a:prstGeom>
        </p:spPr>
        <p:txBody>
          <a:bodyPr lIns="0" tIns="0" rIns="0" bIns="0"/>
          <a:lstStyle/>
          <a:p>
            <a:pPr marL="285750" indent="-285750">
              <a:lnSpc>
                <a:spcPts val="2300"/>
              </a:lnSpc>
              <a:spcBef>
                <a:spcPct val="20000"/>
              </a:spcBef>
              <a:buFont typeface="Arial" pitchFamily="34" charset="0"/>
              <a:buChar char="•"/>
            </a:pPr>
            <a:r>
              <a:rPr lang="en-US" sz="1600" spc="-20" dirty="0" smtClean="0">
                <a:solidFill>
                  <a:srgbClr val="807F83"/>
                </a:solidFill>
                <a:latin typeface="Arial"/>
              </a:rPr>
              <a:t>Cambridge is one of the densest cities in the U.S.</a:t>
            </a:r>
          </a:p>
          <a:p>
            <a:pPr marL="285750" indent="-285750">
              <a:lnSpc>
                <a:spcPts val="2300"/>
              </a:lnSpc>
              <a:spcBef>
                <a:spcPct val="20000"/>
              </a:spcBef>
              <a:buFont typeface="Arial" pitchFamily="34" charset="0"/>
              <a:buChar char="•"/>
            </a:pPr>
            <a:r>
              <a:rPr lang="en-US" sz="1600" spc="-20" dirty="0" smtClean="0">
                <a:solidFill>
                  <a:srgbClr val="807F83"/>
                </a:solidFill>
                <a:latin typeface="Arial"/>
              </a:rPr>
              <a:t>16,400 people/square mile</a:t>
            </a: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a:p>
            <a:pPr marL="285750" indent="-285750">
              <a:lnSpc>
                <a:spcPts val="2300"/>
              </a:lnSpc>
              <a:spcBef>
                <a:spcPct val="20000"/>
              </a:spcBef>
              <a:buFont typeface="Arial" pitchFamily="34" charset="0"/>
              <a:buChar char="•"/>
            </a:pPr>
            <a:endParaRPr lang="en-US" sz="1600" spc="-20" dirty="0" smtClean="0">
              <a:solidFill>
                <a:srgbClr val="807F83"/>
              </a:solidFill>
              <a:latin typeface="Arial"/>
            </a:endParaRP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a:p>
            <a:pPr marL="285750" indent="-285750">
              <a:lnSpc>
                <a:spcPts val="2300"/>
              </a:lnSpc>
              <a:spcBef>
                <a:spcPct val="20000"/>
              </a:spcBef>
              <a:buFont typeface="Arial" pitchFamily="34" charset="0"/>
              <a:buChar char="•"/>
            </a:pPr>
            <a:endParaRPr lang="en-US" sz="1600" spc="-20" dirty="0" smtClean="0">
              <a:solidFill>
                <a:srgbClr val="807F83"/>
              </a:solidFill>
              <a:latin typeface="Arial"/>
            </a:endParaRPr>
          </a:p>
          <a:p>
            <a:pPr marL="285750" indent="-285750">
              <a:lnSpc>
                <a:spcPts val="2300"/>
              </a:lnSpc>
              <a:spcBef>
                <a:spcPct val="20000"/>
              </a:spcBef>
              <a:buFont typeface="Arial" pitchFamily="34" charset="0"/>
              <a:buChar char="•"/>
            </a:pPr>
            <a:endParaRPr lang="en-US" sz="1600" spc="-20" dirty="0" smtClean="0">
              <a:solidFill>
                <a:srgbClr val="807F83"/>
              </a:solidFill>
              <a:latin typeface="Arial"/>
            </a:endParaRPr>
          </a:p>
          <a:p>
            <a:pPr lvl="1">
              <a:lnSpc>
                <a:spcPts val="2300"/>
              </a:lnSpc>
              <a:spcBef>
                <a:spcPct val="20000"/>
              </a:spcBef>
            </a:pPr>
            <a:endParaRPr lang="en-US" sz="1600" spc="-20" dirty="0" smtClean="0">
              <a:solidFill>
                <a:srgbClr val="807F83"/>
              </a:solidFill>
              <a:latin typeface="Arial"/>
            </a:endParaRPr>
          </a:p>
          <a:p>
            <a:pPr marL="742950" lvl="1" indent="-285750">
              <a:lnSpc>
                <a:spcPts val="2300"/>
              </a:lnSpc>
              <a:spcBef>
                <a:spcPct val="20000"/>
              </a:spcBef>
              <a:buFont typeface="Arial" pitchFamily="34" charset="0"/>
              <a:buChar char="•"/>
            </a:pPr>
            <a:endParaRPr lang="en-US" sz="1600" spc="-20" dirty="0" smtClean="0">
              <a:solidFill>
                <a:srgbClr val="807F83"/>
              </a:solidFill>
              <a:latin typeface="Arial"/>
            </a:endParaRP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p:txBody>
      </p:sp>
      <p:graphicFrame>
        <p:nvGraphicFramePr>
          <p:cNvPr id="6" name="Chart 5"/>
          <p:cNvGraphicFramePr>
            <a:graphicFrameLocks/>
          </p:cNvGraphicFramePr>
          <p:nvPr>
            <p:extLst>
              <p:ext uri="{D42A27DB-BD31-4B8C-83A1-F6EECF244321}">
                <p14:modId xmlns:p14="http://schemas.microsoft.com/office/powerpoint/2010/main" xmlns="" val="2075192004"/>
              </p:ext>
            </p:extLst>
          </p:nvPr>
        </p:nvGraphicFramePr>
        <p:xfrm>
          <a:off x="5162724" y="901973"/>
          <a:ext cx="3638377" cy="21402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xmlns="" val="3101707630"/>
              </p:ext>
            </p:extLst>
          </p:nvPr>
        </p:nvGraphicFramePr>
        <p:xfrm>
          <a:off x="428710" y="2702656"/>
          <a:ext cx="4757271" cy="3513895"/>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324020" y="2678101"/>
            <a:ext cx="3793863" cy="269304"/>
          </a:xfrm>
          <a:prstGeom prst="rect">
            <a:avLst/>
          </a:prstGeom>
        </p:spPr>
        <p:txBody>
          <a:bodyPr wrap="square" lIns="0" tIns="0" rIns="0" bIns="0" rtlCol="0">
            <a:spAutoFit/>
          </a:bodyPr>
          <a:lstStyle/>
          <a:p>
            <a:pPr algn="ctr">
              <a:lnSpc>
                <a:spcPts val="2100"/>
              </a:lnSpc>
              <a:spcBef>
                <a:spcPct val="20000"/>
              </a:spcBef>
            </a:pPr>
            <a:r>
              <a:rPr lang="en-US" sz="1050" b="1" spc="-20" dirty="0" smtClean="0">
                <a:solidFill>
                  <a:srgbClr val="BEC0C2">
                    <a:lumMod val="50000"/>
                  </a:srgbClr>
                </a:solidFill>
                <a:latin typeface="Arial"/>
              </a:rPr>
              <a:t>MODE OF TRAVEL TO WORK  (2010)</a:t>
            </a:r>
          </a:p>
        </p:txBody>
      </p:sp>
      <p:sp>
        <p:nvSpPr>
          <p:cNvPr id="9" name="TextBox 8"/>
          <p:cNvSpPr txBox="1"/>
          <p:nvPr/>
        </p:nvSpPr>
        <p:spPr>
          <a:xfrm>
            <a:off x="4491038" y="6296025"/>
            <a:ext cx="6746839" cy="276999"/>
          </a:xfrm>
          <a:prstGeom prst="rect">
            <a:avLst/>
          </a:prstGeom>
        </p:spPr>
        <p:txBody>
          <a:bodyPr wrap="square" lIns="0" tIns="0" rIns="0" bIns="0" rtlCol="0">
            <a:spAutoFit/>
          </a:bodyPr>
          <a:lstStyle/>
          <a:p>
            <a:r>
              <a:rPr lang="en-US" sz="900" i="1" spc="-20" dirty="0">
                <a:solidFill>
                  <a:srgbClr val="807F83"/>
                </a:solidFill>
                <a:latin typeface="Arial"/>
              </a:rPr>
              <a:t>http://</a:t>
            </a:r>
            <a:r>
              <a:rPr lang="en-US" sz="900" i="1" spc="-20" dirty="0" smtClean="0">
                <a:solidFill>
                  <a:srgbClr val="807F83"/>
                </a:solidFill>
                <a:latin typeface="Arial"/>
              </a:rPr>
              <a:t>www.cambridgema.gov/CDD/factsandmaps/transportationdata/200610jtwtable.aspx</a:t>
            </a:r>
          </a:p>
          <a:p>
            <a:r>
              <a:rPr lang="en-US" sz="900" i="1" spc="-20" dirty="0">
                <a:solidFill>
                  <a:srgbClr val="807F83"/>
                </a:solidFill>
                <a:latin typeface="Arial"/>
              </a:rPr>
              <a:t>http://www.cambridgema.gov/~/media/Files/CDD/Climate/climateplans/climate_plan.ashx</a:t>
            </a:r>
            <a:endParaRPr lang="en-US" sz="900" i="1" spc="-20" dirty="0" smtClean="0">
              <a:solidFill>
                <a:srgbClr val="807F83"/>
              </a:solidFill>
              <a:latin typeface="Arial"/>
            </a:endParaRPr>
          </a:p>
        </p:txBody>
      </p:sp>
      <p:graphicFrame>
        <p:nvGraphicFramePr>
          <p:cNvPr id="12" name="Chart 11"/>
          <p:cNvGraphicFramePr>
            <a:graphicFrameLocks/>
          </p:cNvGraphicFramePr>
          <p:nvPr>
            <p:extLst>
              <p:ext uri="{D42A27DB-BD31-4B8C-83A1-F6EECF244321}">
                <p14:modId xmlns:p14="http://schemas.microsoft.com/office/powerpoint/2010/main" xmlns="" val="1019254251"/>
              </p:ext>
            </p:extLst>
          </p:nvPr>
        </p:nvGraphicFramePr>
        <p:xfrm>
          <a:off x="5015408" y="3491471"/>
          <a:ext cx="3661424" cy="2639983"/>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120139" y="3254752"/>
            <a:ext cx="3369438" cy="232628"/>
          </a:xfrm>
          <a:prstGeom prst="rect">
            <a:avLst/>
          </a:prstGeom>
        </p:spPr>
        <p:txBody>
          <a:bodyPr wrap="square" lIns="0" tIns="0" rIns="0" bIns="0" rtlCol="0">
            <a:spAutoFit/>
          </a:bodyPr>
          <a:lstStyle/>
          <a:p>
            <a:pPr>
              <a:lnSpc>
                <a:spcPts val="2100"/>
              </a:lnSpc>
              <a:spcBef>
                <a:spcPct val="20000"/>
              </a:spcBef>
            </a:pPr>
            <a:r>
              <a:rPr lang="en-US" sz="1050" b="1" spc="-20" dirty="0">
                <a:solidFill>
                  <a:srgbClr val="BEC0C2">
                    <a:lumMod val="50000"/>
                  </a:srgbClr>
                </a:solidFill>
                <a:latin typeface="Arial"/>
              </a:rPr>
              <a:t>CAMBRIDGE GREENHOUSE GAS EMISSIONS (2010)</a:t>
            </a:r>
          </a:p>
        </p:txBody>
      </p:sp>
    </p:spTree>
    <p:extLst>
      <p:ext uri="{BB962C8B-B14F-4D97-AF65-F5344CB8AC3E}">
        <p14:creationId xmlns:p14="http://schemas.microsoft.com/office/powerpoint/2010/main" xmlns="" val="24006140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7826" y="215264"/>
            <a:ext cx="8423275" cy="411163"/>
          </a:xfrm>
          <a:prstGeom prst="rect">
            <a:avLst/>
          </a:prstGeom>
        </p:spPr>
        <p:txBody>
          <a:bodyPr lIns="0" tIns="0" rIns="0" bIns="0"/>
          <a:lstStyle/>
          <a:p>
            <a:r>
              <a:rPr lang="en-US" sz="2400" dirty="0" smtClean="0">
                <a:latin typeface="+mj-lt"/>
              </a:rPr>
              <a:t>Cambridge Ecosystem</a:t>
            </a:r>
            <a:endParaRPr lang="en-US" sz="2400" dirty="0">
              <a:latin typeface="+mj-lt"/>
            </a:endParaRPr>
          </a:p>
        </p:txBody>
      </p:sp>
      <p:sp>
        <p:nvSpPr>
          <p:cNvPr id="4" name="Text Placeholder 4"/>
          <p:cNvSpPr txBox="1">
            <a:spLocks/>
          </p:cNvSpPr>
          <p:nvPr/>
        </p:nvSpPr>
        <p:spPr>
          <a:xfrm>
            <a:off x="365762" y="1028700"/>
            <a:ext cx="4293552" cy="4925533"/>
          </a:xfrm>
          <a:prstGeom prst="rect">
            <a:avLst/>
          </a:prstGeom>
        </p:spPr>
        <p:txBody>
          <a:bodyPr lIns="0" tIns="0" rIns="0" bIns="0"/>
          <a:lstStyle/>
          <a:p>
            <a:pPr marL="285750" indent="-285750">
              <a:lnSpc>
                <a:spcPts val="2300"/>
              </a:lnSpc>
              <a:spcBef>
                <a:spcPct val="20000"/>
              </a:spcBef>
              <a:buFont typeface="Arial" pitchFamily="34" charset="0"/>
              <a:buChar char="•"/>
            </a:pPr>
            <a:r>
              <a:rPr lang="en-US" sz="1600" spc="-20" dirty="0" smtClean="0">
                <a:solidFill>
                  <a:srgbClr val="807F83"/>
                </a:solidFill>
                <a:latin typeface="Arial"/>
              </a:rPr>
              <a:t>Universities, laboratory, and tech</a:t>
            </a:r>
          </a:p>
          <a:p>
            <a:pPr marL="285750" indent="-285750">
              <a:lnSpc>
                <a:spcPts val="2300"/>
              </a:lnSpc>
              <a:spcBef>
                <a:spcPct val="20000"/>
              </a:spcBef>
              <a:buFont typeface="Arial" pitchFamily="34" charset="0"/>
              <a:buChar char="•"/>
            </a:pPr>
            <a:r>
              <a:rPr lang="en-US" sz="1600" spc="-20" dirty="0" err="1">
                <a:solidFill>
                  <a:srgbClr val="807F83"/>
                </a:solidFill>
                <a:latin typeface="Arial"/>
              </a:rPr>
              <a:t>MassBio</a:t>
            </a:r>
            <a:r>
              <a:rPr lang="en-US" sz="1600" spc="-20" dirty="0">
                <a:solidFill>
                  <a:srgbClr val="807F83"/>
                </a:solidFill>
                <a:latin typeface="Arial"/>
              </a:rPr>
              <a:t> shows highest density of life sciences and information technology companies at 163 per square mile, contributing to job growth in Cambridge</a:t>
            </a:r>
          </a:p>
          <a:p>
            <a:pPr marL="285750" indent="-285750">
              <a:lnSpc>
                <a:spcPts val="2300"/>
              </a:lnSpc>
              <a:spcBef>
                <a:spcPct val="20000"/>
              </a:spcBef>
              <a:buFont typeface="Arial" pitchFamily="34" charset="0"/>
              <a:buChar char="•"/>
            </a:pPr>
            <a:r>
              <a:rPr lang="en-US" sz="1600" spc="-20" dirty="0">
                <a:solidFill>
                  <a:srgbClr val="807F83"/>
                </a:solidFill>
                <a:latin typeface="Arial"/>
              </a:rPr>
              <a:t>Palo Alto with second highest </a:t>
            </a:r>
            <a:r>
              <a:rPr lang="en-US" sz="1600" spc="-20" dirty="0" smtClean="0">
                <a:solidFill>
                  <a:srgbClr val="807F83"/>
                </a:solidFill>
                <a:latin typeface="Arial"/>
              </a:rPr>
              <a:t>density has 36 tech companies per square mile.</a:t>
            </a:r>
          </a:p>
          <a:p>
            <a:pPr marL="285750" indent="-285750">
              <a:lnSpc>
                <a:spcPts val="2300"/>
              </a:lnSpc>
              <a:spcBef>
                <a:spcPct val="20000"/>
              </a:spcBef>
              <a:buFont typeface="Arial" pitchFamily="34" charset="0"/>
              <a:buChar char="•"/>
            </a:pPr>
            <a:r>
              <a:rPr lang="en-US" sz="1600" spc="-20" dirty="0" smtClean="0">
                <a:solidFill>
                  <a:srgbClr val="807F83"/>
                </a:solidFill>
                <a:latin typeface="Arial"/>
              </a:rPr>
              <a:t>Significant amount of smaller/start-up businesses </a:t>
            </a:r>
          </a:p>
          <a:p>
            <a:pPr marL="285750" indent="-285750">
              <a:lnSpc>
                <a:spcPts val="2300"/>
              </a:lnSpc>
              <a:spcBef>
                <a:spcPct val="20000"/>
              </a:spcBef>
              <a:buFont typeface="Arial" pitchFamily="34" charset="0"/>
              <a:buChar char="•"/>
            </a:pPr>
            <a:r>
              <a:rPr lang="en-US" sz="1600" spc="-20" dirty="0" smtClean="0">
                <a:solidFill>
                  <a:srgbClr val="807F83"/>
                </a:solidFill>
                <a:latin typeface="Arial"/>
              </a:rPr>
              <a:t>Nearly 80% of lease transactions in 2013 were for small-mid size space (&lt;60,000sf)</a:t>
            </a:r>
          </a:p>
          <a:p>
            <a:pPr marL="742950" lvl="1" indent="-285750">
              <a:lnSpc>
                <a:spcPts val="2300"/>
              </a:lnSpc>
              <a:spcBef>
                <a:spcPct val="20000"/>
              </a:spcBef>
              <a:buFont typeface="Arial" pitchFamily="34" charset="0"/>
              <a:buChar char="•"/>
            </a:pPr>
            <a:endParaRPr lang="en-US" sz="1600" spc="-20" dirty="0" smtClean="0">
              <a:solidFill>
                <a:srgbClr val="807F83"/>
              </a:solidFill>
              <a:latin typeface="Arial"/>
            </a:endParaRPr>
          </a:p>
          <a:p>
            <a:pPr marL="742950" lvl="1" indent="-285750">
              <a:lnSpc>
                <a:spcPts val="2300"/>
              </a:lnSpc>
              <a:spcBef>
                <a:spcPct val="20000"/>
              </a:spcBef>
              <a:buFont typeface="Arial" pitchFamily="34" charset="0"/>
              <a:buChar char="•"/>
            </a:pPr>
            <a:endParaRPr lang="en-US" sz="1600" spc="-20" dirty="0" smtClean="0">
              <a:solidFill>
                <a:srgbClr val="807F83"/>
              </a:solidFill>
              <a:latin typeface="Arial"/>
            </a:endParaRP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a:p>
            <a:pPr marL="285750" indent="-285750">
              <a:lnSpc>
                <a:spcPts val="2300"/>
              </a:lnSpc>
              <a:spcBef>
                <a:spcPct val="20000"/>
              </a:spcBef>
              <a:buFont typeface="Arial" pitchFamily="34" charset="0"/>
              <a:buChar char="•"/>
            </a:pPr>
            <a:endParaRPr lang="en-US" sz="1600" spc="-20" dirty="0">
              <a:solidFill>
                <a:srgbClr val="807F83"/>
              </a:solidFill>
              <a:latin typeface="Arial"/>
            </a:endParaRPr>
          </a:p>
        </p:txBody>
      </p:sp>
      <p:pic>
        <p:nvPicPr>
          <p:cNvPr id="1026" name="Picture 2" descr="http://web.mit.edu/icl/MIT%20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76322" y="958675"/>
            <a:ext cx="1087940" cy="6701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thejointblog.com/wp-content/uploads/2013/08/Harvard-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45622" y="718064"/>
            <a:ext cx="1086702" cy="108670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thesgc.org/sites/default/files/novartis_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5763" y="3147744"/>
            <a:ext cx="1826431" cy="487273"/>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img2.findthebest.com/sites/default/files/158/media/images/Prevention_and_Recovery_Center_268015.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161680" y="1914481"/>
            <a:ext cx="1254586" cy="943449"/>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upload.wikimedia.org/wikipedia/commons/5/5a/VertexPharma-logo2.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22878" y="3592991"/>
            <a:ext cx="1198334" cy="734035"/>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upload.wikimedia.org/wikipedia/en/7/7b/Biogen_Idec_logo.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21884" y="4855373"/>
            <a:ext cx="1580315" cy="652872"/>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upload.wikimedia.org/wikipedia/en/1/18/Genzyme-Logo.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121874" y="4438617"/>
            <a:ext cx="1539174" cy="410140"/>
          </a:xfrm>
          <a:prstGeom prst="rect">
            <a:avLst/>
          </a:prstGeom>
          <a:noFill/>
          <a:extLst>
            <a:ext uri="{909E8E84-426E-40dd-AFC4-6F175D3DCCD1}">
              <a14:hiddenFill xmlns:a14="http://schemas.microsoft.com/office/drawing/2010/main" xmlns="">
                <a:solidFill>
                  <a:srgbClr val="FFFFFF"/>
                </a:solidFill>
              </a14:hiddenFill>
            </a:ext>
          </a:extLst>
        </p:spPr>
      </p:pic>
      <p:pic>
        <p:nvPicPr>
          <p:cNvPr id="1040" name="Picture 16" descr="http://www.underconsideration.com/brandnew/archives/pfizer_logo_detail.gif"/>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388284" y="5503903"/>
            <a:ext cx="1006354" cy="631163"/>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3554135" y="6296025"/>
            <a:ext cx="5325377" cy="276999"/>
          </a:xfrm>
          <a:prstGeom prst="rect">
            <a:avLst/>
          </a:prstGeom>
        </p:spPr>
        <p:txBody>
          <a:bodyPr wrap="square" lIns="0" tIns="0" rIns="0" bIns="0" rtlCol="0">
            <a:spAutoFit/>
          </a:bodyPr>
          <a:lstStyle/>
          <a:p>
            <a:r>
              <a:rPr lang="en-US" sz="900" i="1" spc="-20" dirty="0">
                <a:solidFill>
                  <a:srgbClr val="807F83"/>
                </a:solidFill>
                <a:latin typeface="Arial"/>
              </a:rPr>
              <a:t>http://www.cambridgema.gov/CDD/factsandmaps/~/</a:t>
            </a:r>
            <a:r>
              <a:rPr lang="en-US" sz="900" i="1" spc="-20" dirty="0" smtClean="0">
                <a:solidFill>
                  <a:srgbClr val="807F83"/>
                </a:solidFill>
                <a:latin typeface="Arial"/>
              </a:rPr>
              <a:t>media/602BC67E976542DB841FFB099E91DFB0.ashx</a:t>
            </a:r>
          </a:p>
          <a:p>
            <a:r>
              <a:rPr lang="en-US" sz="900" i="1" spc="-20" dirty="0" err="1" smtClean="0">
                <a:solidFill>
                  <a:srgbClr val="807F83"/>
                </a:solidFill>
                <a:latin typeface="Arial"/>
              </a:rPr>
              <a:t>MassBio</a:t>
            </a:r>
            <a:r>
              <a:rPr lang="en-US" sz="900" i="1" spc="-20" dirty="0" smtClean="0">
                <a:solidFill>
                  <a:srgbClr val="807F83"/>
                </a:solidFill>
                <a:latin typeface="Arial"/>
              </a:rPr>
              <a:t> Organization Report 2013</a:t>
            </a:r>
          </a:p>
        </p:txBody>
      </p:sp>
      <p:pic>
        <p:nvPicPr>
          <p:cNvPr id="1042" name="Picture 18" descr="https://fbcdn-profile-a.akamaihd.net/hprofile-ak-xpa1/t1.0-1/c160.51.639.639/s160x160/74296_392832907474375_601875152_n.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870245" y="1832663"/>
            <a:ext cx="1107081" cy="1107083"/>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http://swe.mit.edu/members/companylogos/DraperLaboratoryLogo.gif"/>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846834" y="3189899"/>
            <a:ext cx="1429822" cy="472315"/>
          </a:xfrm>
          <a:prstGeom prst="rect">
            <a:avLst/>
          </a:prstGeom>
          <a:noFill/>
          <a:extLst>
            <a:ext uri="{909E8E84-426E-40dd-AFC4-6F175D3DCCD1}">
              <a14:hiddenFill xmlns:a14="http://schemas.microsoft.com/office/drawing/2010/main" xmlns="">
                <a:solidFill>
                  <a:srgbClr val="FFFFFF"/>
                </a:solidFill>
              </a14:hiddenFill>
            </a:ext>
          </a:extLst>
        </p:spPr>
      </p:pic>
      <p:pic>
        <p:nvPicPr>
          <p:cNvPr id="1046" name="Picture 22" descr="https://www.broadinstitute.org/files/news/media-images/logos/BroadInstLogoforDigitalRGB.pn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846844" y="4438620"/>
            <a:ext cx="1468945" cy="371457"/>
          </a:xfrm>
          <a:prstGeom prst="rect">
            <a:avLst/>
          </a:prstGeom>
          <a:noFill/>
          <a:extLst>
            <a:ext uri="{909E8E84-426E-40dd-AFC4-6F175D3DCCD1}">
              <a14:hiddenFill xmlns:a14="http://schemas.microsoft.com/office/drawing/2010/main" xmlns="">
                <a:solidFill>
                  <a:srgbClr val="FFFFFF"/>
                </a:solidFill>
              </a14:hiddenFill>
            </a:ext>
          </a:extLst>
        </p:spPr>
      </p:pic>
      <p:pic>
        <p:nvPicPr>
          <p:cNvPr id="1048" name="Picture 24" descr="https://www.itbit.com/assets/akamai-logo.jp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833626" y="3711231"/>
            <a:ext cx="1353211" cy="64075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15" cstate="print"/>
          <a:stretch>
            <a:fillRect/>
          </a:stretch>
        </p:blipFill>
        <p:spPr>
          <a:xfrm>
            <a:off x="6844126" y="4897357"/>
            <a:ext cx="1443030" cy="948128"/>
          </a:xfrm>
          <a:prstGeom prst="rect">
            <a:avLst/>
          </a:prstGeom>
        </p:spPr>
      </p:pic>
    </p:spTree>
    <p:extLst>
      <p:ext uri="{BB962C8B-B14F-4D97-AF65-F5344CB8AC3E}">
        <p14:creationId xmlns:p14="http://schemas.microsoft.com/office/powerpoint/2010/main" xmlns="" val="3374003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City as a Lab</a:t>
            </a:r>
          </a:p>
          <a:p>
            <a:pPr lvl="0"/>
            <a:r>
              <a:rPr lang="en-US" sz="1400" dirty="0" smtClean="0"/>
              <a:t>Cambridge Solar Map</a:t>
            </a:r>
          </a:p>
          <a:p>
            <a:pPr lvl="0"/>
            <a:r>
              <a:rPr lang="en-US" sz="1400" dirty="0" smtClean="0"/>
              <a:t>MIT Campus Model</a:t>
            </a:r>
            <a:endParaRPr lang="en-US" sz="1400" dirty="0"/>
          </a:p>
          <a:p>
            <a:pPr lvl="0"/>
            <a:r>
              <a:rPr lang="en-US" sz="1400" dirty="0" smtClean="0"/>
              <a:t>Central Square Case Study</a:t>
            </a:r>
          </a:p>
        </p:txBody>
      </p:sp>
    </p:spTree>
    <p:extLst>
      <p:ext uri="{BB962C8B-B14F-4D97-AF65-F5344CB8AC3E}">
        <p14:creationId xmlns:p14="http://schemas.microsoft.com/office/powerpoint/2010/main" xmlns="" val="39537673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7824" y="215265"/>
            <a:ext cx="8423275" cy="411162"/>
          </a:xfrm>
          <a:prstGeom prst="rect">
            <a:avLst/>
          </a:prstGeom>
        </p:spPr>
        <p:txBody>
          <a:bodyPr lIns="0" tIns="0" rIns="0" bIns="0"/>
          <a:lstStyle/>
          <a:p>
            <a:r>
              <a:rPr lang="en-US" sz="2400" dirty="0">
                <a:latin typeface="+mj-lt"/>
              </a:rPr>
              <a:t>City as a Lab </a:t>
            </a:r>
            <a:r>
              <a:rPr lang="en-US" sz="2400" dirty="0" smtClean="0">
                <a:latin typeface="+mj-lt"/>
              </a:rPr>
              <a:t> </a:t>
            </a:r>
            <a:r>
              <a:rPr lang="en-US" sz="2400" dirty="0" smtClean="0">
                <a:solidFill>
                  <a:schemeClr val="bg1"/>
                </a:solidFill>
                <a:latin typeface="+mj-lt"/>
              </a:rPr>
              <a:t/>
            </a:r>
            <a:br>
              <a:rPr lang="en-US" sz="2400" dirty="0" smtClean="0">
                <a:solidFill>
                  <a:schemeClr val="bg1"/>
                </a:solidFill>
                <a:latin typeface="+mj-lt"/>
              </a:rPr>
            </a:br>
            <a:r>
              <a:rPr lang="en-US" sz="1400" dirty="0" smtClean="0">
                <a:solidFill>
                  <a:schemeClr val="bg1"/>
                </a:solidFill>
                <a:latin typeface="+mj-lt"/>
              </a:rPr>
              <a:t>Cambridge </a:t>
            </a:r>
            <a:r>
              <a:rPr lang="en-US" sz="1400" dirty="0">
                <a:solidFill>
                  <a:schemeClr val="bg1"/>
                </a:solidFill>
                <a:latin typeface="+mj-lt"/>
              </a:rPr>
              <a:t>Solar </a:t>
            </a:r>
            <a:r>
              <a:rPr lang="en-US" sz="1400" dirty="0" smtClean="0">
                <a:solidFill>
                  <a:schemeClr val="bg1"/>
                </a:solidFill>
                <a:latin typeface="+mj-lt"/>
              </a:rPr>
              <a:t>Map</a:t>
            </a:r>
            <a:endParaRPr lang="en-US" sz="1400" dirty="0">
              <a:solidFill>
                <a:schemeClr val="bg1"/>
              </a:solidFill>
              <a:latin typeface="+mj-lt"/>
            </a:endParaRPr>
          </a:p>
        </p:txBody>
      </p:sp>
      <p:sp>
        <p:nvSpPr>
          <p:cNvPr id="16" name="TextBox 15"/>
          <p:cNvSpPr txBox="1"/>
          <p:nvPr/>
        </p:nvSpPr>
        <p:spPr>
          <a:xfrm>
            <a:off x="2291383" y="5957471"/>
            <a:ext cx="6746839" cy="338554"/>
          </a:xfrm>
          <a:prstGeom prst="rect">
            <a:avLst/>
          </a:prstGeom>
        </p:spPr>
        <p:txBody>
          <a:bodyPr wrap="square" lIns="0" tIns="0" rIns="0" bIns="0" rtlCol="0">
            <a:spAutoFit/>
          </a:bodyPr>
          <a:lstStyle/>
          <a:p>
            <a:r>
              <a:rPr lang="en-US" sz="1100" i="1" spc="-20" dirty="0">
                <a:solidFill>
                  <a:srgbClr val="807F83"/>
                </a:solidFill>
                <a:latin typeface="Arial"/>
              </a:rPr>
              <a:t>J A Jakubiec and C F </a:t>
            </a:r>
            <a:r>
              <a:rPr lang="en-US" sz="1100" i="1" spc="-20" dirty="0" smtClean="0">
                <a:solidFill>
                  <a:srgbClr val="807F83"/>
                </a:solidFill>
                <a:latin typeface="Arial"/>
              </a:rPr>
              <a:t>Reinhart, A </a:t>
            </a:r>
            <a:r>
              <a:rPr lang="en-US" sz="1100" i="1" spc="-20" dirty="0">
                <a:solidFill>
                  <a:srgbClr val="807F83"/>
                </a:solidFill>
                <a:latin typeface="Arial"/>
              </a:rPr>
              <a:t>Method for Predicting City-Wide Electricity Gains from Photovoltaic Panels Based on </a:t>
            </a:r>
            <a:r>
              <a:rPr lang="en-US" sz="1100" i="1" spc="-20" dirty="0" err="1">
                <a:solidFill>
                  <a:srgbClr val="807F83"/>
                </a:solidFill>
                <a:latin typeface="Arial"/>
              </a:rPr>
              <a:t>LiDAR</a:t>
            </a:r>
            <a:r>
              <a:rPr lang="en-US" sz="1100" i="1" spc="-20" dirty="0">
                <a:solidFill>
                  <a:srgbClr val="807F83"/>
                </a:solidFill>
                <a:latin typeface="Arial"/>
              </a:rPr>
              <a:t> and GIS Data Combined with Hourly DAYSIM </a:t>
            </a:r>
            <a:r>
              <a:rPr lang="en-US" sz="1100" i="1" spc="-20" dirty="0" smtClean="0">
                <a:solidFill>
                  <a:srgbClr val="807F83"/>
                </a:solidFill>
                <a:latin typeface="Arial"/>
              </a:rPr>
              <a:t>Simulations, Solar </a:t>
            </a:r>
            <a:r>
              <a:rPr lang="en-US" sz="1100" i="1" spc="-20" dirty="0">
                <a:solidFill>
                  <a:srgbClr val="807F83"/>
                </a:solidFill>
                <a:latin typeface="Arial"/>
              </a:rPr>
              <a:t>Energy, 93, pp. 127-143, </a:t>
            </a:r>
            <a:r>
              <a:rPr lang="en-US" sz="1100" i="1" spc="-20" dirty="0" smtClean="0">
                <a:solidFill>
                  <a:srgbClr val="807F83"/>
                </a:solidFill>
                <a:latin typeface="Arial"/>
              </a:rPr>
              <a:t>2013</a:t>
            </a:r>
            <a:endParaRPr lang="en-US" sz="1100" i="1" spc="-20" dirty="0">
              <a:solidFill>
                <a:srgbClr val="807F83"/>
              </a:solidFill>
              <a:latin typeface="Arial"/>
            </a:endParaRPr>
          </a:p>
        </p:txBody>
      </p:sp>
      <p:pic>
        <p:nvPicPr>
          <p:cNvPr id="19"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71984"/>
          <a:stretch/>
        </p:blipFill>
        <p:spPr bwMode="auto">
          <a:xfrm>
            <a:off x="402529" y="6296025"/>
            <a:ext cx="765871"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189928" y="6455346"/>
            <a:ext cx="3369371" cy="269304"/>
          </a:xfrm>
          <a:prstGeom prst="rect">
            <a:avLst/>
          </a:prstGeom>
        </p:spPr>
        <p:txBody>
          <a:bodyPr wrap="square" lIns="0" tIns="0" rIns="0" bIns="0" rtlCol="0">
            <a:spAutoFit/>
          </a:bodyPr>
          <a:lstStyle/>
          <a:p>
            <a:pPr>
              <a:lnSpc>
                <a:spcPts val="2100"/>
              </a:lnSpc>
              <a:spcBef>
                <a:spcPct val="20000"/>
              </a:spcBef>
            </a:pPr>
            <a:r>
              <a:rPr lang="en-US" sz="900" spc="-20" dirty="0" smtClean="0">
                <a:solidFill>
                  <a:srgbClr val="A31E35"/>
                </a:solidFill>
                <a:latin typeface="Apex New Medium" pitchFamily="50" charset="0"/>
                <a:ea typeface="Apex New Medium" pitchFamily="50" charset="0"/>
              </a:rPr>
              <a:t>Massachusetts  Institute  of  Technology</a:t>
            </a:r>
          </a:p>
        </p:txBody>
      </p:sp>
      <p:pic>
        <p:nvPicPr>
          <p:cNvPr id="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757000"/>
            <a:ext cx="9129713" cy="5006617"/>
          </a:xfrm>
          <a:prstGeom prst="rect">
            <a:avLst/>
          </a:prstGeom>
          <a:noFill/>
          <a:ln w="34925">
            <a:no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6572035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7824" y="215265"/>
            <a:ext cx="8423275" cy="411162"/>
          </a:xfrm>
          <a:prstGeom prst="rect">
            <a:avLst/>
          </a:prstGeom>
        </p:spPr>
        <p:txBody>
          <a:bodyPr lIns="0" tIns="0" rIns="0" bIns="0"/>
          <a:lstStyle/>
          <a:p>
            <a:r>
              <a:rPr lang="en-US" sz="2400" dirty="0">
                <a:latin typeface="+mj-lt"/>
              </a:rPr>
              <a:t>City as a Lab </a:t>
            </a:r>
            <a:r>
              <a:rPr lang="en-US" sz="2400" dirty="0" smtClean="0">
                <a:latin typeface="+mj-lt"/>
              </a:rPr>
              <a:t> </a:t>
            </a:r>
            <a:r>
              <a:rPr lang="en-US" sz="2400" dirty="0" smtClean="0">
                <a:solidFill>
                  <a:schemeClr val="bg1"/>
                </a:solidFill>
                <a:latin typeface="+mj-lt"/>
              </a:rPr>
              <a:t/>
            </a:r>
            <a:br>
              <a:rPr lang="en-US" sz="2400" dirty="0" smtClean="0">
                <a:solidFill>
                  <a:schemeClr val="bg1"/>
                </a:solidFill>
                <a:latin typeface="+mj-lt"/>
              </a:rPr>
            </a:br>
            <a:r>
              <a:rPr lang="en-US" sz="1400" dirty="0" smtClean="0">
                <a:solidFill>
                  <a:schemeClr val="bg1"/>
                </a:solidFill>
                <a:latin typeface="+mj-lt"/>
              </a:rPr>
              <a:t>Cambridge </a:t>
            </a:r>
            <a:r>
              <a:rPr lang="en-US" sz="1400" dirty="0">
                <a:solidFill>
                  <a:schemeClr val="bg1"/>
                </a:solidFill>
                <a:latin typeface="+mj-lt"/>
              </a:rPr>
              <a:t>Solar </a:t>
            </a:r>
            <a:r>
              <a:rPr lang="en-US" sz="1400" dirty="0" smtClean="0">
                <a:solidFill>
                  <a:schemeClr val="bg1"/>
                </a:solidFill>
                <a:latin typeface="+mj-lt"/>
              </a:rPr>
              <a:t>Map</a:t>
            </a:r>
            <a:endParaRPr lang="en-US" sz="1400" dirty="0">
              <a:solidFill>
                <a:schemeClr val="bg1"/>
              </a:solidFill>
              <a:latin typeface="+mj-lt"/>
            </a:endParaRPr>
          </a:p>
        </p:txBody>
      </p:sp>
      <p:sp>
        <p:nvSpPr>
          <p:cNvPr id="16" name="TextBox 15"/>
          <p:cNvSpPr txBox="1"/>
          <p:nvPr/>
        </p:nvSpPr>
        <p:spPr>
          <a:xfrm>
            <a:off x="2291383" y="5957471"/>
            <a:ext cx="6746839" cy="338554"/>
          </a:xfrm>
          <a:prstGeom prst="rect">
            <a:avLst/>
          </a:prstGeom>
        </p:spPr>
        <p:txBody>
          <a:bodyPr wrap="square" lIns="0" tIns="0" rIns="0" bIns="0" rtlCol="0">
            <a:spAutoFit/>
          </a:bodyPr>
          <a:lstStyle/>
          <a:p>
            <a:r>
              <a:rPr lang="en-US" sz="1100" i="1" spc="-20" dirty="0">
                <a:solidFill>
                  <a:srgbClr val="807F83"/>
                </a:solidFill>
                <a:latin typeface="Arial"/>
              </a:rPr>
              <a:t>J A Jakubiec and C F </a:t>
            </a:r>
            <a:r>
              <a:rPr lang="en-US" sz="1100" i="1" spc="-20" dirty="0" smtClean="0">
                <a:solidFill>
                  <a:srgbClr val="807F83"/>
                </a:solidFill>
                <a:latin typeface="Arial"/>
              </a:rPr>
              <a:t>Reinhart, A </a:t>
            </a:r>
            <a:r>
              <a:rPr lang="en-US" sz="1100" i="1" spc="-20" dirty="0">
                <a:solidFill>
                  <a:srgbClr val="807F83"/>
                </a:solidFill>
                <a:latin typeface="Arial"/>
              </a:rPr>
              <a:t>Method for Predicting City-Wide Electricity Gains from Photovoltaic Panels Based on </a:t>
            </a:r>
            <a:r>
              <a:rPr lang="en-US" sz="1100" i="1" spc="-20" dirty="0" err="1">
                <a:solidFill>
                  <a:srgbClr val="807F83"/>
                </a:solidFill>
                <a:latin typeface="Arial"/>
              </a:rPr>
              <a:t>LiDAR</a:t>
            </a:r>
            <a:r>
              <a:rPr lang="en-US" sz="1100" i="1" spc="-20" dirty="0">
                <a:solidFill>
                  <a:srgbClr val="807F83"/>
                </a:solidFill>
                <a:latin typeface="Arial"/>
              </a:rPr>
              <a:t> and GIS Data Combined with Hourly DAYSIM </a:t>
            </a:r>
            <a:r>
              <a:rPr lang="en-US" sz="1100" i="1" spc="-20" dirty="0" smtClean="0">
                <a:solidFill>
                  <a:srgbClr val="807F83"/>
                </a:solidFill>
                <a:latin typeface="Arial"/>
              </a:rPr>
              <a:t>Simulations, Solar </a:t>
            </a:r>
            <a:r>
              <a:rPr lang="en-US" sz="1100" i="1" spc="-20" dirty="0">
                <a:solidFill>
                  <a:srgbClr val="807F83"/>
                </a:solidFill>
                <a:latin typeface="Arial"/>
              </a:rPr>
              <a:t>Energy, 93, pp. 127-143, </a:t>
            </a:r>
            <a:r>
              <a:rPr lang="en-US" sz="1100" i="1" spc="-20" dirty="0" smtClean="0">
                <a:solidFill>
                  <a:srgbClr val="807F83"/>
                </a:solidFill>
                <a:latin typeface="Arial"/>
              </a:rPr>
              <a:t>2013</a:t>
            </a:r>
            <a:endParaRPr lang="en-US" sz="1100" i="1" spc="-20" dirty="0">
              <a:solidFill>
                <a:srgbClr val="807F83"/>
              </a:solidFill>
              <a:latin typeface="Arial"/>
            </a:endParaRPr>
          </a:p>
        </p:txBody>
      </p:sp>
      <p:pic>
        <p:nvPicPr>
          <p:cNvPr id="19"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r="71984"/>
          <a:stretch/>
        </p:blipFill>
        <p:spPr bwMode="auto">
          <a:xfrm>
            <a:off x="402529" y="6296025"/>
            <a:ext cx="765871"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189928" y="6455346"/>
            <a:ext cx="3369371" cy="269304"/>
          </a:xfrm>
          <a:prstGeom prst="rect">
            <a:avLst/>
          </a:prstGeom>
        </p:spPr>
        <p:txBody>
          <a:bodyPr wrap="square" lIns="0" tIns="0" rIns="0" bIns="0" rtlCol="0">
            <a:spAutoFit/>
          </a:bodyPr>
          <a:lstStyle/>
          <a:p>
            <a:pPr>
              <a:lnSpc>
                <a:spcPts val="2100"/>
              </a:lnSpc>
              <a:spcBef>
                <a:spcPct val="20000"/>
              </a:spcBef>
            </a:pPr>
            <a:r>
              <a:rPr lang="en-US" sz="900" spc="-20" dirty="0" smtClean="0">
                <a:solidFill>
                  <a:srgbClr val="A31E35"/>
                </a:solidFill>
                <a:latin typeface="Apex New Medium" pitchFamily="50" charset="0"/>
                <a:ea typeface="Apex New Medium" pitchFamily="50" charset="0"/>
              </a:rPr>
              <a:t>Massachusetts  Institute  of  Technology</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842728"/>
            <a:ext cx="9110664" cy="6015272"/>
          </a:xfrm>
          <a:prstGeom prst="rect">
            <a:avLst/>
          </a:prstGeom>
          <a:noFill/>
          <a:ln w="44450">
            <a:no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1419152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5" name="Rectangle 3"/>
          <p:cNvSpPr>
            <a:spLocks noChangeArrowheads="1"/>
          </p:cNvSpPr>
          <p:nvPr/>
        </p:nvSpPr>
        <p:spPr bwMode="auto">
          <a:xfrm>
            <a:off x="152400" y="1981200"/>
            <a:ext cx="8839200" cy="1698927"/>
          </a:xfrm>
          <a:prstGeom prst="rect">
            <a:avLst/>
          </a:prstGeom>
          <a:noFill/>
          <a:ln w="9525">
            <a:noFill/>
            <a:miter lim="800000"/>
            <a:headEnd/>
            <a:tailEnd/>
          </a:ln>
          <a:effectLst/>
        </p:spPr>
        <p:txBody>
          <a:bodyPr wrap="square">
            <a:spAutoFit/>
          </a:bodyPr>
          <a:lstStyle/>
          <a:p>
            <a:pPr algn="ctr"/>
            <a:endParaRPr lang="en-US" dirty="0" smtClean="0">
              <a:solidFill>
                <a:srgbClr val="F58233"/>
              </a:solidFill>
              <a:latin typeface="Verdana" pitchFamily="34" charset="0"/>
            </a:endParaRPr>
          </a:p>
          <a:p>
            <a:pPr algn="ctr"/>
            <a:endParaRPr lang="en-US" dirty="0">
              <a:solidFill>
                <a:srgbClr val="F58233"/>
              </a:solidFill>
              <a:latin typeface="Verdana" pitchFamily="34" charset="0"/>
            </a:endParaRPr>
          </a:p>
          <a:p>
            <a:pPr algn="ctr"/>
            <a:endParaRPr lang="en-US" dirty="0" smtClean="0">
              <a:solidFill>
                <a:srgbClr val="F58233"/>
              </a:solidFill>
              <a:latin typeface="Verdana" pitchFamily="34" charset="0"/>
            </a:endParaRPr>
          </a:p>
          <a:p>
            <a:pPr algn="ctr"/>
            <a:endParaRPr lang="en-US" dirty="0">
              <a:solidFill>
                <a:srgbClr val="F58233"/>
              </a:solidFill>
              <a:latin typeface="Verdana" pitchFamily="34" charset="0"/>
            </a:endParaRPr>
          </a:p>
          <a:p>
            <a:pPr algn="ctr"/>
            <a:endParaRPr lang="en-US" dirty="0" smtClean="0">
              <a:solidFill>
                <a:srgbClr val="F58233"/>
              </a:solidFill>
              <a:latin typeface="Verdana" pitchFamily="34" charset="0"/>
            </a:endParaRPr>
          </a:p>
        </p:txBody>
      </p:sp>
      <p:sp>
        <p:nvSpPr>
          <p:cNvPr id="1272836" name="Rectangle 4"/>
          <p:cNvSpPr>
            <a:spLocks noChangeArrowheads="1"/>
          </p:cNvSpPr>
          <p:nvPr/>
        </p:nvSpPr>
        <p:spPr bwMode="auto">
          <a:xfrm>
            <a:off x="0" y="2617788"/>
            <a:ext cx="9144000" cy="625475"/>
          </a:xfrm>
          <a:prstGeom prst="rect">
            <a:avLst/>
          </a:prstGeom>
          <a:noFill/>
          <a:ln w="9525">
            <a:noFill/>
            <a:miter lim="800000"/>
            <a:headEnd/>
            <a:tailEnd/>
          </a:ln>
          <a:effectLst/>
        </p:spPr>
        <p:txBody>
          <a:bodyPr>
            <a:spAutoFit/>
          </a:bodyPr>
          <a:lstStyle/>
          <a:p>
            <a:pPr>
              <a:spcBef>
                <a:spcPct val="0"/>
              </a:spcBef>
            </a:pPr>
            <a:r>
              <a:rPr lang="en-US" sz="1100" dirty="0">
                <a:solidFill>
                  <a:srgbClr val="002D56"/>
                </a:solidFill>
                <a:latin typeface="Arial"/>
              </a:rPr>
              <a:t/>
            </a:r>
            <a:br>
              <a:rPr lang="en-US" sz="1100" dirty="0">
                <a:solidFill>
                  <a:srgbClr val="002D56"/>
                </a:solidFill>
                <a:latin typeface="Arial"/>
              </a:rPr>
            </a:br>
            <a:endParaRPr lang="en-US" dirty="0">
              <a:solidFill>
                <a:srgbClr val="002D56"/>
              </a:solidFill>
              <a:latin typeface="Times New Roman" pitchFamily="18" charset="0"/>
            </a:endParaRPr>
          </a:p>
        </p:txBody>
      </p:sp>
      <p:pic>
        <p:nvPicPr>
          <p:cNvPr id="2" name="Picture 1"/>
          <p:cNvPicPr>
            <a:picLocks noChangeAspect="1"/>
          </p:cNvPicPr>
          <p:nvPr/>
        </p:nvPicPr>
        <p:blipFill>
          <a:blip r:embed="rId3" cstate="print"/>
          <a:stretch>
            <a:fillRect/>
          </a:stretch>
        </p:blipFill>
        <p:spPr>
          <a:xfrm>
            <a:off x="0" y="893358"/>
            <a:ext cx="9144000" cy="4968546"/>
          </a:xfrm>
          <a:prstGeom prst="rect">
            <a:avLst/>
          </a:prstGeom>
        </p:spPr>
      </p:pic>
      <p:sp>
        <p:nvSpPr>
          <p:cNvPr id="8" name="Title 2"/>
          <p:cNvSpPr>
            <a:spLocks noGrp="1"/>
          </p:cNvSpPr>
          <p:nvPr>
            <p:ph type="title" idx="4294967295"/>
          </p:nvPr>
        </p:nvSpPr>
        <p:spPr>
          <a:xfrm>
            <a:off x="377824" y="215265"/>
            <a:ext cx="8423275" cy="411162"/>
          </a:xfrm>
          <a:prstGeom prst="rect">
            <a:avLst/>
          </a:prstGeom>
        </p:spPr>
        <p:txBody>
          <a:bodyPr lIns="0" tIns="0" rIns="0" bIns="0"/>
          <a:lstStyle/>
          <a:p>
            <a:r>
              <a:rPr lang="en-US" sz="2400" dirty="0">
                <a:latin typeface="+mj-lt"/>
              </a:rPr>
              <a:t>MIT Campus Energy </a:t>
            </a:r>
            <a:r>
              <a:rPr lang="en-US" sz="2400" dirty="0" smtClean="0">
                <a:latin typeface="+mj-lt"/>
              </a:rPr>
              <a:t>Model (in progress)</a:t>
            </a:r>
            <a:endParaRPr lang="en-US" sz="2400" dirty="0">
              <a:latin typeface="+mj-lt"/>
            </a:endParaRPr>
          </a:p>
        </p:txBody>
      </p:sp>
      <p:sp>
        <p:nvSpPr>
          <p:cNvPr id="10" name="TextBox 9"/>
          <p:cNvSpPr txBox="1"/>
          <p:nvPr/>
        </p:nvSpPr>
        <p:spPr>
          <a:xfrm>
            <a:off x="4724400" y="5878062"/>
            <a:ext cx="4267200" cy="269304"/>
          </a:xfrm>
          <a:prstGeom prst="rect">
            <a:avLst/>
          </a:prstGeom>
        </p:spPr>
        <p:txBody>
          <a:bodyPr wrap="square" lIns="0" tIns="0" rIns="0" bIns="0" rtlCol="0">
            <a:spAutoFit/>
          </a:bodyPr>
          <a:lstStyle/>
          <a:p>
            <a:pPr>
              <a:lnSpc>
                <a:spcPts val="2100"/>
              </a:lnSpc>
              <a:spcBef>
                <a:spcPct val="20000"/>
              </a:spcBef>
            </a:pPr>
            <a:r>
              <a:rPr lang="en-US" sz="1100" i="1" spc="-20" dirty="0">
                <a:solidFill>
                  <a:srgbClr val="807F83"/>
                </a:solidFill>
                <a:latin typeface="Arial"/>
              </a:rPr>
              <a:t>Class project: Aiko Nakano, Denise Rivas, Manos Saratsis, Julia Sokol</a:t>
            </a:r>
          </a:p>
        </p:txBody>
      </p:sp>
      <p:pic>
        <p:nvPicPr>
          <p:cNvPr id="7"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9829" y="6296025"/>
            <a:ext cx="27336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7899057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8874" y="381000"/>
            <a:ext cx="7885526" cy="5829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5904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Portfolio</a:t>
            </a:r>
            <a:endParaRPr lang="en-US" dirty="0"/>
          </a:p>
        </p:txBody>
      </p:sp>
    </p:spTree>
    <p:extLst>
      <p:ext uri="{BB962C8B-B14F-4D97-AF65-F5344CB8AC3E}">
        <p14:creationId xmlns:p14="http://schemas.microsoft.com/office/powerpoint/2010/main" xmlns="" val="3228280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Introduction</a:t>
            </a:r>
          </a:p>
        </p:txBody>
      </p:sp>
    </p:spTree>
    <p:extLst>
      <p:ext uri="{BB962C8B-B14F-4D97-AF65-F5344CB8AC3E}">
        <p14:creationId xmlns:p14="http://schemas.microsoft.com/office/powerpoint/2010/main" xmlns="" val="40006375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Title 2"/>
          <p:cNvSpPr txBox="1">
            <a:spLocks/>
          </p:cNvSpPr>
          <p:nvPr/>
        </p:nvSpPr>
        <p:spPr>
          <a:xfrm>
            <a:off x="200508" y="125021"/>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800" dirty="0" smtClean="0">
                <a:latin typeface="+mj-lt"/>
              </a:rPr>
              <a:t>Portfolio Approach</a:t>
            </a:r>
            <a:endParaRPr lang="en-US" sz="2800" dirty="0">
              <a:latin typeface="+mj-lt"/>
            </a:endParaRPr>
          </a:p>
        </p:txBody>
      </p:sp>
      <p:sp>
        <p:nvSpPr>
          <p:cNvPr id="2" name="TextBox 1"/>
          <p:cNvSpPr txBox="1"/>
          <p:nvPr/>
        </p:nvSpPr>
        <p:spPr>
          <a:xfrm>
            <a:off x="310990" y="521459"/>
            <a:ext cx="8413749" cy="6257351"/>
          </a:xfrm>
          <a:prstGeom prst="rect">
            <a:avLst/>
          </a:prstGeom>
        </p:spPr>
        <p:txBody>
          <a:bodyPr wrap="square" lIns="0" tIns="0" rIns="0" bIns="0" rtlCol="0">
            <a:spAutoFit/>
          </a:bodyPr>
          <a:lstStyle/>
          <a:p>
            <a:pPr>
              <a:lnSpc>
                <a:spcPts val="2100"/>
              </a:lnSpc>
              <a:spcBef>
                <a:spcPct val="20000"/>
              </a:spcBef>
            </a:pPr>
            <a:endParaRPr lang="en-US" sz="2400" spc="-20" dirty="0" smtClean="0">
              <a:solidFill>
                <a:schemeClr val="accent4"/>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Energy efficiency measures and programs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High-performance design standards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On-site renewables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On-site power generation</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Laboratory design and protocol standards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Improvements to the grid</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Behavioral change programs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Performance metrics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Partnerships with Utilities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Revolving Loan Funds </a:t>
            </a:r>
          </a:p>
          <a:p>
            <a:pPr>
              <a:lnSpc>
                <a:spcPts val="2100"/>
              </a:lnSpc>
              <a:spcBef>
                <a:spcPct val="20000"/>
              </a:spcBef>
            </a:pPr>
            <a:endParaRPr lang="en-US" sz="2000" spc="-20" dirty="0" smtClean="0">
              <a:solidFill>
                <a:schemeClr val="accent4"/>
              </a:solidFill>
            </a:endParaRPr>
          </a:p>
        </p:txBody>
      </p:sp>
    </p:spTree>
    <p:extLst>
      <p:ext uri="{BB962C8B-B14F-4D97-AF65-F5344CB8AC3E}">
        <p14:creationId xmlns:p14="http://schemas.microsoft.com/office/powerpoint/2010/main" xmlns="" val="1150925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p:cNvSpPr txBox="1">
            <a:spLocks/>
          </p:cNvSpPr>
          <p:nvPr/>
        </p:nvSpPr>
        <p:spPr>
          <a:xfrm>
            <a:off x="301464" y="137034"/>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800" dirty="0" smtClean="0">
                <a:latin typeface="+mj-lt"/>
              </a:rPr>
              <a:t>Driving questions</a:t>
            </a:r>
            <a:endParaRPr lang="en-US" sz="2800" dirty="0">
              <a:latin typeface="+mj-lt"/>
            </a:endParaRPr>
          </a:p>
        </p:txBody>
      </p:sp>
      <p:sp>
        <p:nvSpPr>
          <p:cNvPr id="2" name="TextBox 1"/>
          <p:cNvSpPr txBox="1"/>
          <p:nvPr/>
        </p:nvSpPr>
        <p:spPr>
          <a:xfrm>
            <a:off x="301464" y="1024691"/>
            <a:ext cx="8413749" cy="5138073"/>
          </a:xfrm>
          <a:prstGeom prst="rect">
            <a:avLst/>
          </a:prstGeom>
        </p:spPr>
        <p:txBody>
          <a:bodyPr wrap="square" lIns="0" tIns="0" rIns="0" bIns="0" rtlCol="0">
            <a:spAutoFit/>
          </a:bodyPr>
          <a:lstStyle/>
          <a:p>
            <a:pPr>
              <a:lnSpc>
                <a:spcPts val="2100"/>
              </a:lnSpc>
              <a:spcBef>
                <a:spcPct val="20000"/>
              </a:spcBef>
            </a:pPr>
            <a:r>
              <a:rPr lang="en-US" sz="2400" dirty="0">
                <a:solidFill>
                  <a:schemeClr val="tx2">
                    <a:lumMod val="50000"/>
                  </a:schemeClr>
                </a:solidFill>
              </a:rPr>
              <a:t>How do we measure and benchmark our performance</a:t>
            </a:r>
            <a:r>
              <a:rPr lang="en-US" sz="2400" dirty="0" smtClean="0">
                <a:solidFill>
                  <a:schemeClr val="tx2">
                    <a:lumMod val="50000"/>
                  </a:schemeClr>
                </a:solidFill>
              </a:rPr>
              <a:t>?</a:t>
            </a:r>
          </a:p>
          <a:p>
            <a:pPr>
              <a:lnSpc>
                <a:spcPts val="2100"/>
              </a:lnSpc>
              <a:spcBef>
                <a:spcPct val="20000"/>
              </a:spcBef>
            </a:pPr>
            <a:endParaRPr lang="en-US" sz="2400" dirty="0">
              <a:solidFill>
                <a:schemeClr val="tx2">
                  <a:lumMod val="50000"/>
                </a:schemeClr>
              </a:solidFill>
            </a:endParaRPr>
          </a:p>
          <a:p>
            <a:pPr>
              <a:lnSpc>
                <a:spcPts val="2100"/>
              </a:lnSpc>
              <a:spcBef>
                <a:spcPct val="20000"/>
              </a:spcBef>
            </a:pPr>
            <a:r>
              <a:rPr lang="en-US" sz="2400" dirty="0" smtClean="0">
                <a:solidFill>
                  <a:schemeClr val="tx2">
                    <a:lumMod val="50000"/>
                  </a:schemeClr>
                </a:solidFill>
              </a:rPr>
              <a:t>How do we design, build, maintain and operate the most high performance buildings?</a:t>
            </a:r>
            <a:br>
              <a:rPr lang="en-US" sz="2400" dirty="0" smtClean="0">
                <a:solidFill>
                  <a:schemeClr val="tx2">
                    <a:lumMod val="50000"/>
                  </a:schemeClr>
                </a:solidFill>
              </a:rPr>
            </a:br>
            <a:r>
              <a:rPr lang="en-US" sz="2400" dirty="0" smtClean="0">
                <a:solidFill>
                  <a:schemeClr val="tx2">
                    <a:lumMod val="50000"/>
                  </a:schemeClr>
                </a:solidFill>
              </a:rPr>
              <a:t/>
            </a:r>
            <a:br>
              <a:rPr lang="en-US" sz="2400" dirty="0" smtClean="0">
                <a:solidFill>
                  <a:schemeClr val="tx2">
                    <a:lumMod val="50000"/>
                  </a:schemeClr>
                </a:solidFill>
              </a:rPr>
            </a:br>
            <a:r>
              <a:rPr lang="en-US" sz="2400" dirty="0" smtClean="0">
                <a:solidFill>
                  <a:schemeClr val="tx2">
                    <a:lumMod val="50000"/>
                  </a:schemeClr>
                </a:solidFill>
              </a:rPr>
              <a:t>How do we create incentives within our institutions?</a:t>
            </a:r>
          </a:p>
          <a:p>
            <a:pPr>
              <a:lnSpc>
                <a:spcPts val="2100"/>
              </a:lnSpc>
              <a:spcBef>
                <a:spcPct val="20000"/>
              </a:spcBef>
            </a:pPr>
            <a:endParaRPr lang="en-US" sz="2400" dirty="0">
              <a:solidFill>
                <a:schemeClr val="tx2">
                  <a:lumMod val="50000"/>
                </a:schemeClr>
              </a:solidFill>
            </a:endParaRPr>
          </a:p>
          <a:p>
            <a:pPr>
              <a:lnSpc>
                <a:spcPts val="2100"/>
              </a:lnSpc>
              <a:spcBef>
                <a:spcPct val="20000"/>
              </a:spcBef>
            </a:pPr>
            <a:r>
              <a:rPr lang="en-US" sz="2400" dirty="0" smtClean="0">
                <a:solidFill>
                  <a:schemeClr val="tx2">
                    <a:lumMod val="50000"/>
                  </a:schemeClr>
                </a:solidFill>
              </a:rPr>
              <a:t>How do commercial entities work with tenants?</a:t>
            </a:r>
          </a:p>
          <a:p>
            <a:pPr>
              <a:lnSpc>
                <a:spcPts val="2100"/>
              </a:lnSpc>
              <a:spcBef>
                <a:spcPct val="20000"/>
              </a:spcBef>
            </a:pPr>
            <a:endParaRPr lang="en-US" sz="2400" dirty="0">
              <a:solidFill>
                <a:schemeClr val="tx2">
                  <a:lumMod val="50000"/>
                </a:schemeClr>
              </a:solidFill>
            </a:endParaRPr>
          </a:p>
          <a:p>
            <a:pPr>
              <a:lnSpc>
                <a:spcPts val="2100"/>
              </a:lnSpc>
              <a:spcBef>
                <a:spcPct val="20000"/>
              </a:spcBef>
            </a:pPr>
            <a:r>
              <a:rPr lang="en-US" sz="2400" dirty="0" smtClean="0">
                <a:solidFill>
                  <a:schemeClr val="tx2">
                    <a:lumMod val="50000"/>
                  </a:schemeClr>
                </a:solidFill>
              </a:rPr>
              <a:t>Where do the opportunities for the improvements lie?</a:t>
            </a:r>
          </a:p>
          <a:p>
            <a:pPr>
              <a:lnSpc>
                <a:spcPts val="2100"/>
              </a:lnSpc>
              <a:spcBef>
                <a:spcPct val="20000"/>
              </a:spcBef>
            </a:pPr>
            <a:endParaRPr lang="en-US" sz="2400" spc="-20" dirty="0">
              <a:solidFill>
                <a:schemeClr val="accent4"/>
              </a:solidFill>
            </a:endParaRPr>
          </a:p>
          <a:p>
            <a:pPr>
              <a:lnSpc>
                <a:spcPts val="2100"/>
              </a:lnSpc>
              <a:spcBef>
                <a:spcPct val="20000"/>
              </a:spcBef>
            </a:pPr>
            <a:r>
              <a:rPr lang="en-US" sz="2400" spc="-20" dirty="0" smtClean="0">
                <a:solidFill>
                  <a:schemeClr val="accent4"/>
                </a:solidFill>
              </a:rPr>
              <a:t>How do we generate clean energy?</a:t>
            </a:r>
          </a:p>
          <a:p>
            <a:pPr>
              <a:lnSpc>
                <a:spcPts val="2100"/>
              </a:lnSpc>
              <a:spcBef>
                <a:spcPct val="20000"/>
              </a:spcBef>
            </a:pPr>
            <a:endParaRPr lang="en-US" sz="2400" spc="-20" dirty="0">
              <a:solidFill>
                <a:schemeClr val="accent4"/>
              </a:solidFill>
            </a:endParaRPr>
          </a:p>
          <a:p>
            <a:pPr>
              <a:lnSpc>
                <a:spcPts val="2100"/>
              </a:lnSpc>
              <a:spcBef>
                <a:spcPct val="20000"/>
              </a:spcBef>
            </a:pPr>
            <a:r>
              <a:rPr lang="en-US" sz="2400" dirty="0"/>
              <a:t>What is the strategy to address possible questions re: commercial?</a:t>
            </a:r>
            <a:endParaRPr lang="en-US" sz="2400" spc="-20" dirty="0">
              <a:solidFill>
                <a:schemeClr val="accent4"/>
              </a:solidFill>
            </a:endParaRPr>
          </a:p>
          <a:p>
            <a:pPr>
              <a:lnSpc>
                <a:spcPts val="2100"/>
              </a:lnSpc>
              <a:spcBef>
                <a:spcPct val="20000"/>
              </a:spcBef>
            </a:pPr>
            <a:endParaRPr lang="en-US" sz="2400" spc="-20" dirty="0" smtClean="0">
              <a:solidFill>
                <a:schemeClr val="accent4"/>
              </a:solidFill>
            </a:endParaRPr>
          </a:p>
        </p:txBody>
      </p:sp>
    </p:spTree>
    <p:extLst>
      <p:ext uri="{BB962C8B-B14F-4D97-AF65-F5344CB8AC3E}">
        <p14:creationId xmlns:p14="http://schemas.microsoft.com/office/powerpoint/2010/main" xmlns="" val="35371373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Harvard University</a:t>
            </a:r>
            <a:endParaRPr lang="en-US" dirty="0"/>
          </a:p>
        </p:txBody>
      </p:sp>
    </p:spTree>
    <p:extLst>
      <p:ext uri="{BB962C8B-B14F-4D97-AF65-F5344CB8AC3E}">
        <p14:creationId xmlns:p14="http://schemas.microsoft.com/office/powerpoint/2010/main" xmlns="" val="15784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 y="461539"/>
            <a:ext cx="9143999" cy="1470025"/>
          </a:xfrm>
        </p:spPr>
        <p:txBody>
          <a:bodyPr>
            <a:noAutofit/>
          </a:bodyPr>
          <a:lstStyle/>
          <a:p>
            <a:r>
              <a:rPr lang="en-US" sz="4500" b="1" dirty="0" smtClean="0">
                <a:solidFill>
                  <a:srgbClr val="800000"/>
                </a:solidFill>
                <a:latin typeface="Arial"/>
                <a:cs typeface="Arial"/>
              </a:rPr>
              <a:t>Confronting the Challenge of Climate Change</a:t>
            </a:r>
            <a:endParaRPr lang="en-US" sz="4500" b="1" dirty="0">
              <a:solidFill>
                <a:srgbClr val="800000"/>
              </a:solidFill>
              <a:latin typeface="Arial"/>
              <a:cs typeface="Arial"/>
            </a:endParaRPr>
          </a:p>
        </p:txBody>
      </p:sp>
      <p:pic>
        <p:nvPicPr>
          <p:cNvPr id="7" name="Picture 6" descr="Sustainability_RGB.jp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913289" y="5323820"/>
            <a:ext cx="6069116" cy="1279572"/>
          </a:xfrm>
          <a:prstGeom prst="rect">
            <a:avLst/>
          </a:prstGeom>
        </p:spPr>
      </p:pic>
      <p:pic>
        <p:nvPicPr>
          <p:cNvPr id="3" name="Picture 2" descr="sustycommunity.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241139"/>
            <a:ext cx="9144000" cy="5715000"/>
          </a:xfrm>
          <a:prstGeom prst="rect">
            <a:avLst/>
          </a:prstGeom>
        </p:spPr>
      </p:pic>
    </p:spTree>
    <p:extLst>
      <p:ext uri="{BB962C8B-B14F-4D97-AF65-F5344CB8AC3E}">
        <p14:creationId xmlns:p14="http://schemas.microsoft.com/office/powerpoint/2010/main" xmlns="" val="2099246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792163"/>
            <a:ext cx="9171356" cy="3718934"/>
          </a:xfrm>
          <a:prstGeom prst="rect">
            <a:avLst/>
          </a:prstGeom>
        </p:spPr>
      </p:pic>
      <p:pic>
        <p:nvPicPr>
          <p:cNvPr id="6" name="Picture 5"/>
          <p:cNvPicPr>
            <a:picLocks noChangeAspect="1"/>
          </p:cNvPicPr>
          <p:nvPr/>
        </p:nvPicPr>
        <p:blipFill>
          <a:blip r:embed="rId4" cstate="print"/>
          <a:stretch>
            <a:fillRect/>
          </a:stretch>
        </p:blipFill>
        <p:spPr>
          <a:xfrm>
            <a:off x="189512" y="4820436"/>
            <a:ext cx="5797152" cy="1782973"/>
          </a:xfrm>
          <a:prstGeom prst="rect">
            <a:avLst/>
          </a:prstGeom>
        </p:spPr>
      </p:pic>
      <p:sp>
        <p:nvSpPr>
          <p:cNvPr id="7"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Generating Solutions to Climate Change</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Tree>
    <p:extLst>
      <p:ext uri="{BB962C8B-B14F-4D97-AF65-F5344CB8AC3E}">
        <p14:creationId xmlns:p14="http://schemas.microsoft.com/office/powerpoint/2010/main" xmlns="" val="3891979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cbd789\Desktop\102208_Green_Gore_JI_171.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0" y="-1"/>
            <a:ext cx="9144000" cy="6858001"/>
          </a:xfrm>
          <a:prstGeom prst="rect">
            <a:avLst/>
          </a:prstGeom>
          <a:noFill/>
        </p:spPr>
      </p:pic>
      <p:sp>
        <p:nvSpPr>
          <p:cNvPr id="5" name="Content Placeholder 4"/>
          <p:cNvSpPr>
            <a:spLocks noGrp="1"/>
          </p:cNvSpPr>
          <p:nvPr>
            <p:ph idx="1"/>
          </p:nvPr>
        </p:nvSpPr>
        <p:spPr>
          <a:xfrm>
            <a:off x="0" y="2176463"/>
            <a:ext cx="9144000" cy="1110834"/>
          </a:xfrm>
          <a:solidFill>
            <a:schemeClr val="bg1">
              <a:lumMod val="75000"/>
              <a:alpha val="92000"/>
            </a:schemeClr>
          </a:solidFill>
        </p:spPr>
        <p:txBody>
          <a:bodyPr>
            <a:noAutofit/>
          </a:bodyPr>
          <a:lstStyle/>
          <a:p>
            <a:pPr marL="0" indent="0" algn="ctr">
              <a:buClr>
                <a:srgbClr val="800000"/>
              </a:buClr>
              <a:buNone/>
            </a:pPr>
            <a:r>
              <a:rPr lang="en-US" b="1" dirty="0" smtClean="0">
                <a:solidFill>
                  <a:schemeClr val="bg1"/>
                </a:solidFill>
              </a:rPr>
              <a:t>Goal: </a:t>
            </a:r>
            <a:r>
              <a:rPr lang="en-US" dirty="0">
                <a:solidFill>
                  <a:schemeClr val="bg1"/>
                </a:solidFill>
              </a:rPr>
              <a:t>R</a:t>
            </a:r>
            <a:r>
              <a:rPr lang="en-US" dirty="0" smtClean="0">
                <a:solidFill>
                  <a:schemeClr val="bg1"/>
                </a:solidFill>
              </a:rPr>
              <a:t>educe greenhouse gas emissions 30% by 2016, including growth, from a 2006 baseline</a:t>
            </a:r>
          </a:p>
        </p:txBody>
      </p:sp>
    </p:spTree>
    <p:extLst>
      <p:ext uri="{BB962C8B-B14F-4D97-AF65-F5344CB8AC3E}">
        <p14:creationId xmlns:p14="http://schemas.microsoft.com/office/powerpoint/2010/main" xmlns="" val="3900926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JPG"/>
          <p:cNvPicPr>
            <a:picLocks noChangeAspect="1"/>
          </p:cNvPicPr>
          <p:nvPr/>
        </p:nvPicPr>
        <p:blipFill rotWithShape="1">
          <a:blip r:embed="rId3" cstate="screen">
            <a:alphaModFix amt="68000"/>
            <a:extLst>
              <a:ext uri="{28A0092B-C50C-407E-A947-70E740481C1C}">
                <a14:useLocalDpi xmlns:a14="http://schemas.microsoft.com/office/drawing/2010/main" xmlns=""/>
              </a:ext>
            </a:extLst>
          </a:blip>
          <a:srcRect t="-764" b="-209"/>
          <a:stretch/>
        </p:blipFill>
        <p:spPr>
          <a:xfrm>
            <a:off x="1231547" y="2457668"/>
            <a:ext cx="5833866" cy="4399707"/>
          </a:xfrm>
          <a:prstGeom prst="downArrow">
            <a:avLst>
              <a:gd name="adj1" fmla="val 36855"/>
              <a:gd name="adj2" fmla="val 59279"/>
            </a:avLst>
          </a:prstGeom>
        </p:spPr>
      </p:pic>
      <p:pic>
        <p:nvPicPr>
          <p:cNvPr id="2" name="Picture 1" descr="GHGsta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33602" y="-105840"/>
            <a:ext cx="5843837" cy="2921919"/>
          </a:xfrm>
          <a:prstGeom prst="rect">
            <a:avLst/>
          </a:prstGeom>
        </p:spPr>
      </p:pic>
    </p:spTree>
    <p:extLst>
      <p:ext uri="{BB962C8B-B14F-4D97-AF65-F5344CB8AC3E}">
        <p14:creationId xmlns:p14="http://schemas.microsoft.com/office/powerpoint/2010/main" xmlns="" val="14307812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810_stock_048_160321_731029.JPG"/>
          <p:cNvPicPr>
            <a:picLocks noChangeAspect="1"/>
          </p:cNvPicPr>
          <p:nvPr/>
        </p:nvPicPr>
        <p:blipFill rotWithShape="1">
          <a:blip r:embed="rId3" cstate="screen">
            <a:extLst>
              <a:ext uri="{28A0092B-C50C-407E-A947-70E740481C1C}">
                <a14:useLocalDpi xmlns:a14="http://schemas.microsoft.com/office/drawing/2010/main" xmlns=""/>
              </a:ext>
            </a:extLst>
          </a:blip>
          <a:srcRect t="22695"/>
          <a:stretch/>
        </p:blipFill>
        <p:spPr>
          <a:xfrm>
            <a:off x="0" y="2765352"/>
            <a:ext cx="9144000" cy="4385255"/>
          </a:xfrm>
          <a:prstGeom prst="rect">
            <a:avLst/>
          </a:prstGeom>
        </p:spPr>
      </p:pic>
      <p:sp>
        <p:nvSpPr>
          <p:cNvPr id="7"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Greenhouse Gas Reduction Strategy</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8" name="Text Placeholder 4"/>
          <p:cNvSpPr txBox="1">
            <a:spLocks/>
          </p:cNvSpPr>
          <p:nvPr/>
        </p:nvSpPr>
        <p:spPr>
          <a:xfrm>
            <a:off x="365761" y="796182"/>
            <a:ext cx="8311071" cy="4925533"/>
          </a:xfrm>
          <a:prstGeom prst="rect">
            <a:avLst/>
          </a:prstGeom>
        </p:spPr>
        <p:txBody>
          <a:bodyPr lIns="0" tIns="0" rIns="0" bIns="0"/>
          <a:lstStyle/>
          <a:p>
            <a:pPr marL="285750" lvl="0" indent="-285750">
              <a:lnSpc>
                <a:spcPts val="2300"/>
              </a:lnSpc>
              <a:spcBef>
                <a:spcPct val="20000"/>
              </a:spcBef>
              <a:buFont typeface="Arial" pitchFamily="34" charset="0"/>
              <a:buChar char="•"/>
            </a:pPr>
            <a:r>
              <a:rPr lang="en-US" sz="1600" spc="-20" dirty="0">
                <a:solidFill>
                  <a:schemeClr val="accent4"/>
                </a:solidFill>
              </a:rPr>
              <a:t>Institutionalize GHG planning</a:t>
            </a:r>
          </a:p>
          <a:p>
            <a:pPr marL="285750" lvl="0" indent="-285750">
              <a:lnSpc>
                <a:spcPts val="2300"/>
              </a:lnSpc>
              <a:spcBef>
                <a:spcPct val="20000"/>
              </a:spcBef>
              <a:buFont typeface="Arial" pitchFamily="34" charset="0"/>
              <a:buChar char="•"/>
            </a:pPr>
            <a:r>
              <a:rPr lang="en-US" sz="1600" spc="-20" dirty="0">
                <a:solidFill>
                  <a:schemeClr val="accent4"/>
                </a:solidFill>
              </a:rPr>
              <a:t>Maximize building efficiency</a:t>
            </a:r>
          </a:p>
          <a:p>
            <a:pPr marL="285750" lvl="0" indent="-285750">
              <a:lnSpc>
                <a:spcPts val="2300"/>
              </a:lnSpc>
              <a:spcBef>
                <a:spcPct val="20000"/>
              </a:spcBef>
              <a:buFont typeface="Arial" pitchFamily="34" charset="0"/>
              <a:buChar char="•"/>
            </a:pPr>
            <a:r>
              <a:rPr lang="en-US" sz="1600" spc="-20" dirty="0">
                <a:solidFill>
                  <a:schemeClr val="accent4"/>
                </a:solidFill>
              </a:rPr>
              <a:t>Green our energy supply</a:t>
            </a:r>
          </a:p>
          <a:p>
            <a:pPr marL="285750" lvl="0" indent="-285750">
              <a:lnSpc>
                <a:spcPts val="2300"/>
              </a:lnSpc>
              <a:spcBef>
                <a:spcPct val="20000"/>
              </a:spcBef>
              <a:buFont typeface="Arial" pitchFamily="34" charset="0"/>
              <a:buChar char="•"/>
            </a:pPr>
            <a:r>
              <a:rPr lang="en-US" sz="1600" spc="-20" dirty="0">
                <a:solidFill>
                  <a:schemeClr val="accent4"/>
                </a:solidFill>
              </a:rPr>
              <a:t>Target energy intensive sectors</a:t>
            </a:r>
          </a:p>
        </p:txBody>
      </p:sp>
    </p:spTree>
    <p:extLst>
      <p:ext uri="{BB962C8B-B14F-4D97-AF65-F5344CB8AC3E}">
        <p14:creationId xmlns:p14="http://schemas.microsoft.com/office/powerpoint/2010/main" xmlns="" val="650794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4163" y="0"/>
            <a:ext cx="8229600" cy="1143000"/>
          </a:xfrm>
        </p:spPr>
        <p:txBody>
          <a:bodyPr>
            <a:normAutofit/>
          </a:bodyPr>
          <a:lstStyle/>
          <a:p>
            <a:pPr algn="l"/>
            <a:r>
              <a:rPr lang="en-US" sz="2400" b="1" dirty="0">
                <a:solidFill>
                  <a:schemeClr val="accent3">
                    <a:lumMod val="60000"/>
                    <a:lumOff val="40000"/>
                  </a:schemeClr>
                </a:solidFill>
                <a:latin typeface="Arial"/>
                <a:cs typeface="Arial"/>
              </a:rPr>
              <a:t/>
            </a:r>
            <a:br>
              <a:rPr lang="en-US" sz="2400" b="1" dirty="0">
                <a:solidFill>
                  <a:schemeClr val="accent3">
                    <a:lumMod val="60000"/>
                    <a:lumOff val="40000"/>
                  </a:schemeClr>
                </a:solidFill>
                <a:latin typeface="Arial"/>
                <a:cs typeface="Arial"/>
              </a:rPr>
            </a:br>
            <a:r>
              <a:rPr lang="en-US" sz="2400" b="1" dirty="0" smtClean="0">
                <a:solidFill>
                  <a:schemeClr val="accent3"/>
                </a:solidFill>
                <a:latin typeface="Arial"/>
                <a:cs typeface="Arial"/>
              </a:rPr>
              <a:t>Institutionalize GHG Reduction</a:t>
            </a:r>
            <a:endParaRPr lang="en-US" sz="2400" b="1" dirty="0">
              <a:solidFill>
                <a:schemeClr val="accent3"/>
              </a:solidFill>
              <a:latin typeface="Arial"/>
              <a:cs typeface="Arial"/>
            </a:endParaRPr>
          </a:p>
        </p:txBody>
      </p:sp>
      <p:sp>
        <p:nvSpPr>
          <p:cNvPr id="5" name="Rectangle 4"/>
          <p:cNvSpPr/>
          <p:nvPr/>
        </p:nvSpPr>
        <p:spPr>
          <a:xfrm>
            <a:off x="413287" y="1076897"/>
            <a:ext cx="8596241" cy="2000548"/>
          </a:xfrm>
          <a:prstGeom prst="rect">
            <a:avLst/>
          </a:prstGeom>
        </p:spPr>
        <p:txBody>
          <a:bodyPr wrap="square">
            <a:spAutoFit/>
          </a:bodyPr>
          <a:lstStyle/>
          <a:p>
            <a:pPr marL="514350" indent="-514350">
              <a:buClr>
                <a:srgbClr val="A51C30"/>
              </a:buClr>
              <a:buFont typeface="Arial" panose="020B0604020202020204" pitchFamily="34" charset="0"/>
              <a:buChar char="•"/>
            </a:pPr>
            <a:r>
              <a:rPr lang="en-US" sz="2400" dirty="0" smtClean="0"/>
              <a:t>GHG/ECM integrated into 5-year capital planning</a:t>
            </a:r>
          </a:p>
          <a:p>
            <a:pPr marL="514350" indent="-514350">
              <a:buClr>
                <a:srgbClr val="A51C30"/>
              </a:buClr>
              <a:buFont typeface="Arial" panose="020B0604020202020204" pitchFamily="34" charset="0"/>
              <a:buChar char="•"/>
            </a:pPr>
            <a:r>
              <a:rPr lang="en-US" sz="2400" dirty="0" smtClean="0"/>
              <a:t>Financial framework – LCC and Green Revolving Fund</a:t>
            </a:r>
          </a:p>
          <a:p>
            <a:pPr marL="514350" indent="-514350">
              <a:buClr>
                <a:srgbClr val="A51C30"/>
              </a:buClr>
              <a:buFont typeface="Arial" panose="020B0604020202020204" pitchFamily="34" charset="0"/>
              <a:buChar char="•"/>
            </a:pPr>
            <a:r>
              <a:rPr lang="en-US" sz="2400" dirty="0" smtClean="0"/>
              <a:t>Green Building Standards</a:t>
            </a:r>
          </a:p>
          <a:p>
            <a:pPr marL="514350" indent="-514350">
              <a:buClr>
                <a:srgbClr val="A51C30"/>
              </a:buClr>
              <a:buFont typeface="Arial" panose="020B0604020202020204" pitchFamily="34" charset="0"/>
              <a:buChar char="•"/>
            </a:pPr>
            <a:r>
              <a:rPr lang="en-US" sz="2400" dirty="0" smtClean="0"/>
              <a:t>Comprehensive inventory and reporting</a:t>
            </a:r>
          </a:p>
          <a:p>
            <a:pPr marL="457200" indent="-457200">
              <a:buClr>
                <a:srgbClr val="A51C30"/>
              </a:buClr>
              <a:buFont typeface="Arial"/>
              <a:buChar char="•"/>
            </a:pPr>
            <a:endParaRPr lang="en-US" sz="2800" dirty="0">
              <a:cs typeface="Arial"/>
            </a:endParaRPr>
          </a:p>
        </p:txBody>
      </p:sp>
      <p:pic>
        <p:nvPicPr>
          <p:cNvPr id="2" name="Picture 1" descr="leed.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800" y="1841500"/>
            <a:ext cx="9144000" cy="5715000"/>
          </a:xfrm>
          <a:prstGeom prst="rect">
            <a:avLst/>
          </a:prstGeom>
        </p:spPr>
      </p:pic>
    </p:spTree>
    <p:extLst>
      <p:ext uri="{BB962C8B-B14F-4D97-AF65-F5344CB8AC3E}">
        <p14:creationId xmlns:p14="http://schemas.microsoft.com/office/powerpoint/2010/main" xmlns="" val="2404935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PDphoto.jpe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3076073"/>
            <a:ext cx="9144000" cy="4241786"/>
          </a:xfrm>
          <a:prstGeom prst="rect">
            <a:avLst/>
          </a:prstGeom>
        </p:spPr>
      </p:pic>
      <p:sp>
        <p:nvSpPr>
          <p:cNvPr id="7"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Institutionalize GHG Reduction</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8" name="Text Placeholder 4"/>
          <p:cNvSpPr txBox="1">
            <a:spLocks/>
          </p:cNvSpPr>
          <p:nvPr/>
        </p:nvSpPr>
        <p:spPr>
          <a:xfrm>
            <a:off x="365761" y="796182"/>
            <a:ext cx="8311071" cy="4925533"/>
          </a:xfrm>
          <a:prstGeom prst="rect">
            <a:avLst/>
          </a:prstGeom>
        </p:spPr>
        <p:txBody>
          <a:bodyPr lIns="0" tIns="0" rIns="0" bIns="0"/>
          <a:lstStyle/>
          <a:p>
            <a:pPr marL="285750" lvl="0" indent="-285750">
              <a:lnSpc>
                <a:spcPts val="2300"/>
              </a:lnSpc>
              <a:spcBef>
                <a:spcPct val="20000"/>
              </a:spcBef>
              <a:buFont typeface="Arial" pitchFamily="34" charset="0"/>
              <a:buChar char="•"/>
            </a:pPr>
            <a:r>
              <a:rPr lang="en-US" sz="1600" spc="-20" dirty="0">
                <a:solidFill>
                  <a:schemeClr val="accent4"/>
                </a:solidFill>
              </a:rPr>
              <a:t>Green Building Standards</a:t>
            </a:r>
          </a:p>
          <a:p>
            <a:pPr marL="285750" lvl="0" indent="-285750">
              <a:lnSpc>
                <a:spcPts val="2300"/>
              </a:lnSpc>
              <a:spcBef>
                <a:spcPct val="20000"/>
              </a:spcBef>
              <a:buFont typeface="Arial" pitchFamily="34" charset="0"/>
              <a:buChar char="•"/>
            </a:pPr>
            <a:r>
              <a:rPr lang="en-US" sz="1600" spc="-20" dirty="0">
                <a:solidFill>
                  <a:schemeClr val="accent4"/>
                </a:solidFill>
              </a:rPr>
              <a:t>Financial framework – LCC and Green Revolving Fund</a:t>
            </a:r>
          </a:p>
          <a:p>
            <a:pPr marL="285750" lvl="0" indent="-285750">
              <a:lnSpc>
                <a:spcPts val="2300"/>
              </a:lnSpc>
              <a:spcBef>
                <a:spcPct val="20000"/>
              </a:spcBef>
              <a:buFont typeface="Arial" pitchFamily="34" charset="0"/>
              <a:buChar char="•"/>
            </a:pPr>
            <a:r>
              <a:rPr lang="en-US" sz="1600" spc="-20" dirty="0">
                <a:solidFill>
                  <a:schemeClr val="accent4"/>
                </a:solidFill>
              </a:rPr>
              <a:t>GHG/ECM integrated into 5-year capital planning </a:t>
            </a:r>
          </a:p>
          <a:p>
            <a:pPr marL="285750" lvl="0" indent="-285750">
              <a:lnSpc>
                <a:spcPts val="2300"/>
              </a:lnSpc>
              <a:spcBef>
                <a:spcPct val="20000"/>
              </a:spcBef>
              <a:buFont typeface="Arial" pitchFamily="34" charset="0"/>
              <a:buChar char="•"/>
            </a:pPr>
            <a:r>
              <a:rPr lang="en-US" sz="1600" spc="-20" dirty="0">
                <a:solidFill>
                  <a:schemeClr val="accent4"/>
                </a:solidFill>
              </a:rPr>
              <a:t>Comprehensive inventory and reporting</a:t>
            </a:r>
          </a:p>
        </p:txBody>
      </p:sp>
    </p:spTree>
    <p:extLst>
      <p:ext uri="{BB962C8B-B14F-4D97-AF65-F5344CB8AC3E}">
        <p14:creationId xmlns:p14="http://schemas.microsoft.com/office/powerpoint/2010/main" xmlns="" val="1053078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Context</a:t>
            </a:r>
          </a:p>
          <a:p>
            <a:pPr lvl="0"/>
            <a:r>
              <a:rPr lang="en-US" sz="1400" dirty="0" smtClean="0"/>
              <a:t>Net-Zero Definitions</a:t>
            </a:r>
          </a:p>
          <a:p>
            <a:pPr lvl="0"/>
            <a:r>
              <a:rPr lang="en-US" sz="1400" dirty="0" smtClean="0"/>
              <a:t>Unique Aspects of Cambridge</a:t>
            </a:r>
          </a:p>
        </p:txBody>
      </p:sp>
    </p:spTree>
    <p:extLst>
      <p:ext uri="{BB962C8B-B14F-4D97-AF65-F5344CB8AC3E}">
        <p14:creationId xmlns:p14="http://schemas.microsoft.com/office/powerpoint/2010/main" xmlns="" val="3004529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816" y="1816565"/>
            <a:ext cx="9020369"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GHG Inventory Management System</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Tree>
    <p:extLst>
      <p:ext uri="{BB962C8B-B14F-4D97-AF65-F5344CB8AC3E}">
        <p14:creationId xmlns:p14="http://schemas.microsoft.com/office/powerpoint/2010/main" xmlns="" val="1625942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xmlns=""/>
              </a:ext>
            </a:extLst>
          </a:blip>
          <a:srcRect t="9509" b="11676"/>
          <a:stretch/>
        </p:blipFill>
        <p:spPr>
          <a:xfrm>
            <a:off x="0" y="2420471"/>
            <a:ext cx="9144000" cy="4437529"/>
          </a:xfrm>
          <a:prstGeom prst="rect">
            <a:avLst/>
          </a:prstGeom>
        </p:spPr>
      </p:pic>
      <p:sp>
        <p:nvSpPr>
          <p:cNvPr id="6"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Maximize Building Efficiency</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7" name="Text Placeholder 4"/>
          <p:cNvSpPr txBox="1">
            <a:spLocks/>
          </p:cNvSpPr>
          <p:nvPr/>
        </p:nvSpPr>
        <p:spPr>
          <a:xfrm>
            <a:off x="365761" y="796182"/>
            <a:ext cx="8311071" cy="4925533"/>
          </a:xfrm>
          <a:prstGeom prst="rect">
            <a:avLst/>
          </a:prstGeom>
        </p:spPr>
        <p:txBody>
          <a:bodyPr lIns="0" tIns="0" rIns="0" bIns="0"/>
          <a:lstStyle/>
          <a:p>
            <a:pPr marL="285750" lvl="0" indent="-285750">
              <a:lnSpc>
                <a:spcPts val="2300"/>
              </a:lnSpc>
              <a:spcBef>
                <a:spcPct val="20000"/>
              </a:spcBef>
              <a:buFont typeface="Arial" pitchFamily="34" charset="0"/>
              <a:buChar char="•"/>
            </a:pPr>
            <a:r>
              <a:rPr lang="en-US" sz="1600" spc="-20" dirty="0">
                <a:solidFill>
                  <a:schemeClr val="accent4"/>
                </a:solidFill>
              </a:rPr>
              <a:t>Energy audits on all energy intensive space</a:t>
            </a:r>
          </a:p>
          <a:p>
            <a:pPr marL="285750" lvl="0" indent="-285750">
              <a:lnSpc>
                <a:spcPts val="2300"/>
              </a:lnSpc>
              <a:spcBef>
                <a:spcPct val="20000"/>
              </a:spcBef>
              <a:buFont typeface="Arial" pitchFamily="34" charset="0"/>
              <a:buChar char="•"/>
            </a:pPr>
            <a:r>
              <a:rPr lang="en-US" sz="1600" spc="-20" dirty="0">
                <a:solidFill>
                  <a:schemeClr val="accent4"/>
                </a:solidFill>
              </a:rPr>
              <a:t>Exhaust all cost-effective energy efficiency opportunities</a:t>
            </a:r>
          </a:p>
          <a:p>
            <a:pPr marL="285750" lvl="0" indent="-285750">
              <a:lnSpc>
                <a:spcPts val="2300"/>
              </a:lnSpc>
              <a:spcBef>
                <a:spcPct val="20000"/>
              </a:spcBef>
              <a:buFont typeface="Arial" pitchFamily="34" charset="0"/>
              <a:buChar char="•"/>
            </a:pPr>
            <a:r>
              <a:rPr lang="en-US" sz="1600" spc="-20" dirty="0">
                <a:solidFill>
                  <a:schemeClr val="accent4"/>
                </a:solidFill>
              </a:rPr>
              <a:t>Optimize performance of existing buildings</a:t>
            </a:r>
          </a:p>
          <a:p>
            <a:pPr marL="285750" lvl="0" indent="-285750">
              <a:lnSpc>
                <a:spcPts val="2300"/>
              </a:lnSpc>
              <a:spcBef>
                <a:spcPct val="20000"/>
              </a:spcBef>
              <a:buFont typeface="Arial" pitchFamily="34" charset="0"/>
              <a:buChar char="•"/>
            </a:pPr>
            <a:endParaRPr lang="en-US" sz="1600" spc="-20" dirty="0">
              <a:solidFill>
                <a:schemeClr val="accent4"/>
              </a:solidFill>
            </a:endParaRPr>
          </a:p>
        </p:txBody>
      </p:sp>
    </p:spTree>
    <p:extLst>
      <p:ext uri="{BB962C8B-B14F-4D97-AF65-F5344CB8AC3E}">
        <p14:creationId xmlns:p14="http://schemas.microsoft.com/office/powerpoint/2010/main" xmlns="" val="28373572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DSC2614_p.jpg"/>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0" y="0"/>
            <a:ext cx="9144000" cy="6858000"/>
          </a:xfrm>
          <a:prstGeom prst="rect">
            <a:avLst/>
          </a:prstGeom>
        </p:spPr>
      </p:pic>
      <p:pic>
        <p:nvPicPr>
          <p:cNvPr id="4" name="Picture 3" descr="1300.png"/>
          <p:cNvPicPr>
            <a:picLocks noChangeAspect="1"/>
          </p:cNvPicPr>
          <p:nvPr/>
        </p:nvPicPr>
        <p:blipFill rotWithShape="1">
          <a:blip r:embed="rId4" cstate="screen">
            <a:alphaModFix amt="99000"/>
            <a:extLst>
              <a:ext uri="{28A0092B-C50C-407E-A947-70E740481C1C}">
                <a14:useLocalDpi xmlns:a14="http://schemas.microsoft.com/office/drawing/2010/main" xmlns=""/>
              </a:ext>
            </a:extLst>
          </a:blip>
          <a:srcRect b="11574"/>
          <a:stretch/>
        </p:blipFill>
        <p:spPr>
          <a:xfrm>
            <a:off x="2489467" y="0"/>
            <a:ext cx="6654533" cy="2942166"/>
          </a:xfrm>
          <a:prstGeom prst="rect">
            <a:avLst/>
          </a:prstGeom>
          <a:solidFill>
            <a:schemeClr val="bg1">
              <a:alpha val="88000"/>
            </a:schemeClr>
          </a:solidFill>
        </p:spPr>
      </p:pic>
    </p:spTree>
    <p:extLst>
      <p:ext uri="{BB962C8B-B14F-4D97-AF65-F5344CB8AC3E}">
        <p14:creationId xmlns:p14="http://schemas.microsoft.com/office/powerpoint/2010/main" xmlns="" val="36790177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9734" y="1706030"/>
            <a:ext cx="7733018" cy="4405845"/>
          </a:xfrm>
          <a:prstGeom prst="rect">
            <a:avLst/>
          </a:prstGeom>
        </p:spPr>
      </p:pic>
      <p:sp>
        <p:nvSpPr>
          <p:cNvPr id="6"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Transition to a Cleaner Energy Supply</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7" name="Text Placeholder 4"/>
          <p:cNvSpPr txBox="1">
            <a:spLocks/>
          </p:cNvSpPr>
          <p:nvPr/>
        </p:nvSpPr>
        <p:spPr>
          <a:xfrm>
            <a:off x="365761" y="796183"/>
            <a:ext cx="8311071" cy="1007218"/>
          </a:xfrm>
          <a:prstGeom prst="rect">
            <a:avLst/>
          </a:prstGeom>
        </p:spPr>
        <p:txBody>
          <a:bodyPr lIns="0" tIns="0" rIns="0" bIns="0"/>
          <a:lstStyle/>
          <a:p>
            <a:pPr lvl="0">
              <a:lnSpc>
                <a:spcPts val="2300"/>
              </a:lnSpc>
              <a:spcBef>
                <a:spcPct val="20000"/>
              </a:spcBef>
            </a:pPr>
            <a:r>
              <a:rPr lang="en-US" spc="-20" dirty="0">
                <a:solidFill>
                  <a:schemeClr val="accent4"/>
                </a:solidFill>
              </a:rPr>
              <a:t>28% of progress in meeting GHG goal </a:t>
            </a:r>
            <a:r>
              <a:rPr lang="en-US" spc="-20" dirty="0" smtClean="0">
                <a:solidFill>
                  <a:schemeClr val="accent4"/>
                </a:solidFill>
              </a:rPr>
              <a:t>from </a:t>
            </a:r>
            <a:r>
              <a:rPr lang="en-US" spc="-20" dirty="0">
                <a:solidFill>
                  <a:schemeClr val="accent4"/>
                </a:solidFill>
              </a:rPr>
              <a:t>fuel-switching at Steam Plant </a:t>
            </a:r>
          </a:p>
        </p:txBody>
      </p:sp>
    </p:spTree>
    <p:extLst>
      <p:ext uri="{BB962C8B-B14F-4D97-AF65-F5344CB8AC3E}">
        <p14:creationId xmlns:p14="http://schemas.microsoft.com/office/powerpoint/2010/main" xmlns="" val="977577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597352" y="548448"/>
            <a:ext cx="7937048" cy="5632219"/>
          </a:xfrm>
          <a:prstGeom prst="rect">
            <a:avLst/>
          </a:prstGeom>
        </p:spPr>
      </p:pic>
      <p:sp>
        <p:nvSpPr>
          <p:cNvPr id="4"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Target Energy Intensive Sectors</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Tree>
    <p:extLst>
      <p:ext uri="{BB962C8B-B14F-4D97-AF65-F5344CB8AC3E}">
        <p14:creationId xmlns:p14="http://schemas.microsoft.com/office/powerpoint/2010/main" xmlns="" val="436540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72211_Leed_186_197815_4890.JPG"/>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0" y="3070870"/>
            <a:ext cx="9144000" cy="3787130"/>
          </a:xfrm>
          <a:prstGeom prst="rect">
            <a:avLst/>
          </a:prstGeom>
        </p:spPr>
      </p:pic>
      <p:sp>
        <p:nvSpPr>
          <p:cNvPr id="6"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Green Labs Initiative </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pic>
        <p:nvPicPr>
          <p:cNvPr id="2" name="Picture 1" descr="shutthesash[3].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71107" y="-173736"/>
            <a:ext cx="6307655" cy="3942284"/>
          </a:xfrm>
          <a:prstGeom prst="rect">
            <a:avLst/>
          </a:prstGeom>
        </p:spPr>
      </p:pic>
    </p:spTree>
    <p:extLst>
      <p:ext uri="{BB962C8B-B14F-4D97-AF65-F5344CB8AC3E}">
        <p14:creationId xmlns:p14="http://schemas.microsoft.com/office/powerpoint/2010/main" xmlns="" val="754638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7786461" y="122938"/>
            <a:ext cx="1182416" cy="1182416"/>
          </a:xfrm>
          <a:prstGeom prst="rect">
            <a:avLst/>
          </a:prstGeom>
        </p:spPr>
      </p:pic>
      <p:pic>
        <p:nvPicPr>
          <p:cNvPr id="9" name="Picture 8" descr="MGHPCC.jp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0" y="2287800"/>
            <a:ext cx="9144000" cy="4645677"/>
          </a:xfrm>
          <a:prstGeom prst="rect">
            <a:avLst/>
          </a:prstGeom>
        </p:spPr>
      </p:pic>
      <p:sp>
        <p:nvSpPr>
          <p:cNvPr id="6"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spc="-10" dirty="0">
                <a:solidFill>
                  <a:srgbClr val="6DB33F"/>
                </a:solidFill>
                <a:latin typeface="Arial"/>
              </a:rPr>
              <a:t>MA Green High </a:t>
            </a:r>
            <a:r>
              <a:rPr lang="en-US" sz="2400" spc="-10" dirty="0" smtClean="0">
                <a:solidFill>
                  <a:srgbClr val="6DB33F"/>
                </a:solidFill>
                <a:latin typeface="Arial"/>
              </a:rPr>
              <a:t>Performance Computing Center</a:t>
            </a:r>
            <a:r>
              <a:rPr lang="en-US" sz="2400" b="0" spc="-10" dirty="0" smtClean="0">
                <a:solidFill>
                  <a:srgbClr val="6DB33F"/>
                </a:solidFill>
                <a:latin typeface="Arial"/>
              </a:rPr>
              <a:t/>
            </a:r>
            <a:br>
              <a:rPr lang="en-US" sz="2400" b="0" spc="-10" dirty="0" smtClean="0">
                <a:solidFill>
                  <a:srgbClr val="6DB33F"/>
                </a:solidFill>
                <a:latin typeface="Arial"/>
              </a:rPr>
            </a:br>
            <a:r>
              <a:rPr lang="en-US" sz="2400" b="0" spc="-10" dirty="0" smtClean="0">
                <a:solidFill>
                  <a:srgbClr val="6DB33F"/>
                </a:solidFill>
                <a:latin typeface="Arial"/>
              </a:rPr>
              <a:t/>
            </a:r>
            <a:br>
              <a:rPr lang="en-US" sz="2400" b="0" spc="-10" dirty="0" smtClean="0">
                <a:solidFill>
                  <a:srgbClr val="6DB33F"/>
                </a:solidFill>
                <a:latin typeface="Arial"/>
              </a:rPr>
            </a:br>
            <a:r>
              <a:rPr kumimoji="0" lang="en-US" sz="2400" b="0" i="1" u="none" strike="noStrike" kern="1200" cap="none" spc="-10" normalizeH="0" baseline="0" noProof="0" dirty="0" smtClean="0">
                <a:ln>
                  <a:noFill/>
                </a:ln>
                <a:solidFill>
                  <a:srgbClr val="6DB33F"/>
                </a:solidFill>
                <a:effectLst/>
                <a:uLnTx/>
                <a:uFillTx/>
                <a:latin typeface="Arial"/>
                <a:ea typeface="+mj-ea"/>
                <a:cs typeface="Helvetica"/>
              </a:rPr>
              <a:t>A joint initiative: </a:t>
            </a: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Boston University,</a:t>
            </a:r>
            <a:r>
              <a:rPr kumimoji="0" lang="en-US" sz="2400" b="0" i="0" u="none" strike="noStrike" kern="1200" cap="none" spc="-10" normalizeH="0" noProof="0" dirty="0" smtClean="0">
                <a:ln>
                  <a:noFill/>
                </a:ln>
                <a:solidFill>
                  <a:srgbClr val="6DB33F"/>
                </a:solidFill>
                <a:effectLst/>
                <a:uLnTx/>
                <a:uFillTx/>
                <a:latin typeface="Arial"/>
                <a:ea typeface="+mj-ea"/>
                <a:cs typeface="Helvetica"/>
              </a:rPr>
              <a:t> MIT, Harvard, </a:t>
            </a:r>
            <a:br>
              <a:rPr kumimoji="0" lang="en-US" sz="2400" b="0" i="0" u="none" strike="noStrike" kern="1200" cap="none" spc="-10" normalizeH="0" noProof="0" dirty="0" smtClean="0">
                <a:ln>
                  <a:noFill/>
                </a:ln>
                <a:solidFill>
                  <a:srgbClr val="6DB33F"/>
                </a:solidFill>
                <a:effectLst/>
                <a:uLnTx/>
                <a:uFillTx/>
                <a:latin typeface="Arial"/>
                <a:ea typeface="+mj-ea"/>
                <a:cs typeface="Helvetica"/>
              </a:rPr>
            </a:br>
            <a:r>
              <a:rPr kumimoji="0" lang="en-US" sz="2400" b="0" i="0" u="none" strike="noStrike" kern="1200" cap="none" spc="-10" normalizeH="0" noProof="0" dirty="0" smtClean="0">
                <a:ln>
                  <a:noFill/>
                </a:ln>
                <a:solidFill>
                  <a:srgbClr val="6DB33F"/>
                </a:solidFill>
                <a:effectLst/>
                <a:uLnTx/>
                <a:uFillTx/>
                <a:latin typeface="Arial"/>
                <a:ea typeface="+mj-ea"/>
                <a:cs typeface="Helvetica"/>
              </a:rPr>
              <a:t>Northeastern, U Mass</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10" name="Text Placeholder 4"/>
          <p:cNvSpPr txBox="1">
            <a:spLocks/>
          </p:cNvSpPr>
          <p:nvPr/>
        </p:nvSpPr>
        <p:spPr>
          <a:xfrm>
            <a:off x="66836" y="1882431"/>
            <a:ext cx="8311071" cy="1007218"/>
          </a:xfrm>
          <a:prstGeom prst="rect">
            <a:avLst/>
          </a:prstGeom>
        </p:spPr>
        <p:txBody>
          <a:bodyPr lIns="0" tIns="0" rIns="0" bIns="0"/>
          <a:lstStyle/>
          <a:p>
            <a:pPr lvl="0">
              <a:lnSpc>
                <a:spcPts val="2300"/>
              </a:lnSpc>
              <a:spcBef>
                <a:spcPct val="20000"/>
              </a:spcBef>
            </a:pPr>
            <a:r>
              <a:rPr lang="en-US" spc="-20" dirty="0" smtClean="0">
                <a:solidFill>
                  <a:schemeClr val="accent4"/>
                </a:solidFill>
              </a:rPr>
              <a:t>90,000 </a:t>
            </a:r>
            <a:r>
              <a:rPr lang="en-US" spc="-20" dirty="0">
                <a:solidFill>
                  <a:schemeClr val="accent4"/>
                </a:solidFill>
              </a:rPr>
              <a:t>square foot, 10 MW state-of-the-art research computing center</a:t>
            </a:r>
          </a:p>
        </p:txBody>
      </p:sp>
    </p:spTree>
    <p:extLst>
      <p:ext uri="{BB962C8B-B14F-4D97-AF65-F5344CB8AC3E}">
        <p14:creationId xmlns:p14="http://schemas.microsoft.com/office/powerpoint/2010/main" xmlns="" val="548279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err="1" smtClean="0"/>
              <a:t>BioMed</a:t>
            </a:r>
            <a:r>
              <a:rPr lang="en-US" dirty="0" smtClean="0"/>
              <a:t> Realty</a:t>
            </a:r>
            <a:endParaRPr lang="en-US" dirty="0"/>
          </a:p>
        </p:txBody>
      </p:sp>
    </p:spTree>
    <p:extLst>
      <p:ext uri="{BB962C8B-B14F-4D97-AF65-F5344CB8AC3E}">
        <p14:creationId xmlns:p14="http://schemas.microsoft.com/office/powerpoint/2010/main" xmlns="" val="30123717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0391" y="2607411"/>
            <a:ext cx="4525850" cy="1379151"/>
          </a:xfrm>
        </p:spPr>
        <p:txBody>
          <a:bodyPr>
            <a:normAutofit/>
          </a:bodyPr>
          <a:lstStyle/>
          <a:p>
            <a:r>
              <a:rPr lang="en-US" dirty="0" smtClean="0"/>
              <a:t>Supporting best practices for OPERATING research LABS AT THE </a:t>
            </a:r>
          </a:p>
          <a:p>
            <a:r>
              <a:rPr lang="en-US" dirty="0" smtClean="0"/>
              <a:t>CENTER FOR LIFE SCIENCE BOSTON</a:t>
            </a:r>
            <a:endParaRPr lang="en-US"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363949" y="184152"/>
            <a:ext cx="3567113" cy="64875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Sub </a:t>
            </a:r>
            <a:r>
              <a:rPr lang="en-US" sz="2400" b="0" spc="-10" dirty="0" smtClean="0">
                <a:solidFill>
                  <a:srgbClr val="6DB33F"/>
                </a:solidFill>
                <a:latin typeface="Arial"/>
              </a:rPr>
              <a:t>Metering </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6" name="Text Placeholder 4"/>
          <p:cNvSpPr txBox="1">
            <a:spLocks/>
          </p:cNvSpPr>
          <p:nvPr/>
        </p:nvSpPr>
        <p:spPr>
          <a:xfrm>
            <a:off x="365761" y="796182"/>
            <a:ext cx="3672839" cy="2277217"/>
          </a:xfrm>
          <a:prstGeom prst="rect">
            <a:avLst/>
          </a:prstGeom>
        </p:spPr>
        <p:txBody>
          <a:bodyPr lIns="0" tIns="0" rIns="0" bIns="0"/>
          <a:lstStyle/>
          <a:p>
            <a:pPr lvl="0">
              <a:lnSpc>
                <a:spcPts val="2300"/>
              </a:lnSpc>
              <a:spcBef>
                <a:spcPct val="20000"/>
              </a:spcBef>
            </a:pPr>
            <a:r>
              <a:rPr lang="en-US" spc="-20" dirty="0">
                <a:solidFill>
                  <a:schemeClr val="accent3"/>
                </a:solidFill>
              </a:rPr>
              <a:t>Supporting best practices for </a:t>
            </a:r>
            <a:r>
              <a:rPr lang="en-US" spc="-20" dirty="0" smtClean="0">
                <a:solidFill>
                  <a:schemeClr val="accent3"/>
                </a:solidFill>
              </a:rPr>
              <a:t>operating research labs at the Center For Life Science Boston</a:t>
            </a:r>
            <a:endParaRPr lang="en-US" spc="-20" dirty="0">
              <a:solidFill>
                <a:schemeClr val="accent3"/>
              </a:solidFill>
            </a:endParaRPr>
          </a:p>
        </p:txBody>
      </p:sp>
    </p:spTree>
    <p:extLst>
      <p:ext uri="{BB962C8B-B14F-4D97-AF65-F5344CB8AC3E}">
        <p14:creationId xmlns:p14="http://schemas.microsoft.com/office/powerpoint/2010/main" xmlns="" val="28070373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570" y="-886129"/>
            <a:ext cx="8737720" cy="589816"/>
          </a:xfrm>
        </p:spPr>
        <p:txBody>
          <a:bodyPr/>
          <a:lstStyle/>
          <a:p>
            <a:r>
              <a:rPr lang="en-US" dirty="0"/>
              <a:t>Supporting best practices for OPERATING research LABS</a:t>
            </a:r>
          </a:p>
        </p:txBody>
      </p:sp>
      <p:sp>
        <p:nvSpPr>
          <p:cNvPr id="31" name="Text Placeholder 14"/>
          <p:cNvSpPr>
            <a:spLocks noGrp="1"/>
          </p:cNvSpPr>
          <p:nvPr>
            <p:ph type="body" sz="half" idx="13"/>
          </p:nvPr>
        </p:nvSpPr>
        <p:spPr>
          <a:xfrm>
            <a:off x="2843736" y="6131925"/>
            <a:ext cx="6033627" cy="406213"/>
          </a:xfrm>
        </p:spPr>
        <p:txBody>
          <a:bodyPr vert="horz" lIns="91440" tIns="45720" rIns="91440" bIns="45720" rtlCol="0" anchor="t" anchorCtr="0">
            <a:noAutofit/>
          </a:bodyPr>
          <a:lstStyle/>
          <a:p>
            <a:pPr algn="r"/>
            <a:r>
              <a:rPr lang="en-US" sz="900" cap="all" dirty="0" smtClean="0">
                <a:solidFill>
                  <a:schemeClr val="bg2"/>
                </a:solidFill>
                <a:latin typeface="Arial" pitchFamily="34" charset="0"/>
                <a:cs typeface="Arial" pitchFamily="34" charset="0"/>
              </a:rPr>
              <a:t>CENTER FOR LIFE SCIENCE BOSTON</a:t>
            </a:r>
            <a:endParaRPr lang="en-US" sz="900" cap="all" dirty="0">
              <a:solidFill>
                <a:schemeClr val="bg2"/>
              </a:solidFill>
              <a:latin typeface="Arial" pitchFamily="34" charset="0"/>
              <a:cs typeface="Arial" pitchFamily="34" charset="0"/>
            </a:endParaRPr>
          </a:p>
        </p:txBody>
      </p:sp>
      <p:pic>
        <p:nvPicPr>
          <p:cNvPr id="10" name="Picture Placeholder 9"/>
          <p:cNvPicPr>
            <a:picLocks noGrp="1" noChangeAspect="1"/>
          </p:cNvPicPr>
          <p:nvPr>
            <p:ph type="pic" sz="quarter" idx="18"/>
          </p:nvPr>
        </p:nvPicPr>
        <p:blipFill rotWithShape="1">
          <a:blip r:embed="rId2" cstate="email">
            <a:extLst>
              <a:ext uri="{28A0092B-C50C-407E-A947-70E740481C1C}">
                <a14:useLocalDpi xmlns:a14="http://schemas.microsoft.com/office/drawing/2010/main" xmlns="" val="0"/>
              </a:ext>
            </a:extLst>
          </a:blip>
          <a:srcRect t="77" b="-22"/>
          <a:stretch/>
        </p:blipFill>
        <p:spPr>
          <a:xfrm>
            <a:off x="3222628" y="792163"/>
            <a:ext cx="2797926" cy="4909683"/>
          </a:xfrm>
        </p:spPr>
      </p:pic>
      <p:pic>
        <p:nvPicPr>
          <p:cNvPr id="15" name="Picture 14"/>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6074981" y="792162"/>
            <a:ext cx="2866738" cy="4990684"/>
          </a:xfrm>
          <a:prstGeom prst="rect">
            <a:avLst/>
          </a:prstGeom>
        </p:spPr>
      </p:pic>
      <p:sp>
        <p:nvSpPr>
          <p:cNvPr id="8"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Greenhouse Gas Reduction Strategy</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9" name="Text Placeholder 4"/>
          <p:cNvSpPr txBox="1">
            <a:spLocks/>
          </p:cNvSpPr>
          <p:nvPr/>
        </p:nvSpPr>
        <p:spPr>
          <a:xfrm>
            <a:off x="365761" y="796182"/>
            <a:ext cx="2683827" cy="5498256"/>
          </a:xfrm>
          <a:prstGeom prst="rect">
            <a:avLst/>
          </a:prstGeom>
        </p:spPr>
        <p:txBody>
          <a:bodyPr lIns="0" tIns="0" rIns="0" bIns="0"/>
          <a:lstStyle/>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Initial design program to LEED Gold with common lab services including supply and general exhaust air </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704,017 SF of high density research lab space covering 18 floors </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Tenants composed of institutions BIDMC, Children’s Hospital Boston, Wyss Institute, Pfizer and </a:t>
            </a:r>
            <a:r>
              <a:rPr lang="en-US" sz="1200" spc="-20" dirty="0" err="1">
                <a:solidFill>
                  <a:schemeClr val="bg2"/>
                </a:solidFill>
                <a:latin typeface="Arial" pitchFamily="34" charset="0"/>
                <a:cs typeface="Arial" pitchFamily="34" charset="0"/>
              </a:rPr>
              <a:t>Kowa</a:t>
            </a:r>
            <a:r>
              <a:rPr lang="en-US" sz="1200" spc="-20" dirty="0">
                <a:solidFill>
                  <a:schemeClr val="bg2"/>
                </a:solidFill>
                <a:latin typeface="Arial" pitchFamily="34" charset="0"/>
                <a:cs typeface="Arial" pitchFamily="34" charset="0"/>
              </a:rPr>
              <a:t> </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All shared base building services are heavily sub metered to provide clarity on consumption to each user</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Delivered in 2008 benchmarked against ASHRAE 90.1-1999 with a 30% plus reduction in energy for a design cost baseline of $7.66/SF</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All storm and condensate water from the building is recaptured and used by the building’s grey water system to support restrooms</a:t>
            </a:r>
          </a:p>
          <a:p>
            <a:pPr marL="285750" lvl="0" indent="-285750">
              <a:lnSpc>
                <a:spcPct val="150000"/>
              </a:lnSpc>
              <a:spcBef>
                <a:spcPct val="20000"/>
              </a:spcBef>
              <a:buFont typeface="Arial" pitchFamily="34" charset="0"/>
              <a:buChar char="•"/>
            </a:pPr>
            <a:endParaRPr lang="en-US" sz="1200" spc="-2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xmlns="" val="2018697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7826" y="215264"/>
            <a:ext cx="8423275" cy="411163"/>
          </a:xfrm>
          <a:prstGeom prst="rect">
            <a:avLst/>
          </a:prstGeom>
        </p:spPr>
        <p:txBody>
          <a:bodyPr lIns="0" tIns="0" rIns="0" bIns="0"/>
          <a:lstStyle/>
          <a:p>
            <a:r>
              <a:rPr lang="en-US" sz="2400" dirty="0" smtClean="0">
                <a:latin typeface="+mj-lt"/>
              </a:rPr>
              <a:t>Net Zero Energy Building Definition</a:t>
            </a:r>
            <a:endParaRPr lang="en-US" sz="2400" dirty="0">
              <a:latin typeface="+mj-lt"/>
            </a:endParaRPr>
          </a:p>
        </p:txBody>
      </p:sp>
      <p:sp>
        <p:nvSpPr>
          <p:cNvPr id="5" name="Title 2"/>
          <p:cNvSpPr txBox="1">
            <a:spLocks/>
          </p:cNvSpPr>
          <p:nvPr/>
        </p:nvSpPr>
        <p:spPr>
          <a:xfrm>
            <a:off x="377825" y="811561"/>
            <a:ext cx="9404805" cy="411163"/>
          </a:xfrm>
          <a:prstGeom prst="rect">
            <a:avLst/>
          </a:prstGeom>
        </p:spPr>
        <p:txBody>
          <a:bodyPr lIns="0" tIns="0" rIns="0" bIns="0"/>
          <a:lstStyle/>
          <a:p>
            <a:pPr>
              <a:spcBef>
                <a:spcPct val="0"/>
              </a:spcBef>
              <a:defRPr/>
            </a:pPr>
            <a:r>
              <a:rPr lang="en-US" sz="1400" spc="-10" dirty="0" smtClean="0">
                <a:solidFill>
                  <a:srgbClr val="6DB33F"/>
                </a:solidFill>
                <a:latin typeface="Arial"/>
              </a:rPr>
              <a:t>Net Zero Site Energy: produces as much as it uses</a:t>
            </a: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r>
              <a:rPr lang="en-US" sz="1400" spc="-10" dirty="0" smtClean="0">
                <a:solidFill>
                  <a:srgbClr val="6DB33F"/>
                </a:solidFill>
                <a:latin typeface="Arial"/>
              </a:rPr>
              <a:t>Net Zero Source Energy: produces as much as </a:t>
            </a:r>
          </a:p>
          <a:p>
            <a:pPr>
              <a:spcBef>
                <a:spcPct val="0"/>
              </a:spcBef>
              <a:defRPr/>
            </a:pPr>
            <a:r>
              <a:rPr lang="en-US" sz="1400" spc="-10" dirty="0" smtClean="0">
                <a:solidFill>
                  <a:srgbClr val="6DB33F"/>
                </a:solidFill>
                <a:latin typeface="Arial"/>
              </a:rPr>
              <a:t>it uses at sources</a:t>
            </a:r>
          </a:p>
          <a:p>
            <a:pPr>
              <a:spcBef>
                <a:spcPct val="0"/>
              </a:spcBef>
              <a:defRPr/>
            </a:pPr>
            <a:endParaRPr lang="en-US" sz="1400" spc="-10" dirty="0" smtClean="0">
              <a:solidFill>
                <a:srgbClr val="6DB33F"/>
              </a:solidFill>
              <a:latin typeface="Arial"/>
            </a:endParaRPr>
          </a:p>
        </p:txBody>
      </p:sp>
      <p:pic>
        <p:nvPicPr>
          <p:cNvPr id="1026" name="Picture 2" descr="C:\Users\Naree Phinyawatana\Desktop\New Folder\Site Energy.jpg"/>
          <p:cNvPicPr>
            <a:picLocks noChangeAspect="1" noChangeArrowheads="1"/>
          </p:cNvPicPr>
          <p:nvPr/>
        </p:nvPicPr>
        <p:blipFill>
          <a:blip r:embed="rId3" cstate="print"/>
          <a:srcRect/>
          <a:stretch>
            <a:fillRect/>
          </a:stretch>
        </p:blipFill>
        <p:spPr bwMode="auto">
          <a:xfrm>
            <a:off x="377824" y="1571065"/>
            <a:ext cx="3892251" cy="891512"/>
          </a:xfrm>
          <a:prstGeom prst="rect">
            <a:avLst/>
          </a:prstGeom>
          <a:noFill/>
        </p:spPr>
      </p:pic>
      <p:pic>
        <p:nvPicPr>
          <p:cNvPr id="1027" name="Picture 3" descr="C:\Users\Naree Phinyawatana\Desktop\New Folder\Source Energy.jpg"/>
          <p:cNvPicPr>
            <a:picLocks noChangeAspect="1" noChangeArrowheads="1"/>
          </p:cNvPicPr>
          <p:nvPr/>
        </p:nvPicPr>
        <p:blipFill>
          <a:blip r:embed="rId4" cstate="print"/>
          <a:srcRect/>
          <a:stretch>
            <a:fillRect/>
          </a:stretch>
        </p:blipFill>
        <p:spPr bwMode="auto">
          <a:xfrm>
            <a:off x="363354" y="4431876"/>
            <a:ext cx="3906721" cy="958253"/>
          </a:xfrm>
          <a:prstGeom prst="rect">
            <a:avLst/>
          </a:prstGeom>
          <a:noFill/>
        </p:spPr>
      </p:pic>
      <p:sp>
        <p:nvSpPr>
          <p:cNvPr id="6" name="Title 2"/>
          <p:cNvSpPr txBox="1">
            <a:spLocks/>
          </p:cNvSpPr>
          <p:nvPr/>
        </p:nvSpPr>
        <p:spPr>
          <a:xfrm>
            <a:off x="4659323" y="823121"/>
            <a:ext cx="8423275" cy="411163"/>
          </a:xfrm>
          <a:prstGeom prst="rect">
            <a:avLst/>
          </a:prstGeom>
        </p:spPr>
        <p:txBody>
          <a:bodyPr lIns="0" tIns="0" rIns="0" bIns="0"/>
          <a:lstStyle/>
          <a:p>
            <a:pPr>
              <a:spcBef>
                <a:spcPct val="0"/>
              </a:spcBef>
              <a:defRPr/>
            </a:pPr>
            <a:r>
              <a:rPr lang="en-US" sz="1400" spc="-10" dirty="0" smtClean="0">
                <a:solidFill>
                  <a:srgbClr val="6DB33F"/>
                </a:solidFill>
                <a:latin typeface="Arial"/>
              </a:rPr>
              <a:t>Net Zero Energy Costs: aims for an annual energy </a:t>
            </a:r>
          </a:p>
          <a:p>
            <a:pPr>
              <a:spcBef>
                <a:spcPct val="0"/>
              </a:spcBef>
              <a:defRPr/>
            </a:pPr>
            <a:r>
              <a:rPr lang="en-US" sz="1400" spc="-10" dirty="0" smtClean="0">
                <a:solidFill>
                  <a:srgbClr val="6DB33F"/>
                </a:solidFill>
                <a:latin typeface="Arial"/>
              </a:rPr>
              <a:t>bill of $0</a:t>
            </a: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r>
              <a:rPr lang="en-US" sz="1400" spc="-10" dirty="0" smtClean="0">
                <a:solidFill>
                  <a:srgbClr val="6DB33F"/>
                </a:solidFill>
                <a:latin typeface="Arial"/>
              </a:rPr>
              <a:t>Net Zero Energy Emission: aims for Carbon Neutral</a:t>
            </a:r>
          </a:p>
          <a:p>
            <a:pPr>
              <a:spcBef>
                <a:spcPct val="0"/>
              </a:spcBef>
              <a:defRPr/>
            </a:pPr>
            <a:endParaRPr lang="en-US" sz="2400" spc="-10" dirty="0" smtClean="0">
              <a:solidFill>
                <a:srgbClr val="6DB33F"/>
              </a:solidFill>
              <a:latin typeface="Arial"/>
            </a:endParaRPr>
          </a:p>
        </p:txBody>
      </p:sp>
      <p:pic>
        <p:nvPicPr>
          <p:cNvPr id="7" name="Picture 2" descr="C:\Users\Naree Phinyawatana\Desktop\New Folder\Energy Cost.jpg"/>
          <p:cNvPicPr>
            <a:picLocks noChangeAspect="1" noChangeArrowheads="1"/>
          </p:cNvPicPr>
          <p:nvPr/>
        </p:nvPicPr>
        <p:blipFill>
          <a:blip r:embed="rId5" cstate="print"/>
          <a:srcRect/>
          <a:stretch>
            <a:fillRect/>
          </a:stretch>
        </p:blipFill>
        <p:spPr bwMode="auto">
          <a:xfrm>
            <a:off x="4659315" y="1568398"/>
            <a:ext cx="3975729" cy="888791"/>
          </a:xfrm>
          <a:prstGeom prst="rect">
            <a:avLst/>
          </a:prstGeom>
          <a:noFill/>
        </p:spPr>
      </p:pic>
      <p:pic>
        <p:nvPicPr>
          <p:cNvPr id="8" name="Picture 3" descr="C:\Users\Naree Phinyawatana\Desktop\New Folder\Energy Emissions.jpg"/>
          <p:cNvPicPr>
            <a:picLocks noChangeAspect="1" noChangeArrowheads="1"/>
          </p:cNvPicPr>
          <p:nvPr/>
        </p:nvPicPr>
        <p:blipFill>
          <a:blip r:embed="rId6" cstate="print"/>
          <a:srcRect/>
          <a:stretch>
            <a:fillRect/>
          </a:stretch>
        </p:blipFill>
        <p:spPr bwMode="auto">
          <a:xfrm>
            <a:off x="4654761" y="4487179"/>
            <a:ext cx="3942183" cy="902948"/>
          </a:xfrm>
          <a:prstGeom prst="rect">
            <a:avLst/>
          </a:prstGeom>
          <a:noFill/>
        </p:spPr>
      </p:pic>
    </p:spTree>
    <p:extLst>
      <p:ext uri="{BB962C8B-B14F-4D97-AF65-F5344CB8AC3E}">
        <p14:creationId xmlns:p14="http://schemas.microsoft.com/office/powerpoint/2010/main" xmlns="" val="25014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8"/>
          </p:nvPr>
        </p:nvPicPr>
        <p:blipFill rotWithShape="1">
          <a:blip r:embed="rId2" cstate="email">
            <a:extLst>
              <a:ext uri="{28A0092B-C50C-407E-A947-70E740481C1C}">
                <a14:useLocalDpi xmlns:a14="http://schemas.microsoft.com/office/drawing/2010/main" xmlns="" val="0"/>
              </a:ext>
            </a:extLst>
          </a:blip>
          <a:srcRect l="8773" t="3497" b="-831"/>
          <a:stretch/>
        </p:blipFill>
        <p:spPr>
          <a:xfrm>
            <a:off x="6953198" y="792163"/>
            <a:ext cx="2137008" cy="294638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xmlns="" val="0"/>
              </a:ext>
            </a:extLst>
          </a:blip>
          <a:srcRect l="3408" t="5852" r="5907" b="7162"/>
          <a:stretch/>
        </p:blipFill>
        <p:spPr>
          <a:xfrm>
            <a:off x="6978836" y="3775403"/>
            <a:ext cx="2155114" cy="1949576"/>
          </a:xfrm>
          <a:prstGeom prst="rect">
            <a:avLst/>
          </a:prstGeom>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584575" y="2542120"/>
            <a:ext cx="1974850" cy="17716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3227388" y="791405"/>
            <a:ext cx="3519921" cy="21085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3227388" y="3154146"/>
            <a:ext cx="3519921" cy="2114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rgbClr val="6DB33F"/>
                </a:solidFill>
                <a:latin typeface="Arial"/>
              </a:rPr>
              <a:t>Benchmarking </a:t>
            </a:r>
            <a:r>
              <a:rPr lang="en-US" sz="2400" b="0" spc="-10" dirty="0" smtClean="0">
                <a:solidFill>
                  <a:srgbClr val="6DB33F"/>
                </a:solidFill>
                <a:latin typeface="Arial"/>
              </a:rPr>
              <a:t>Lab Operations Annually</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15" name="Text Placeholder 4"/>
          <p:cNvSpPr txBox="1">
            <a:spLocks/>
          </p:cNvSpPr>
          <p:nvPr/>
        </p:nvSpPr>
        <p:spPr>
          <a:xfrm>
            <a:off x="365761" y="796182"/>
            <a:ext cx="2683827" cy="5498256"/>
          </a:xfrm>
          <a:prstGeom prst="rect">
            <a:avLst/>
          </a:prstGeom>
        </p:spPr>
        <p:txBody>
          <a:bodyPr lIns="0" tIns="0" rIns="0" bIns="0"/>
          <a:lstStyle/>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Integral to shared lab services program was the notion of metering consumption by tenant </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Measuring base building services consumed by tenant allowed each user to benchmark operating expenses year to year by lab and across labs in other buildings</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User’s first focus was on ensuring lab zones were fully operational and able to operate at peak load</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Second focus was on how to operate at stable, efficient levels</a:t>
            </a: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Availability of clean data provided basis for investment in operational improvements including </a:t>
            </a:r>
            <a:r>
              <a:rPr lang="en-US" sz="1200" spc="-20" dirty="0" err="1">
                <a:solidFill>
                  <a:schemeClr val="bg2"/>
                </a:solidFill>
                <a:latin typeface="Arial" pitchFamily="34" charset="0"/>
                <a:cs typeface="Arial" pitchFamily="34" charset="0"/>
              </a:rPr>
              <a:t>Aircuity</a:t>
            </a:r>
            <a:endParaRPr lang="en-US" sz="1200" spc="-20" dirty="0">
              <a:solidFill>
                <a:schemeClr val="bg2"/>
              </a:solidFill>
              <a:latin typeface="Arial" pitchFamily="34" charset="0"/>
              <a:cs typeface="Arial" pitchFamily="34" charset="0"/>
            </a:endParaRPr>
          </a:p>
          <a:p>
            <a:pPr marL="285750" lvl="0" indent="-285750">
              <a:lnSpc>
                <a:spcPct val="150000"/>
              </a:lnSpc>
              <a:spcBef>
                <a:spcPct val="20000"/>
              </a:spcBef>
              <a:buFont typeface="Arial" pitchFamily="34" charset="0"/>
              <a:buChar char="•"/>
            </a:pPr>
            <a:r>
              <a:rPr lang="en-US" sz="1200" spc="-20" dirty="0">
                <a:solidFill>
                  <a:schemeClr val="bg2"/>
                </a:solidFill>
                <a:latin typeface="Arial" pitchFamily="34" charset="0"/>
                <a:cs typeface="Arial" pitchFamily="34" charset="0"/>
              </a:rPr>
              <a:t>Ability to operate at reduced airflows but with access to additional capacity was critical</a:t>
            </a:r>
          </a:p>
          <a:p>
            <a:pPr marL="285750" lvl="0" indent="-285750">
              <a:lnSpc>
                <a:spcPct val="150000"/>
              </a:lnSpc>
              <a:spcBef>
                <a:spcPct val="20000"/>
              </a:spcBef>
              <a:buFont typeface="Arial" pitchFamily="34" charset="0"/>
              <a:buChar char="•"/>
            </a:pPr>
            <a:endParaRPr lang="en-US" sz="1200" spc="-20" dirty="0">
              <a:solidFill>
                <a:schemeClr val="bg2"/>
              </a:solidFill>
              <a:latin typeface="Arial" pitchFamily="34" charset="0"/>
              <a:cs typeface="Arial" pitchFamily="34" charset="0"/>
            </a:endParaRPr>
          </a:p>
          <a:p>
            <a:pPr marL="285750" lvl="0" indent="-285750">
              <a:lnSpc>
                <a:spcPct val="150000"/>
              </a:lnSpc>
              <a:spcBef>
                <a:spcPct val="20000"/>
              </a:spcBef>
              <a:buFont typeface="Arial" pitchFamily="34" charset="0"/>
              <a:buChar char="•"/>
            </a:pPr>
            <a:endParaRPr lang="en-US" sz="1200" spc="-20" dirty="0">
              <a:solidFill>
                <a:schemeClr val="bg2"/>
              </a:solidFill>
              <a:latin typeface="Arial" pitchFamily="34" charset="0"/>
              <a:cs typeface="Arial" pitchFamily="34" charset="0"/>
            </a:endParaRPr>
          </a:p>
        </p:txBody>
      </p:sp>
      <p:sp>
        <p:nvSpPr>
          <p:cNvPr id="16" name="Text Placeholder 14"/>
          <p:cNvSpPr>
            <a:spLocks noGrp="1"/>
          </p:cNvSpPr>
          <p:nvPr>
            <p:ph type="body" sz="half" idx="13"/>
          </p:nvPr>
        </p:nvSpPr>
        <p:spPr>
          <a:xfrm>
            <a:off x="2843736" y="6131925"/>
            <a:ext cx="6033627" cy="406213"/>
          </a:xfrm>
        </p:spPr>
        <p:txBody>
          <a:bodyPr vert="horz" lIns="91440" tIns="45720" rIns="91440" bIns="45720" rtlCol="0" anchor="t" anchorCtr="0">
            <a:noAutofit/>
          </a:bodyPr>
          <a:lstStyle/>
          <a:p>
            <a:pPr algn="r"/>
            <a:r>
              <a:rPr lang="en-US" sz="900" cap="all" dirty="0" smtClean="0">
                <a:solidFill>
                  <a:schemeClr val="bg2"/>
                </a:solidFill>
                <a:latin typeface="Arial" pitchFamily="34" charset="0"/>
                <a:cs typeface="Arial" pitchFamily="34" charset="0"/>
              </a:rPr>
              <a:t>CENTER FOR LIFE SCIENCE BOSTON</a:t>
            </a:r>
            <a:endParaRPr lang="en-US" sz="900" cap="all"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xmlns="" val="34540986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818224" y="3752139"/>
            <a:ext cx="2966356" cy="26144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Slide Number Placeholder 5"/>
          <p:cNvSpPr>
            <a:spLocks noGrp="1"/>
          </p:cNvSpPr>
          <p:nvPr>
            <p:ph type="sldNum" sz="quarter" idx="4294967295"/>
          </p:nvPr>
        </p:nvSpPr>
        <p:spPr>
          <a:xfrm>
            <a:off x="8776035" y="6514681"/>
            <a:ext cx="175311" cy="231257"/>
          </a:xfrm>
          <a:prstGeom prst="rect">
            <a:avLst/>
          </a:prstGeom>
        </p:spPr>
        <p:txBody>
          <a:bodyPr/>
          <a:lstStyle/>
          <a:p>
            <a:fld id="{162F1D00-BD13-4404-86B0-79703945A0A7}" type="slidenum">
              <a:rPr lang="en-US" smtClean="0"/>
              <a:pPr/>
              <a:t>41</a:t>
            </a:fld>
            <a:endParaRPr lang="en-US"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49458" y="1763414"/>
            <a:ext cx="3719665" cy="27943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361647" y="2467293"/>
            <a:ext cx="3731498" cy="3127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lvl="0">
              <a:defRPr/>
            </a:pPr>
            <a:r>
              <a:rPr lang="en-US" sz="2400" b="0" spc="-10" dirty="0">
                <a:solidFill>
                  <a:schemeClr val="bg1"/>
                </a:solidFill>
                <a:latin typeface="Arial"/>
              </a:rPr>
              <a:t>Supporting </a:t>
            </a:r>
            <a:r>
              <a:rPr lang="en-US" sz="2400" b="0" spc="-10" dirty="0" smtClean="0">
                <a:solidFill>
                  <a:schemeClr val="bg1"/>
                </a:solidFill>
                <a:latin typeface="Arial"/>
              </a:rPr>
              <a:t>Best Practices </a:t>
            </a:r>
            <a:r>
              <a:rPr lang="en-US" sz="2400" b="0" spc="-10" dirty="0">
                <a:solidFill>
                  <a:schemeClr val="bg1"/>
                </a:solidFill>
                <a:latin typeface="Arial"/>
              </a:rPr>
              <a:t>for </a:t>
            </a:r>
            <a:endParaRPr lang="en-US" sz="2400" b="0" spc="-10" dirty="0" smtClean="0">
              <a:solidFill>
                <a:schemeClr val="bg1"/>
              </a:solidFill>
              <a:latin typeface="Arial"/>
            </a:endParaRPr>
          </a:p>
          <a:p>
            <a:pPr lvl="0">
              <a:defRPr/>
            </a:pPr>
            <a:r>
              <a:rPr lang="en-US" sz="2400" b="0" spc="-10" dirty="0" smtClean="0">
                <a:solidFill>
                  <a:schemeClr val="bg1"/>
                </a:solidFill>
                <a:latin typeface="Arial"/>
              </a:rPr>
              <a:t>Operating Research Labs</a:t>
            </a:r>
            <a:endParaRPr kumimoji="0" lang="en-US" sz="2400" b="0" i="0" u="none" strike="noStrike" kern="1200" cap="none" spc="-10" normalizeH="0" baseline="0" noProof="0" dirty="0">
              <a:ln>
                <a:noFill/>
              </a:ln>
              <a:solidFill>
                <a:schemeClr val="bg1"/>
              </a:solidFill>
              <a:effectLst/>
              <a:uLnTx/>
              <a:uFillTx/>
              <a:latin typeface="Arial"/>
            </a:endParaRPr>
          </a:p>
        </p:txBody>
      </p:sp>
      <p:sp>
        <p:nvSpPr>
          <p:cNvPr id="9" name="Text Placeholder 14"/>
          <p:cNvSpPr txBox="1">
            <a:spLocks/>
          </p:cNvSpPr>
          <p:nvPr/>
        </p:nvSpPr>
        <p:spPr>
          <a:xfrm>
            <a:off x="2843736" y="703356"/>
            <a:ext cx="6033627" cy="406213"/>
          </a:xfrm>
          <a:prstGeom prst="rect">
            <a:avLst/>
          </a:prstGeom>
        </p:spPr>
        <p:txBody>
          <a:bodyPr vert="horz" lIns="91440" tIns="45720" rIns="91440" bIns="4572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solidFill>
                <a:latin typeface="Zurich Ligh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solidFill>
                <a:latin typeface="Zurich Ligh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solidFill>
                <a:latin typeface="Zurich Ligh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solidFill>
                <a:latin typeface="Zurich Ligh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solidFill>
                <a:latin typeface="Zurich Ligh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solidFill>
                <a:latin typeface="Zurich Ligh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solidFill>
                <a:latin typeface="Zurich Light"/>
                <a:ea typeface="+mn-ea"/>
                <a:cs typeface="+mn-cs"/>
              </a:defRPr>
            </a:lvl9pPr>
          </a:lstStyle>
          <a:p>
            <a:pPr marL="0" indent="0" algn="r">
              <a:buNone/>
            </a:pPr>
            <a:r>
              <a:rPr lang="en-US" sz="900" cap="all" dirty="0">
                <a:solidFill>
                  <a:schemeClr val="bg1"/>
                </a:solidFill>
                <a:latin typeface="Arial" pitchFamily="34" charset="0"/>
                <a:cs typeface="Arial" pitchFamily="34" charset="0"/>
              </a:rPr>
              <a:t>Biomed realty’s </a:t>
            </a:r>
            <a:r>
              <a:rPr lang="en-US" sz="900" cap="all" dirty="0" err="1">
                <a:solidFill>
                  <a:schemeClr val="bg1"/>
                </a:solidFill>
                <a:latin typeface="Arial" pitchFamily="34" charset="0"/>
                <a:cs typeface="Arial" pitchFamily="34" charset="0"/>
              </a:rPr>
              <a:t>cambridge</a:t>
            </a:r>
            <a:r>
              <a:rPr lang="en-US" sz="900" cap="all" dirty="0">
                <a:solidFill>
                  <a:schemeClr val="bg1"/>
                </a:solidFill>
                <a:latin typeface="Arial" pitchFamily="34" charset="0"/>
                <a:cs typeface="Arial" pitchFamily="34" charset="0"/>
              </a:rPr>
              <a:t> portfolio</a:t>
            </a:r>
          </a:p>
        </p:txBody>
      </p:sp>
    </p:spTree>
    <p:extLst>
      <p:ext uri="{BB962C8B-B14F-4D97-AF65-F5344CB8AC3E}">
        <p14:creationId xmlns:p14="http://schemas.microsoft.com/office/powerpoint/2010/main" xmlns="" val="36111858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Alexandria</a:t>
            </a:r>
          </a:p>
          <a:p>
            <a:r>
              <a:rPr lang="en-US" sz="2000" dirty="0"/>
              <a:t> </a:t>
            </a:r>
          </a:p>
          <a:p>
            <a:pPr lvl="0"/>
            <a:endParaRPr lang="en-US" dirty="0" smtClean="0"/>
          </a:p>
          <a:p>
            <a:pPr lvl="0"/>
            <a:endParaRPr lang="en-US" dirty="0" smtClean="0"/>
          </a:p>
        </p:txBody>
      </p:sp>
    </p:spTree>
    <p:extLst>
      <p:ext uri="{BB962C8B-B14F-4D97-AF65-F5344CB8AC3E}">
        <p14:creationId xmlns:p14="http://schemas.microsoft.com/office/powerpoint/2010/main" xmlns="" val="9055310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MIT NZE </a:t>
            </a:r>
            <a:r>
              <a:rPr lang="en-US" dirty="0" err="1"/>
              <a:t>Cogen</a:t>
            </a:r>
            <a:r>
              <a:rPr lang="en-US" dirty="0"/>
              <a:t> &amp; Efficiency </a:t>
            </a:r>
            <a:r>
              <a:rPr lang="en-US" dirty="0" smtClean="0"/>
              <a:t>Forward</a:t>
            </a:r>
            <a:endParaRPr lang="en-US" dirty="0"/>
          </a:p>
        </p:txBody>
      </p:sp>
    </p:spTree>
    <p:extLst>
      <p:ext uri="{BB962C8B-B14F-4D97-AF65-F5344CB8AC3E}">
        <p14:creationId xmlns:p14="http://schemas.microsoft.com/office/powerpoint/2010/main" xmlns="" val="13856721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xmlns="" val="3669103131"/>
              </p:ext>
            </p:extLst>
          </p:nvPr>
        </p:nvGraphicFramePr>
        <p:xfrm>
          <a:off x="377824" y="3930733"/>
          <a:ext cx="8230810" cy="1938491"/>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6" descr="http://www.ellenzweig.com/sites/default/files/id22_image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27262" y="2502228"/>
            <a:ext cx="1936675" cy="211273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Down Arrow 6"/>
          <p:cNvSpPr/>
          <p:nvPr/>
        </p:nvSpPr>
        <p:spPr>
          <a:xfrm>
            <a:off x="5807034" y="4726379"/>
            <a:ext cx="154379" cy="712520"/>
          </a:xfrm>
          <a:prstGeom prst="downArrow">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4760752" y="1835709"/>
            <a:ext cx="2234556" cy="517962"/>
          </a:xfrm>
          <a:prstGeom prst="rect">
            <a:avLst/>
          </a:prstGeom>
        </p:spPr>
        <p:txBody>
          <a:bodyPr wrap="square" lIns="0" tIns="0" rIns="0" bIns="0" rtlCol="0">
            <a:spAutoFit/>
          </a:bodyPr>
          <a:lstStyle/>
          <a:p>
            <a:pPr algn="ctr">
              <a:lnSpc>
                <a:spcPts val="2100"/>
              </a:lnSpc>
              <a:spcBef>
                <a:spcPct val="20000"/>
              </a:spcBef>
            </a:pPr>
            <a:r>
              <a:rPr lang="en-US" sz="1600" spc="-20" dirty="0" smtClean="0">
                <a:solidFill>
                  <a:srgbClr val="807F83"/>
                </a:solidFill>
              </a:rPr>
              <a:t>Central CHP Plant begins operation </a:t>
            </a:r>
          </a:p>
        </p:txBody>
      </p:sp>
      <p:sp>
        <p:nvSpPr>
          <p:cNvPr id="9" name="Rectangle 8"/>
          <p:cNvSpPr/>
          <p:nvPr/>
        </p:nvSpPr>
        <p:spPr>
          <a:xfrm>
            <a:off x="3800104" y="4362247"/>
            <a:ext cx="960648" cy="95349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n</a:t>
            </a:r>
            <a:r>
              <a:rPr lang="en-US" sz="1400" dirty="0" smtClean="0">
                <a:solidFill>
                  <a:srgbClr val="FFFFFF"/>
                </a:solidFill>
              </a:rPr>
              <a:t>atural gas</a:t>
            </a:r>
            <a:endParaRPr lang="en-US" sz="1400" dirty="0">
              <a:solidFill>
                <a:srgbClr val="FFFFFF"/>
              </a:solidFill>
            </a:endParaRPr>
          </a:p>
        </p:txBody>
      </p:sp>
      <p:sp>
        <p:nvSpPr>
          <p:cNvPr id="10" name="Rectangle 9"/>
          <p:cNvSpPr/>
          <p:nvPr/>
        </p:nvSpPr>
        <p:spPr>
          <a:xfrm>
            <a:off x="3800104" y="2502228"/>
            <a:ext cx="960648" cy="733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00"/>
                </a:solidFill>
              </a:rPr>
              <a:t>electricity</a:t>
            </a:r>
            <a:endParaRPr lang="en-US" sz="1400" dirty="0">
              <a:solidFill>
                <a:srgbClr val="000000"/>
              </a:solidFill>
            </a:endParaRPr>
          </a:p>
        </p:txBody>
      </p:sp>
      <p:sp>
        <p:nvSpPr>
          <p:cNvPr id="11" name="Rectangle 10"/>
          <p:cNvSpPr/>
          <p:nvPr/>
        </p:nvSpPr>
        <p:spPr>
          <a:xfrm>
            <a:off x="3800104" y="3340303"/>
            <a:ext cx="960648" cy="9184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o</a:t>
            </a:r>
            <a:r>
              <a:rPr lang="en-US" sz="1400" dirty="0" smtClean="0">
                <a:solidFill>
                  <a:srgbClr val="000000"/>
                </a:solidFill>
              </a:rPr>
              <a:t>il </a:t>
            </a:r>
            <a:r>
              <a:rPr lang="en-US" sz="1400" dirty="0">
                <a:solidFill>
                  <a:srgbClr val="000000"/>
                </a:solidFill>
              </a:rPr>
              <a:t>n</a:t>
            </a:r>
            <a:r>
              <a:rPr lang="en-US" sz="1400" dirty="0" smtClean="0">
                <a:solidFill>
                  <a:srgbClr val="000000"/>
                </a:solidFill>
              </a:rPr>
              <a:t>o.6</a:t>
            </a:r>
            <a:endParaRPr lang="en-US" sz="1400" dirty="0">
              <a:solidFill>
                <a:srgbClr val="000000"/>
              </a:solidFill>
            </a:endParaRPr>
          </a:p>
        </p:txBody>
      </p:sp>
      <p:sp>
        <p:nvSpPr>
          <p:cNvPr id="12" name="Rectangle 11"/>
          <p:cNvSpPr/>
          <p:nvPr/>
        </p:nvSpPr>
        <p:spPr>
          <a:xfrm>
            <a:off x="6995308" y="3530975"/>
            <a:ext cx="960648" cy="17847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n</a:t>
            </a:r>
            <a:r>
              <a:rPr lang="en-US" sz="1400" dirty="0" smtClean="0">
                <a:solidFill>
                  <a:srgbClr val="FFFFFF"/>
                </a:solidFill>
              </a:rPr>
              <a:t>atural gas</a:t>
            </a:r>
            <a:endParaRPr lang="en-US" sz="1400" dirty="0">
              <a:solidFill>
                <a:srgbClr val="FFFFFF"/>
              </a:solidFill>
            </a:endParaRPr>
          </a:p>
        </p:txBody>
      </p:sp>
      <p:sp>
        <p:nvSpPr>
          <p:cNvPr id="13" name="Rectangle 12"/>
          <p:cNvSpPr/>
          <p:nvPr/>
        </p:nvSpPr>
        <p:spPr>
          <a:xfrm>
            <a:off x="6995308" y="2503527"/>
            <a:ext cx="960648" cy="4635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00"/>
                </a:solidFill>
              </a:rPr>
              <a:t>electricity</a:t>
            </a:r>
            <a:endParaRPr lang="en-US" sz="1400" dirty="0">
              <a:solidFill>
                <a:srgbClr val="000000"/>
              </a:solidFill>
            </a:endParaRPr>
          </a:p>
        </p:txBody>
      </p:sp>
      <p:sp>
        <p:nvSpPr>
          <p:cNvPr id="14" name="Rectangle 13"/>
          <p:cNvSpPr/>
          <p:nvPr/>
        </p:nvSpPr>
        <p:spPr>
          <a:xfrm>
            <a:off x="6995308" y="3078601"/>
            <a:ext cx="960648" cy="336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o</a:t>
            </a:r>
            <a:r>
              <a:rPr lang="en-US" sz="1400" dirty="0" smtClean="0">
                <a:solidFill>
                  <a:srgbClr val="000000"/>
                </a:solidFill>
              </a:rPr>
              <a:t>il no.2/6</a:t>
            </a:r>
            <a:endParaRPr lang="en-US" sz="1400" dirty="0">
              <a:solidFill>
                <a:srgbClr val="000000"/>
              </a:solidFill>
            </a:endParaRPr>
          </a:p>
        </p:txBody>
      </p:sp>
      <p:sp>
        <p:nvSpPr>
          <p:cNvPr id="15" name="Rectangle 14"/>
          <p:cNvSpPr/>
          <p:nvPr/>
        </p:nvSpPr>
        <p:spPr>
          <a:xfrm>
            <a:off x="656319" y="4614963"/>
            <a:ext cx="960648" cy="70077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FF"/>
                </a:solidFill>
              </a:rPr>
              <a:t>n</a:t>
            </a:r>
            <a:r>
              <a:rPr lang="en-US" sz="1400" dirty="0" smtClean="0">
                <a:solidFill>
                  <a:srgbClr val="FFFFFF"/>
                </a:solidFill>
              </a:rPr>
              <a:t>atural gas</a:t>
            </a:r>
            <a:endParaRPr lang="en-US" sz="1400" dirty="0">
              <a:solidFill>
                <a:srgbClr val="FFFFFF"/>
              </a:solidFill>
            </a:endParaRPr>
          </a:p>
        </p:txBody>
      </p:sp>
      <p:sp>
        <p:nvSpPr>
          <p:cNvPr id="16" name="Rectangle 15"/>
          <p:cNvSpPr/>
          <p:nvPr/>
        </p:nvSpPr>
        <p:spPr>
          <a:xfrm>
            <a:off x="656319" y="2502228"/>
            <a:ext cx="960648" cy="733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0000"/>
                </a:solidFill>
              </a:rPr>
              <a:t>electricity</a:t>
            </a:r>
            <a:endParaRPr lang="en-US" sz="1400" dirty="0">
              <a:solidFill>
                <a:srgbClr val="000000"/>
              </a:solidFill>
            </a:endParaRPr>
          </a:p>
        </p:txBody>
      </p:sp>
      <p:sp>
        <p:nvSpPr>
          <p:cNvPr id="17" name="Rectangle 16"/>
          <p:cNvSpPr/>
          <p:nvPr/>
        </p:nvSpPr>
        <p:spPr>
          <a:xfrm>
            <a:off x="656319" y="3340303"/>
            <a:ext cx="960648" cy="1172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FFFFFF"/>
                </a:solidFill>
              </a:rPr>
              <a:t>coal</a:t>
            </a:r>
            <a:endParaRPr lang="en-US" sz="1400" dirty="0">
              <a:solidFill>
                <a:srgbClr val="FFFFFF"/>
              </a:solidFill>
            </a:endParaRPr>
          </a:p>
        </p:txBody>
      </p:sp>
      <p:pic>
        <p:nvPicPr>
          <p:cNvPr id="4098"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89829" y="6296025"/>
            <a:ext cx="27336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Title 2"/>
          <p:cNvSpPr txBox="1">
            <a:spLocks/>
          </p:cNvSpPr>
          <p:nvPr/>
        </p:nvSpPr>
        <p:spPr>
          <a:xfrm>
            <a:off x="377826" y="215264"/>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400" dirty="0" smtClean="0">
                <a:latin typeface="+mj-lt"/>
              </a:rPr>
              <a:t>History of </a:t>
            </a:r>
            <a:r>
              <a:rPr lang="en-US" sz="2400" dirty="0" err="1" smtClean="0">
                <a:latin typeface="+mj-lt"/>
              </a:rPr>
              <a:t>Decarbonization</a:t>
            </a:r>
            <a:r>
              <a:rPr lang="en-US" sz="2400" dirty="0" smtClean="0">
                <a:latin typeface="+mj-lt"/>
              </a:rPr>
              <a:t> of Campus Grid</a:t>
            </a:r>
            <a:endParaRPr lang="en-US" sz="2400" dirty="0">
              <a:latin typeface="+mj-lt"/>
            </a:endParaRPr>
          </a:p>
        </p:txBody>
      </p:sp>
      <p:sp>
        <p:nvSpPr>
          <p:cNvPr id="2" name="TextBox 1"/>
          <p:cNvSpPr txBox="1"/>
          <p:nvPr/>
        </p:nvSpPr>
        <p:spPr>
          <a:xfrm>
            <a:off x="4193959" y="5931843"/>
            <a:ext cx="3943324" cy="864596"/>
          </a:xfrm>
          <a:prstGeom prst="rect">
            <a:avLst/>
          </a:prstGeom>
        </p:spPr>
        <p:txBody>
          <a:bodyPr wrap="square" lIns="0" tIns="0" rIns="0" bIns="0" rtlCol="0">
            <a:spAutoFit/>
          </a:bodyPr>
          <a:lstStyle/>
          <a:p>
            <a:pPr>
              <a:lnSpc>
                <a:spcPts val="2100"/>
              </a:lnSpc>
              <a:spcBef>
                <a:spcPct val="20000"/>
              </a:spcBef>
            </a:pPr>
            <a:r>
              <a:rPr lang="en-US" dirty="0" smtClean="0"/>
              <a:t>32</a:t>
            </a:r>
            <a:r>
              <a:rPr lang="en-US" dirty="0"/>
              <a:t>% </a:t>
            </a:r>
            <a:r>
              <a:rPr lang="en-US" dirty="0" smtClean="0"/>
              <a:t>GHG reduction (</a:t>
            </a:r>
            <a:r>
              <a:rPr lang="en-US" dirty="0"/>
              <a:t>60,000mt) and regulated pollutants by 45%</a:t>
            </a:r>
          </a:p>
          <a:p>
            <a:pPr>
              <a:lnSpc>
                <a:spcPts val="2100"/>
              </a:lnSpc>
              <a:spcBef>
                <a:spcPct val="20000"/>
              </a:spcBef>
            </a:pPr>
            <a:endParaRPr lang="en-US" spc="-20" dirty="0" smtClean="0">
              <a:solidFill>
                <a:schemeClr val="accent4"/>
              </a:solidFill>
            </a:endParaRPr>
          </a:p>
        </p:txBody>
      </p:sp>
    </p:spTree>
    <p:extLst>
      <p:ext uri="{BB962C8B-B14F-4D97-AF65-F5344CB8AC3E}">
        <p14:creationId xmlns:p14="http://schemas.microsoft.com/office/powerpoint/2010/main" xmlns="" val="17831683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Text Placeholder 4"/>
          <p:cNvSpPr txBox="1">
            <a:spLocks/>
          </p:cNvSpPr>
          <p:nvPr/>
        </p:nvSpPr>
        <p:spPr>
          <a:xfrm>
            <a:off x="345931" y="1283881"/>
            <a:ext cx="8438515" cy="3949700"/>
          </a:xfrm>
          <a:prstGeom prst="rect">
            <a:avLst/>
          </a:prstGeom>
        </p:spPr>
        <p:txBody>
          <a:bodyPr lIns="0" tIns="0" rIns="0" bIns="0"/>
          <a:lstStyle/>
          <a:p>
            <a:pPr>
              <a:lnSpc>
                <a:spcPts val="2300"/>
              </a:lnSpc>
              <a:spcBef>
                <a:spcPct val="20000"/>
              </a:spcBef>
            </a:pPr>
            <a:endParaRPr lang="en-US" sz="1600" spc="-20" dirty="0">
              <a:solidFill>
                <a:srgbClr val="FFFFFF">
                  <a:lumMod val="50000"/>
                </a:srgbClr>
              </a:solidFill>
            </a:endParaRPr>
          </a:p>
        </p:txBody>
      </p:sp>
      <p:graphicFrame>
        <p:nvGraphicFramePr>
          <p:cNvPr id="19" name="Chart 18"/>
          <p:cNvGraphicFramePr>
            <a:graphicFrameLocks/>
          </p:cNvGraphicFramePr>
          <p:nvPr>
            <p:extLst>
              <p:ext uri="{D42A27DB-BD31-4B8C-83A1-F6EECF244321}">
                <p14:modId xmlns:p14="http://schemas.microsoft.com/office/powerpoint/2010/main" xmlns="" val="1329798701"/>
              </p:ext>
            </p:extLst>
          </p:nvPr>
        </p:nvGraphicFramePr>
        <p:xfrm>
          <a:off x="626245" y="1202612"/>
          <a:ext cx="8097070" cy="4710223"/>
        </p:xfrm>
        <a:graphic>
          <a:graphicData uri="http://schemas.openxmlformats.org/drawingml/2006/chart">
            <c:chart xmlns:c="http://schemas.openxmlformats.org/drawingml/2006/chart" xmlns:r="http://schemas.openxmlformats.org/officeDocument/2006/relationships" r:id="rId4"/>
          </a:graphicData>
        </a:graphic>
      </p:graphicFrame>
      <p:sp>
        <p:nvSpPr>
          <p:cNvPr id="20" name="Pentagon 19"/>
          <p:cNvSpPr/>
          <p:nvPr/>
        </p:nvSpPr>
        <p:spPr>
          <a:xfrm>
            <a:off x="2753833" y="1670006"/>
            <a:ext cx="1212111" cy="24454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2753833" y="1648740"/>
            <a:ext cx="1116418" cy="269304"/>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ELECTRICITY</a:t>
            </a:r>
          </a:p>
        </p:txBody>
      </p:sp>
      <p:sp>
        <p:nvSpPr>
          <p:cNvPr id="22" name="Pentagon 21"/>
          <p:cNvSpPr/>
          <p:nvPr/>
        </p:nvSpPr>
        <p:spPr>
          <a:xfrm>
            <a:off x="5287927" y="1988288"/>
            <a:ext cx="1389320" cy="25631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5383619" y="1974677"/>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ELECTRICITY</a:t>
            </a:r>
          </a:p>
        </p:txBody>
      </p:sp>
      <p:sp>
        <p:nvSpPr>
          <p:cNvPr id="24" name="Pentagon 23"/>
          <p:cNvSpPr/>
          <p:nvPr/>
        </p:nvSpPr>
        <p:spPr>
          <a:xfrm>
            <a:off x="2753833" y="2059226"/>
            <a:ext cx="1212111" cy="24454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2753833" y="2037395"/>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OIL</a:t>
            </a:r>
          </a:p>
        </p:txBody>
      </p:sp>
      <p:sp>
        <p:nvSpPr>
          <p:cNvPr id="26" name="Pentagon 25"/>
          <p:cNvSpPr/>
          <p:nvPr/>
        </p:nvSpPr>
        <p:spPr>
          <a:xfrm>
            <a:off x="2753833" y="3784560"/>
            <a:ext cx="1212111" cy="244548"/>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Box 26"/>
          <p:cNvSpPr txBox="1"/>
          <p:nvPr/>
        </p:nvSpPr>
        <p:spPr>
          <a:xfrm>
            <a:off x="2753833" y="3752096"/>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GAS</a:t>
            </a:r>
          </a:p>
        </p:txBody>
      </p:sp>
      <p:sp>
        <p:nvSpPr>
          <p:cNvPr id="28" name="Pentagon 27"/>
          <p:cNvSpPr/>
          <p:nvPr/>
        </p:nvSpPr>
        <p:spPr>
          <a:xfrm>
            <a:off x="2753832" y="5389716"/>
            <a:ext cx="3841897" cy="17856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2828264" y="5334982"/>
            <a:ext cx="3558175" cy="24282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2D56"/>
                </a:solidFill>
              </a:rPr>
              <a:t>ELECTRICITY</a:t>
            </a:r>
          </a:p>
        </p:txBody>
      </p:sp>
      <p:sp>
        <p:nvSpPr>
          <p:cNvPr id="30" name="Pentagon 29"/>
          <p:cNvSpPr/>
          <p:nvPr/>
        </p:nvSpPr>
        <p:spPr>
          <a:xfrm>
            <a:off x="2753832" y="5587527"/>
            <a:ext cx="3841897" cy="325308"/>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TextBox 30"/>
          <p:cNvSpPr txBox="1"/>
          <p:nvPr/>
        </p:nvSpPr>
        <p:spPr>
          <a:xfrm>
            <a:off x="2816744" y="5512971"/>
            <a:ext cx="3558175" cy="24282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GAS</a:t>
            </a:r>
          </a:p>
        </p:txBody>
      </p:sp>
      <p:sp>
        <p:nvSpPr>
          <p:cNvPr id="32" name="Pentagon 31"/>
          <p:cNvSpPr/>
          <p:nvPr/>
        </p:nvSpPr>
        <p:spPr>
          <a:xfrm>
            <a:off x="5287927" y="3014749"/>
            <a:ext cx="1389320" cy="243982"/>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5335772" y="2993483"/>
            <a:ext cx="1212111"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CHILLED WATER</a:t>
            </a:r>
          </a:p>
        </p:txBody>
      </p:sp>
      <p:sp>
        <p:nvSpPr>
          <p:cNvPr id="34" name="Pentagon 33"/>
          <p:cNvSpPr/>
          <p:nvPr/>
        </p:nvSpPr>
        <p:spPr>
          <a:xfrm>
            <a:off x="5287927" y="3975223"/>
            <a:ext cx="1389320" cy="24398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extBox 34"/>
          <p:cNvSpPr txBox="1"/>
          <p:nvPr/>
        </p:nvSpPr>
        <p:spPr>
          <a:xfrm>
            <a:off x="5335772" y="3953957"/>
            <a:ext cx="1212111"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STEAM</a:t>
            </a:r>
          </a:p>
        </p:txBody>
      </p:sp>
      <p:sp>
        <p:nvSpPr>
          <p:cNvPr id="36" name="Rectangle 35"/>
          <p:cNvSpPr/>
          <p:nvPr/>
        </p:nvSpPr>
        <p:spPr>
          <a:xfrm>
            <a:off x="4125434" y="1618341"/>
            <a:ext cx="1052626" cy="3521740"/>
          </a:xfrm>
          <a:prstGeom prst="rect">
            <a:avLst/>
          </a:prstGeom>
          <a:solidFill>
            <a:schemeClr val="bg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TextBox 36"/>
          <p:cNvSpPr txBox="1"/>
          <p:nvPr/>
        </p:nvSpPr>
        <p:spPr>
          <a:xfrm>
            <a:off x="4093538" y="2886208"/>
            <a:ext cx="1116418" cy="881780"/>
          </a:xfrm>
          <a:prstGeom prst="rect">
            <a:avLst/>
          </a:prstGeom>
        </p:spPr>
        <p:txBody>
          <a:bodyPr wrap="square" lIns="0" tIns="0" rIns="0" bIns="0" rtlCol="0">
            <a:spAutoFit/>
          </a:bodyPr>
          <a:lstStyle/>
          <a:p>
            <a:pPr algn="ctr">
              <a:lnSpc>
                <a:spcPts val="2100"/>
              </a:lnSpc>
              <a:spcBef>
                <a:spcPct val="20000"/>
              </a:spcBef>
            </a:pPr>
            <a:r>
              <a:rPr lang="en-US" sz="1400" b="1" spc="-20" dirty="0" smtClean="0">
                <a:solidFill>
                  <a:srgbClr val="000000"/>
                </a:solidFill>
              </a:rPr>
              <a:t>CENTRAL</a:t>
            </a:r>
          </a:p>
          <a:p>
            <a:pPr algn="ctr">
              <a:lnSpc>
                <a:spcPts val="2100"/>
              </a:lnSpc>
              <a:spcBef>
                <a:spcPct val="20000"/>
              </a:spcBef>
            </a:pPr>
            <a:r>
              <a:rPr lang="en-US" sz="1400" b="1" spc="-20" dirty="0" smtClean="0">
                <a:solidFill>
                  <a:srgbClr val="000000"/>
                </a:solidFill>
              </a:rPr>
              <a:t>UTILITY</a:t>
            </a:r>
          </a:p>
          <a:p>
            <a:pPr algn="ctr">
              <a:lnSpc>
                <a:spcPts val="2100"/>
              </a:lnSpc>
              <a:spcBef>
                <a:spcPct val="20000"/>
              </a:spcBef>
            </a:pPr>
            <a:r>
              <a:rPr lang="en-US" sz="1400" b="1" spc="-20" dirty="0" smtClean="0">
                <a:solidFill>
                  <a:srgbClr val="000000"/>
                </a:solidFill>
              </a:rPr>
              <a:t>PLANT</a:t>
            </a:r>
          </a:p>
        </p:txBody>
      </p:sp>
      <p:sp>
        <p:nvSpPr>
          <p:cNvPr id="38" name="TextBox 37"/>
          <p:cNvSpPr txBox="1"/>
          <p:nvPr/>
        </p:nvSpPr>
        <p:spPr>
          <a:xfrm>
            <a:off x="1493213" y="1145652"/>
            <a:ext cx="1116418" cy="248658"/>
          </a:xfrm>
          <a:prstGeom prst="rect">
            <a:avLst/>
          </a:prstGeom>
        </p:spPr>
        <p:txBody>
          <a:bodyPr wrap="square" lIns="0" tIns="0" rIns="0" bIns="0" rtlCol="0">
            <a:spAutoFit/>
          </a:bodyPr>
          <a:lstStyle/>
          <a:p>
            <a:pPr algn="ctr">
              <a:lnSpc>
                <a:spcPts val="2100"/>
              </a:lnSpc>
              <a:spcBef>
                <a:spcPct val="20000"/>
              </a:spcBef>
            </a:pPr>
            <a:r>
              <a:rPr lang="en-US" sz="1600" spc="-20" dirty="0">
                <a:solidFill>
                  <a:srgbClr val="807F83"/>
                </a:solidFill>
              </a:rPr>
              <a:t>GRID</a:t>
            </a:r>
          </a:p>
        </p:txBody>
      </p:sp>
      <p:sp>
        <p:nvSpPr>
          <p:cNvPr id="39" name="TextBox 38"/>
          <p:cNvSpPr txBox="1"/>
          <p:nvPr/>
        </p:nvSpPr>
        <p:spPr>
          <a:xfrm>
            <a:off x="6696297" y="1176640"/>
            <a:ext cx="1116418" cy="248658"/>
          </a:xfrm>
          <a:prstGeom prst="rect">
            <a:avLst/>
          </a:prstGeom>
        </p:spPr>
        <p:txBody>
          <a:bodyPr wrap="square" lIns="0" tIns="0" rIns="0" bIns="0" rtlCol="0">
            <a:spAutoFit/>
          </a:bodyPr>
          <a:lstStyle/>
          <a:p>
            <a:pPr algn="ctr">
              <a:lnSpc>
                <a:spcPts val="2100"/>
              </a:lnSpc>
              <a:spcBef>
                <a:spcPct val="20000"/>
              </a:spcBef>
            </a:pPr>
            <a:r>
              <a:rPr lang="en-US" sz="1600" spc="-20" dirty="0">
                <a:solidFill>
                  <a:srgbClr val="807F83"/>
                </a:solidFill>
              </a:rPr>
              <a:t>BUILDINGS</a:t>
            </a:r>
          </a:p>
        </p:txBody>
      </p:sp>
      <p:sp>
        <p:nvSpPr>
          <p:cNvPr id="40" name="TextBox 39"/>
          <p:cNvSpPr txBox="1"/>
          <p:nvPr/>
        </p:nvSpPr>
        <p:spPr>
          <a:xfrm>
            <a:off x="7881605" y="2914934"/>
            <a:ext cx="1019175" cy="406265"/>
          </a:xfrm>
          <a:prstGeom prst="rect">
            <a:avLst/>
          </a:prstGeom>
        </p:spPr>
        <p:txBody>
          <a:bodyPr wrap="square" lIns="0" tIns="0" rIns="0" bIns="0" rtlCol="0">
            <a:spAutoFit/>
          </a:bodyPr>
          <a:lstStyle/>
          <a:p>
            <a:pPr algn="ctr">
              <a:spcBef>
                <a:spcPct val="20000"/>
              </a:spcBef>
            </a:pPr>
            <a:r>
              <a:rPr lang="en-US" sz="1200" spc="-20" dirty="0">
                <a:solidFill>
                  <a:srgbClr val="807F83"/>
                </a:solidFill>
              </a:rPr>
              <a:t>CUP-</a:t>
            </a:r>
          </a:p>
          <a:p>
            <a:pPr algn="ctr">
              <a:spcBef>
                <a:spcPct val="20000"/>
              </a:spcBef>
            </a:pPr>
            <a:r>
              <a:rPr lang="en-US" sz="1200" spc="-20" dirty="0">
                <a:solidFill>
                  <a:srgbClr val="807F83"/>
                </a:solidFill>
              </a:rPr>
              <a:t>CONNECTED</a:t>
            </a:r>
          </a:p>
        </p:txBody>
      </p:sp>
      <p:sp>
        <p:nvSpPr>
          <p:cNvPr id="41" name="TextBox 40"/>
          <p:cNvSpPr txBox="1"/>
          <p:nvPr/>
        </p:nvSpPr>
        <p:spPr>
          <a:xfrm>
            <a:off x="7826670" y="5382074"/>
            <a:ext cx="1019175" cy="406265"/>
          </a:xfrm>
          <a:prstGeom prst="rect">
            <a:avLst/>
          </a:prstGeom>
        </p:spPr>
        <p:txBody>
          <a:bodyPr wrap="square" lIns="0" tIns="0" rIns="0" bIns="0" rtlCol="0">
            <a:spAutoFit/>
          </a:bodyPr>
          <a:lstStyle/>
          <a:p>
            <a:pPr algn="ctr">
              <a:spcBef>
                <a:spcPct val="20000"/>
              </a:spcBef>
            </a:pPr>
            <a:r>
              <a:rPr lang="en-US" sz="1200" spc="-20" dirty="0">
                <a:solidFill>
                  <a:srgbClr val="807F83"/>
                </a:solidFill>
              </a:rPr>
              <a:t>STAND-</a:t>
            </a:r>
          </a:p>
          <a:p>
            <a:pPr algn="ctr">
              <a:spcBef>
                <a:spcPct val="20000"/>
              </a:spcBef>
            </a:pPr>
            <a:r>
              <a:rPr lang="en-US" sz="1200" spc="-20" dirty="0">
                <a:solidFill>
                  <a:srgbClr val="807F83"/>
                </a:solidFill>
              </a:rPr>
              <a:t>ALONE</a:t>
            </a:r>
          </a:p>
        </p:txBody>
      </p:sp>
      <p:pic>
        <p:nvPicPr>
          <p:cNvPr id="4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9829" y="6296025"/>
            <a:ext cx="27336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 name="Title 2"/>
          <p:cNvSpPr txBox="1">
            <a:spLocks/>
          </p:cNvSpPr>
          <p:nvPr/>
        </p:nvSpPr>
        <p:spPr>
          <a:xfrm>
            <a:off x="377826" y="215264"/>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400" dirty="0" smtClean="0">
                <a:latin typeface="+mj-lt"/>
              </a:rPr>
              <a:t>Central Plant &amp; Grid Supply</a:t>
            </a:r>
            <a:endParaRPr lang="en-US" sz="2400" dirty="0">
              <a:latin typeface="+mj-lt"/>
            </a:endParaRPr>
          </a:p>
        </p:txBody>
      </p:sp>
      <p:cxnSp>
        <p:nvCxnSpPr>
          <p:cNvPr id="3" name="Straight Connector 2"/>
          <p:cNvCxnSpPr/>
          <p:nvPr/>
        </p:nvCxnSpPr>
        <p:spPr>
          <a:xfrm>
            <a:off x="969122" y="5301558"/>
            <a:ext cx="78481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99367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4"/>
          <p:cNvSpPr txBox="1">
            <a:spLocks/>
          </p:cNvSpPr>
          <p:nvPr/>
        </p:nvSpPr>
        <p:spPr>
          <a:xfrm>
            <a:off x="345931" y="1283881"/>
            <a:ext cx="8438515" cy="3949700"/>
          </a:xfrm>
          <a:prstGeom prst="rect">
            <a:avLst/>
          </a:prstGeom>
        </p:spPr>
        <p:txBody>
          <a:bodyPr lIns="0" tIns="0" rIns="0" bIns="0"/>
          <a:lstStyle/>
          <a:p>
            <a:pPr>
              <a:lnSpc>
                <a:spcPts val="2300"/>
              </a:lnSpc>
              <a:spcBef>
                <a:spcPct val="20000"/>
              </a:spcBef>
            </a:pPr>
            <a:endParaRPr lang="en-US" sz="1600" spc="-20" dirty="0">
              <a:solidFill>
                <a:srgbClr val="FFFFFF">
                  <a:lumMod val="50000"/>
                </a:srgbClr>
              </a:solidFill>
            </a:endParaRPr>
          </a:p>
        </p:txBody>
      </p:sp>
      <p:graphicFrame>
        <p:nvGraphicFramePr>
          <p:cNvPr id="19" name="Chart 18"/>
          <p:cNvGraphicFramePr>
            <a:graphicFrameLocks/>
          </p:cNvGraphicFramePr>
          <p:nvPr>
            <p:extLst>
              <p:ext uri="{D42A27DB-BD31-4B8C-83A1-F6EECF244321}">
                <p14:modId xmlns:p14="http://schemas.microsoft.com/office/powerpoint/2010/main" xmlns="" val="4179167047"/>
              </p:ext>
            </p:extLst>
          </p:nvPr>
        </p:nvGraphicFramePr>
        <p:xfrm>
          <a:off x="626245" y="1202612"/>
          <a:ext cx="8097070" cy="4710223"/>
        </p:xfrm>
        <a:graphic>
          <a:graphicData uri="http://schemas.openxmlformats.org/drawingml/2006/chart">
            <c:chart xmlns:c="http://schemas.openxmlformats.org/drawingml/2006/chart" xmlns:r="http://schemas.openxmlformats.org/officeDocument/2006/relationships" r:id="rId3"/>
          </a:graphicData>
        </a:graphic>
      </p:graphicFrame>
      <p:sp>
        <p:nvSpPr>
          <p:cNvPr id="20" name="Pentagon 19"/>
          <p:cNvSpPr/>
          <p:nvPr/>
        </p:nvSpPr>
        <p:spPr>
          <a:xfrm>
            <a:off x="2753833" y="1670006"/>
            <a:ext cx="1212111" cy="244548"/>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p:cNvSpPr txBox="1"/>
          <p:nvPr/>
        </p:nvSpPr>
        <p:spPr>
          <a:xfrm>
            <a:off x="2753833" y="1648740"/>
            <a:ext cx="1116418" cy="269304"/>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ELECTRICITY</a:t>
            </a:r>
          </a:p>
        </p:txBody>
      </p:sp>
      <p:sp>
        <p:nvSpPr>
          <p:cNvPr id="22" name="Pentagon 21"/>
          <p:cNvSpPr/>
          <p:nvPr/>
        </p:nvSpPr>
        <p:spPr>
          <a:xfrm>
            <a:off x="5287927" y="1988288"/>
            <a:ext cx="1389320" cy="25631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5383619" y="1974677"/>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ELECTRICITY</a:t>
            </a:r>
          </a:p>
        </p:txBody>
      </p:sp>
      <p:sp>
        <p:nvSpPr>
          <p:cNvPr id="24" name="Pentagon 23"/>
          <p:cNvSpPr/>
          <p:nvPr/>
        </p:nvSpPr>
        <p:spPr>
          <a:xfrm>
            <a:off x="2753833" y="2059226"/>
            <a:ext cx="1212111" cy="244548"/>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2753833" y="2037395"/>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0000"/>
                </a:solidFill>
              </a:rPr>
              <a:t>OIL</a:t>
            </a:r>
          </a:p>
        </p:txBody>
      </p:sp>
      <p:sp>
        <p:nvSpPr>
          <p:cNvPr id="26" name="Pentagon 25"/>
          <p:cNvSpPr/>
          <p:nvPr/>
        </p:nvSpPr>
        <p:spPr>
          <a:xfrm>
            <a:off x="2753833" y="3784560"/>
            <a:ext cx="1212111" cy="244548"/>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Box 26"/>
          <p:cNvSpPr txBox="1"/>
          <p:nvPr/>
        </p:nvSpPr>
        <p:spPr>
          <a:xfrm>
            <a:off x="2753833" y="3752096"/>
            <a:ext cx="1116418"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GAS</a:t>
            </a:r>
          </a:p>
        </p:txBody>
      </p:sp>
      <p:sp>
        <p:nvSpPr>
          <p:cNvPr id="28" name="Pentagon 27"/>
          <p:cNvSpPr/>
          <p:nvPr/>
        </p:nvSpPr>
        <p:spPr>
          <a:xfrm>
            <a:off x="2753832" y="5389716"/>
            <a:ext cx="3841897" cy="17856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2828264" y="5334982"/>
            <a:ext cx="3558175" cy="24282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002D56"/>
                </a:solidFill>
              </a:rPr>
              <a:t>ELECTRICITY</a:t>
            </a:r>
          </a:p>
        </p:txBody>
      </p:sp>
      <p:sp>
        <p:nvSpPr>
          <p:cNvPr id="30" name="Pentagon 29"/>
          <p:cNvSpPr/>
          <p:nvPr/>
        </p:nvSpPr>
        <p:spPr>
          <a:xfrm>
            <a:off x="2753832" y="5587527"/>
            <a:ext cx="3841897" cy="325308"/>
          </a:xfrm>
          <a:prstGeom prst="homePlat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TextBox 30"/>
          <p:cNvSpPr txBox="1"/>
          <p:nvPr/>
        </p:nvSpPr>
        <p:spPr>
          <a:xfrm>
            <a:off x="2816744" y="5512971"/>
            <a:ext cx="3558175" cy="24282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GAS</a:t>
            </a:r>
          </a:p>
        </p:txBody>
      </p:sp>
      <p:sp>
        <p:nvSpPr>
          <p:cNvPr id="32" name="Pentagon 31"/>
          <p:cNvSpPr/>
          <p:nvPr/>
        </p:nvSpPr>
        <p:spPr>
          <a:xfrm>
            <a:off x="5287927" y="3014749"/>
            <a:ext cx="1389320" cy="243982"/>
          </a:xfrm>
          <a:prstGeom prst="homePlat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5335772" y="2993483"/>
            <a:ext cx="1212111"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CHILLED WATER</a:t>
            </a:r>
          </a:p>
        </p:txBody>
      </p:sp>
      <p:sp>
        <p:nvSpPr>
          <p:cNvPr id="34" name="Pentagon 33"/>
          <p:cNvSpPr/>
          <p:nvPr/>
        </p:nvSpPr>
        <p:spPr>
          <a:xfrm>
            <a:off x="5287927" y="3975223"/>
            <a:ext cx="1389320" cy="24398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TextBox 34"/>
          <p:cNvSpPr txBox="1"/>
          <p:nvPr/>
        </p:nvSpPr>
        <p:spPr>
          <a:xfrm>
            <a:off x="5335772" y="3953957"/>
            <a:ext cx="1212111" cy="237053"/>
          </a:xfrm>
          <a:prstGeom prst="rect">
            <a:avLst/>
          </a:prstGeom>
        </p:spPr>
        <p:txBody>
          <a:bodyPr wrap="square" lIns="0" tIns="0" rIns="0" bIns="0" rtlCol="0">
            <a:spAutoFit/>
          </a:bodyPr>
          <a:lstStyle/>
          <a:p>
            <a:pPr algn="ctr">
              <a:lnSpc>
                <a:spcPts val="2100"/>
              </a:lnSpc>
              <a:spcBef>
                <a:spcPct val="20000"/>
              </a:spcBef>
            </a:pPr>
            <a:r>
              <a:rPr lang="en-US" sz="1200" b="1" spc="-20" dirty="0" smtClean="0">
                <a:solidFill>
                  <a:srgbClr val="FFFFFF"/>
                </a:solidFill>
              </a:rPr>
              <a:t>STEAM</a:t>
            </a:r>
          </a:p>
        </p:txBody>
      </p:sp>
      <p:sp>
        <p:nvSpPr>
          <p:cNvPr id="36" name="Rectangle 35"/>
          <p:cNvSpPr/>
          <p:nvPr/>
        </p:nvSpPr>
        <p:spPr>
          <a:xfrm>
            <a:off x="4125434" y="1618341"/>
            <a:ext cx="1052626" cy="3521740"/>
          </a:xfrm>
          <a:prstGeom prst="rect">
            <a:avLst/>
          </a:prstGeom>
          <a:solidFill>
            <a:schemeClr val="bg2"/>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TextBox 36"/>
          <p:cNvSpPr txBox="1"/>
          <p:nvPr/>
        </p:nvSpPr>
        <p:spPr>
          <a:xfrm>
            <a:off x="4093538" y="2886208"/>
            <a:ext cx="1116418" cy="881780"/>
          </a:xfrm>
          <a:prstGeom prst="rect">
            <a:avLst/>
          </a:prstGeom>
        </p:spPr>
        <p:txBody>
          <a:bodyPr wrap="square" lIns="0" tIns="0" rIns="0" bIns="0" rtlCol="0">
            <a:spAutoFit/>
          </a:bodyPr>
          <a:lstStyle/>
          <a:p>
            <a:pPr algn="ctr">
              <a:lnSpc>
                <a:spcPts val="2100"/>
              </a:lnSpc>
              <a:spcBef>
                <a:spcPct val="20000"/>
              </a:spcBef>
            </a:pPr>
            <a:r>
              <a:rPr lang="en-US" sz="1400" b="1" spc="-20" dirty="0" smtClean="0">
                <a:solidFill>
                  <a:srgbClr val="000000"/>
                </a:solidFill>
              </a:rPr>
              <a:t>CENTRAL</a:t>
            </a:r>
          </a:p>
          <a:p>
            <a:pPr algn="ctr">
              <a:lnSpc>
                <a:spcPts val="2100"/>
              </a:lnSpc>
              <a:spcBef>
                <a:spcPct val="20000"/>
              </a:spcBef>
            </a:pPr>
            <a:r>
              <a:rPr lang="en-US" sz="1400" b="1" spc="-20" dirty="0" smtClean="0">
                <a:solidFill>
                  <a:srgbClr val="000000"/>
                </a:solidFill>
              </a:rPr>
              <a:t>UTILITY</a:t>
            </a:r>
          </a:p>
          <a:p>
            <a:pPr algn="ctr">
              <a:lnSpc>
                <a:spcPts val="2100"/>
              </a:lnSpc>
              <a:spcBef>
                <a:spcPct val="20000"/>
              </a:spcBef>
            </a:pPr>
            <a:r>
              <a:rPr lang="en-US" sz="1400" b="1" spc="-20" dirty="0" smtClean="0">
                <a:solidFill>
                  <a:srgbClr val="000000"/>
                </a:solidFill>
              </a:rPr>
              <a:t>PLANT</a:t>
            </a:r>
          </a:p>
        </p:txBody>
      </p:sp>
      <p:sp>
        <p:nvSpPr>
          <p:cNvPr id="38" name="TextBox 37"/>
          <p:cNvSpPr txBox="1"/>
          <p:nvPr/>
        </p:nvSpPr>
        <p:spPr>
          <a:xfrm>
            <a:off x="1493213" y="1145652"/>
            <a:ext cx="1116418" cy="248658"/>
          </a:xfrm>
          <a:prstGeom prst="rect">
            <a:avLst/>
          </a:prstGeom>
        </p:spPr>
        <p:txBody>
          <a:bodyPr wrap="square" lIns="0" tIns="0" rIns="0" bIns="0" rtlCol="0">
            <a:spAutoFit/>
          </a:bodyPr>
          <a:lstStyle/>
          <a:p>
            <a:pPr algn="ctr">
              <a:lnSpc>
                <a:spcPts val="2100"/>
              </a:lnSpc>
              <a:spcBef>
                <a:spcPct val="20000"/>
              </a:spcBef>
            </a:pPr>
            <a:r>
              <a:rPr lang="en-US" sz="1600" spc="-20" dirty="0">
                <a:solidFill>
                  <a:srgbClr val="807F83"/>
                </a:solidFill>
              </a:rPr>
              <a:t>GRID</a:t>
            </a:r>
          </a:p>
        </p:txBody>
      </p:sp>
      <p:sp>
        <p:nvSpPr>
          <p:cNvPr id="39" name="TextBox 38"/>
          <p:cNvSpPr txBox="1"/>
          <p:nvPr/>
        </p:nvSpPr>
        <p:spPr>
          <a:xfrm>
            <a:off x="6696297" y="1176640"/>
            <a:ext cx="1116418" cy="248658"/>
          </a:xfrm>
          <a:prstGeom prst="rect">
            <a:avLst/>
          </a:prstGeom>
        </p:spPr>
        <p:txBody>
          <a:bodyPr wrap="square" lIns="0" tIns="0" rIns="0" bIns="0" rtlCol="0">
            <a:spAutoFit/>
          </a:bodyPr>
          <a:lstStyle/>
          <a:p>
            <a:pPr algn="ctr">
              <a:lnSpc>
                <a:spcPts val="2100"/>
              </a:lnSpc>
              <a:spcBef>
                <a:spcPct val="20000"/>
              </a:spcBef>
            </a:pPr>
            <a:r>
              <a:rPr lang="en-US" sz="1600" spc="-20" dirty="0">
                <a:solidFill>
                  <a:srgbClr val="807F83"/>
                </a:solidFill>
              </a:rPr>
              <a:t>BUILDINGS</a:t>
            </a:r>
          </a:p>
        </p:txBody>
      </p:sp>
      <p:sp>
        <p:nvSpPr>
          <p:cNvPr id="40" name="TextBox 39"/>
          <p:cNvSpPr txBox="1"/>
          <p:nvPr/>
        </p:nvSpPr>
        <p:spPr>
          <a:xfrm>
            <a:off x="7881605" y="2914934"/>
            <a:ext cx="1019175" cy="406265"/>
          </a:xfrm>
          <a:prstGeom prst="rect">
            <a:avLst/>
          </a:prstGeom>
        </p:spPr>
        <p:txBody>
          <a:bodyPr wrap="square" lIns="0" tIns="0" rIns="0" bIns="0" rtlCol="0">
            <a:spAutoFit/>
          </a:bodyPr>
          <a:lstStyle/>
          <a:p>
            <a:pPr algn="ctr">
              <a:spcBef>
                <a:spcPct val="20000"/>
              </a:spcBef>
            </a:pPr>
            <a:r>
              <a:rPr lang="en-US" sz="1200" spc="-20" dirty="0">
                <a:solidFill>
                  <a:srgbClr val="807F83"/>
                </a:solidFill>
              </a:rPr>
              <a:t>CUP-</a:t>
            </a:r>
          </a:p>
          <a:p>
            <a:pPr algn="ctr">
              <a:spcBef>
                <a:spcPct val="20000"/>
              </a:spcBef>
            </a:pPr>
            <a:r>
              <a:rPr lang="en-US" sz="1200" spc="-20" dirty="0">
                <a:solidFill>
                  <a:srgbClr val="807F83"/>
                </a:solidFill>
              </a:rPr>
              <a:t>CONNECTED</a:t>
            </a:r>
          </a:p>
        </p:txBody>
      </p:sp>
      <p:sp>
        <p:nvSpPr>
          <p:cNvPr id="41" name="TextBox 40"/>
          <p:cNvSpPr txBox="1"/>
          <p:nvPr/>
        </p:nvSpPr>
        <p:spPr>
          <a:xfrm>
            <a:off x="7826670" y="5382074"/>
            <a:ext cx="1019175" cy="406265"/>
          </a:xfrm>
          <a:prstGeom prst="rect">
            <a:avLst/>
          </a:prstGeom>
        </p:spPr>
        <p:txBody>
          <a:bodyPr wrap="square" lIns="0" tIns="0" rIns="0" bIns="0" rtlCol="0">
            <a:spAutoFit/>
          </a:bodyPr>
          <a:lstStyle/>
          <a:p>
            <a:pPr algn="ctr">
              <a:spcBef>
                <a:spcPct val="20000"/>
              </a:spcBef>
            </a:pPr>
            <a:r>
              <a:rPr lang="en-US" sz="1200" spc="-20" dirty="0">
                <a:solidFill>
                  <a:srgbClr val="807F83"/>
                </a:solidFill>
              </a:rPr>
              <a:t>STAND-</a:t>
            </a:r>
          </a:p>
          <a:p>
            <a:pPr algn="ctr">
              <a:spcBef>
                <a:spcPct val="20000"/>
              </a:spcBef>
            </a:pPr>
            <a:r>
              <a:rPr lang="en-US" sz="1200" spc="-20" dirty="0">
                <a:solidFill>
                  <a:srgbClr val="807F83"/>
                </a:solidFill>
              </a:rPr>
              <a:t>ALONE</a:t>
            </a:r>
          </a:p>
        </p:txBody>
      </p:sp>
      <p:pic>
        <p:nvPicPr>
          <p:cNvPr id="4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9829" y="6296025"/>
            <a:ext cx="27336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5" name="Title 2"/>
          <p:cNvSpPr txBox="1">
            <a:spLocks/>
          </p:cNvSpPr>
          <p:nvPr/>
        </p:nvSpPr>
        <p:spPr>
          <a:xfrm>
            <a:off x="377826" y="215264"/>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400" dirty="0" smtClean="0">
                <a:latin typeface="+mj-lt"/>
              </a:rPr>
              <a:t>Central Plant &amp; Grid Supply</a:t>
            </a:r>
            <a:endParaRPr lang="en-US" sz="2400" dirty="0">
              <a:latin typeface="+mj-lt"/>
            </a:endParaRPr>
          </a:p>
        </p:txBody>
      </p:sp>
      <p:cxnSp>
        <p:nvCxnSpPr>
          <p:cNvPr id="3" name="Straight Connector 2"/>
          <p:cNvCxnSpPr/>
          <p:nvPr/>
        </p:nvCxnSpPr>
        <p:spPr>
          <a:xfrm>
            <a:off x="969122" y="5301558"/>
            <a:ext cx="784811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575886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57346" name="Object 2"/>
          <p:cNvGraphicFramePr>
            <a:graphicFrameLocks noChangeAspect="1"/>
          </p:cNvGraphicFramePr>
          <p:nvPr>
            <p:extLst>
              <p:ext uri="{D42A27DB-BD31-4B8C-83A1-F6EECF244321}">
                <p14:modId xmlns:p14="http://schemas.microsoft.com/office/powerpoint/2010/main" xmlns="" val="1937555532"/>
              </p:ext>
            </p:extLst>
          </p:nvPr>
        </p:nvGraphicFramePr>
        <p:xfrm>
          <a:off x="123664" y="433802"/>
          <a:ext cx="8953500" cy="5969000"/>
        </p:xfrm>
        <a:graphic>
          <a:graphicData uri="http://schemas.openxmlformats.org/presentationml/2006/ole">
            <p:oleObj spid="_x0000_s1072" name="Acrobat Document" r:id="rId4" imgW="32936760" imgH="21920760" progId="AcroExch.Document.7">
              <p:link updateAutomatic="1"/>
            </p:oleObj>
          </a:graphicData>
        </a:graphic>
      </p:graphicFrame>
      <p:sp>
        <p:nvSpPr>
          <p:cNvPr id="6" name="TextBox 5"/>
          <p:cNvSpPr txBox="1"/>
          <p:nvPr/>
        </p:nvSpPr>
        <p:spPr>
          <a:xfrm>
            <a:off x="6324600" y="5410200"/>
            <a:ext cx="2590800" cy="369332"/>
          </a:xfrm>
          <a:prstGeom prst="rect">
            <a:avLst/>
          </a:prstGeom>
          <a:noFill/>
        </p:spPr>
        <p:txBody>
          <a:bodyPr wrap="square" rtlCol="0">
            <a:spAutoFit/>
          </a:bodyPr>
          <a:lstStyle/>
          <a:p>
            <a:r>
              <a:rPr lang="en-US" dirty="0" smtClean="0">
                <a:solidFill>
                  <a:srgbClr val="FF0000"/>
                </a:solidFill>
              </a:rPr>
              <a:t>21M </a:t>
            </a:r>
            <a:r>
              <a:rPr lang="en-US" dirty="0" err="1" smtClean="0">
                <a:solidFill>
                  <a:srgbClr val="FF0000"/>
                </a:solidFill>
              </a:rPr>
              <a:t>kwh</a:t>
            </a:r>
            <a:r>
              <a:rPr lang="en-US" dirty="0" smtClean="0">
                <a:solidFill>
                  <a:srgbClr val="FF0000"/>
                </a:solidFill>
              </a:rPr>
              <a:t> more 2013-15</a:t>
            </a:r>
            <a:endParaRPr lang="en-US" dirty="0">
              <a:solidFill>
                <a:srgbClr val="FF0000"/>
              </a:solidFill>
            </a:endParaRPr>
          </a:p>
        </p:txBody>
      </p:sp>
      <p:sp>
        <p:nvSpPr>
          <p:cNvPr id="8" name="TextBox 7"/>
          <p:cNvSpPr txBox="1"/>
          <p:nvPr/>
        </p:nvSpPr>
        <p:spPr>
          <a:xfrm>
            <a:off x="6629400" y="1066800"/>
            <a:ext cx="1676400" cy="369332"/>
          </a:xfrm>
          <a:prstGeom prst="rect">
            <a:avLst/>
          </a:prstGeom>
          <a:noFill/>
        </p:spPr>
        <p:txBody>
          <a:bodyPr wrap="square" rtlCol="0">
            <a:spAutoFit/>
          </a:bodyPr>
          <a:lstStyle/>
          <a:p>
            <a:r>
              <a:rPr lang="en-US" dirty="0" smtClean="0">
                <a:solidFill>
                  <a:srgbClr val="C00000"/>
                </a:solidFill>
              </a:rPr>
              <a:t>2010-2012</a:t>
            </a:r>
            <a:endParaRPr lang="en-US" dirty="0">
              <a:solidFill>
                <a:srgbClr val="C00000"/>
              </a:solidFill>
            </a:endParaRPr>
          </a:p>
        </p:txBody>
      </p:sp>
    </p:spTree>
    <p:extLst>
      <p:ext uri="{BB962C8B-B14F-4D97-AF65-F5344CB8AC3E}">
        <p14:creationId xmlns:p14="http://schemas.microsoft.com/office/powerpoint/2010/main" xmlns="" val="3790436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8474" y="1394146"/>
            <a:ext cx="6919414" cy="830997"/>
          </a:xfrm>
          <a:prstGeom prst="rect">
            <a:avLst/>
          </a:prstGeom>
          <a:solidFill>
            <a:schemeClr val="accent3"/>
          </a:solidFill>
        </p:spPr>
        <p:txBody>
          <a:bodyPr wrap="square">
            <a:spAutoFit/>
          </a:bodyPr>
          <a:lstStyle/>
          <a:p>
            <a:r>
              <a:rPr lang="en-US" sz="2400" dirty="0">
                <a:solidFill>
                  <a:prstClr val="white"/>
                </a:solidFill>
                <a:latin typeface="Arial" panose="020B0604020202020204" pitchFamily="34" charset="0"/>
                <a:cs typeface="Arial" panose="020B0604020202020204" pitchFamily="34" charset="0"/>
              </a:rPr>
              <a:t>Funds invested in Efficiency Forward projects </a:t>
            </a:r>
            <a:r>
              <a:rPr lang="en-US" sz="2400" dirty="0" smtClean="0">
                <a:solidFill>
                  <a:prstClr val="white"/>
                </a:solidFill>
                <a:latin typeface="Arial" panose="020B0604020202020204" pitchFamily="34" charset="0"/>
                <a:cs typeface="Arial" panose="020B0604020202020204" pitchFamily="34" charset="0"/>
              </a:rPr>
              <a:t>over 3 years:  $11,649,139</a:t>
            </a:r>
          </a:p>
        </p:txBody>
      </p:sp>
      <p:sp>
        <p:nvSpPr>
          <p:cNvPr id="5" name="Rectangle 4"/>
          <p:cNvSpPr/>
          <p:nvPr/>
        </p:nvSpPr>
        <p:spPr>
          <a:xfrm>
            <a:off x="498474" y="4777029"/>
            <a:ext cx="6919414" cy="1200328"/>
          </a:xfrm>
          <a:prstGeom prst="rect">
            <a:avLst/>
          </a:prstGeom>
          <a:solidFill>
            <a:schemeClr val="accent3"/>
          </a:solidFill>
        </p:spPr>
        <p:txBody>
          <a:bodyPr wrap="square">
            <a:spAutoFit/>
          </a:bodyPr>
          <a:lstStyle/>
          <a:p>
            <a:r>
              <a:rPr lang="en-US" sz="2400" dirty="0">
                <a:solidFill>
                  <a:srgbClr val="FFFFFF"/>
                </a:solidFill>
                <a:latin typeface="Arial" panose="020B0604020202020204" pitchFamily="34" charset="0"/>
                <a:cs typeface="Arial" panose="020B0604020202020204" pitchFamily="34" charset="0"/>
              </a:rPr>
              <a:t>Calculations show that the cost of each Efficiency Forward project will be recouped through energy savings within 1-6 </a:t>
            </a:r>
            <a:r>
              <a:rPr lang="en-US" sz="2400" dirty="0" smtClean="0">
                <a:solidFill>
                  <a:srgbClr val="FFFFFF"/>
                </a:solidFill>
                <a:latin typeface="Arial" panose="020B0604020202020204" pitchFamily="34" charset="0"/>
                <a:cs typeface="Arial" panose="020B0604020202020204" pitchFamily="34" charset="0"/>
              </a:rPr>
              <a:t>years</a:t>
            </a:r>
            <a:endParaRPr lang="en-US" sz="2400" dirty="0">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498474" y="2437041"/>
            <a:ext cx="6919414" cy="461665"/>
          </a:xfrm>
          <a:prstGeom prst="rect">
            <a:avLst/>
          </a:prstGeom>
          <a:solidFill>
            <a:schemeClr val="accent6"/>
          </a:solidFill>
        </p:spPr>
        <p:txBody>
          <a:bodyPr wrap="square">
            <a:spAutoFit/>
          </a:bodyPr>
          <a:lstStyle/>
          <a:p>
            <a:r>
              <a:rPr lang="en-US" sz="2400" dirty="0" smtClean="0">
                <a:solidFill>
                  <a:prstClr val="white"/>
                </a:solidFill>
                <a:latin typeface="Arial" panose="020B0604020202020204" pitchFamily="34" charset="0"/>
                <a:cs typeface="Arial" panose="020B0604020202020204" pitchFamily="34" charset="0"/>
              </a:rPr>
              <a:t>Operational savings over 3 years:  </a:t>
            </a:r>
            <a:r>
              <a:rPr lang="en-US" sz="2400" dirty="0">
                <a:solidFill>
                  <a:prstClr val="white"/>
                </a:solidFill>
                <a:latin typeface="Arial" panose="020B0604020202020204" pitchFamily="34" charset="0"/>
                <a:cs typeface="Arial" panose="020B0604020202020204" pitchFamily="34" charset="0"/>
              </a:rPr>
              <a:t>$2,540,763  </a:t>
            </a:r>
            <a:endParaRPr lang="en-US" sz="2400" dirty="0" smtClean="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498474" y="3049351"/>
            <a:ext cx="6919414" cy="1569660"/>
          </a:xfrm>
          <a:prstGeom prst="rect">
            <a:avLst/>
          </a:prstGeom>
          <a:solidFill>
            <a:srgbClr val="666699"/>
          </a:solidFill>
        </p:spPr>
        <p:txBody>
          <a:bodyPr wrap="square">
            <a:spAutoFit/>
          </a:bodyPr>
          <a:lstStyle/>
          <a:p>
            <a:r>
              <a:rPr lang="en-US" sz="2400" dirty="0">
                <a:solidFill>
                  <a:prstClr val="white"/>
                </a:solidFill>
                <a:latin typeface="Arial" panose="020B0604020202020204" pitchFamily="34" charset="0"/>
                <a:cs typeface="Arial" panose="020B0604020202020204" pitchFamily="34" charset="0"/>
              </a:rPr>
              <a:t>More than 20,000 </a:t>
            </a:r>
            <a:r>
              <a:rPr lang="en-US" sz="2400" dirty="0" smtClean="0">
                <a:solidFill>
                  <a:prstClr val="white"/>
                </a:solidFill>
                <a:latin typeface="Arial" panose="020B0604020202020204" pitchFamily="34" charset="0"/>
                <a:cs typeface="Arial" panose="020B0604020202020204" pitchFamily="34" charset="0"/>
              </a:rPr>
              <a:t>metrics tons of CO2 reduced annually– that’s  about the same as the </a:t>
            </a:r>
            <a:r>
              <a:rPr lang="en-US" sz="2400" dirty="0">
                <a:solidFill>
                  <a:prstClr val="white"/>
                </a:solidFill>
                <a:latin typeface="Arial" panose="020B0604020202020204" pitchFamily="34" charset="0"/>
                <a:cs typeface="Arial" panose="020B0604020202020204" pitchFamily="34" charset="0"/>
              </a:rPr>
              <a:t>emissions from the </a:t>
            </a:r>
            <a:r>
              <a:rPr lang="en-US" sz="2400" dirty="0" smtClean="0">
                <a:solidFill>
                  <a:prstClr val="white"/>
                </a:solidFill>
                <a:latin typeface="Arial" panose="020B0604020202020204" pitchFamily="34" charset="0"/>
                <a:cs typeface="Arial" panose="020B0604020202020204" pitchFamily="34" charset="0"/>
              </a:rPr>
              <a:t>electricity </a:t>
            </a:r>
            <a:r>
              <a:rPr lang="en-US" sz="2400" dirty="0">
                <a:solidFill>
                  <a:prstClr val="white"/>
                </a:solidFill>
                <a:latin typeface="Arial" panose="020B0604020202020204" pitchFamily="34" charset="0"/>
                <a:cs typeface="Arial" panose="020B0604020202020204" pitchFamily="34" charset="0"/>
              </a:rPr>
              <a:t>use of </a:t>
            </a:r>
            <a:r>
              <a:rPr lang="en-US" sz="2400" dirty="0" smtClean="0">
                <a:solidFill>
                  <a:prstClr val="white"/>
                </a:solidFill>
                <a:latin typeface="Arial" panose="020B0604020202020204" pitchFamily="34" charset="0"/>
                <a:cs typeface="Arial" panose="020B0604020202020204" pitchFamily="34" charset="0"/>
              </a:rPr>
              <a:t>3,000 homes </a:t>
            </a:r>
            <a:r>
              <a:rPr lang="en-US" sz="2400" dirty="0">
                <a:solidFill>
                  <a:prstClr val="white"/>
                </a:solidFill>
                <a:latin typeface="Arial" panose="020B0604020202020204" pitchFamily="34" charset="0"/>
                <a:cs typeface="Arial" panose="020B0604020202020204" pitchFamily="34" charset="0"/>
              </a:rPr>
              <a:t>for one year</a:t>
            </a:r>
          </a:p>
        </p:txBody>
      </p:sp>
      <p:sp>
        <p:nvSpPr>
          <p:cNvPr id="11" name="TextBox 10"/>
          <p:cNvSpPr txBox="1"/>
          <p:nvPr/>
        </p:nvSpPr>
        <p:spPr>
          <a:xfrm>
            <a:off x="4743450" y="6153150"/>
            <a:ext cx="4124234" cy="430887"/>
          </a:xfrm>
          <a:prstGeom prst="rect">
            <a:avLst/>
          </a:prstGeom>
          <a:noFill/>
        </p:spPr>
        <p:txBody>
          <a:bodyPr wrap="square" rtlCol="0">
            <a:spAutoFit/>
          </a:bodyPr>
          <a:lstStyle/>
          <a:p>
            <a:r>
              <a:rPr lang="en-US" sz="1100" i="1" dirty="0">
                <a:solidFill>
                  <a:schemeClr val="bg1">
                    <a:lumMod val="50000"/>
                  </a:schemeClr>
                </a:solidFill>
              </a:rPr>
              <a:t>Note: CO2 calculated with national emission rate, New England 2009 EGrid rate is 60% of the national.</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9829" y="6296025"/>
            <a:ext cx="2733675"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8072271" y="0"/>
            <a:ext cx="1071729" cy="1895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2"/>
          <p:cNvSpPr txBox="1">
            <a:spLocks/>
          </p:cNvSpPr>
          <p:nvPr/>
        </p:nvSpPr>
        <p:spPr>
          <a:xfrm>
            <a:off x="380611" y="208174"/>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Efficiency</a:t>
            </a:r>
            <a:r>
              <a:rPr kumimoji="0" lang="en-US" sz="2400" b="0" i="0" u="none" strike="noStrike" kern="1200" cap="none" spc="-10" normalizeH="0" noProof="0" dirty="0" smtClean="0">
                <a:ln>
                  <a:noFill/>
                </a:ln>
                <a:solidFill>
                  <a:srgbClr val="6DB33F"/>
                </a:solidFill>
                <a:effectLst/>
                <a:uLnTx/>
                <a:uFillTx/>
                <a:latin typeface="Arial"/>
                <a:ea typeface="+mj-ea"/>
                <a:cs typeface="Helvetica"/>
              </a:rPr>
              <a:t> Forward: By the Numbers</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Tree>
    <p:extLst>
      <p:ext uri="{BB962C8B-B14F-4D97-AF65-F5344CB8AC3E}">
        <p14:creationId xmlns:p14="http://schemas.microsoft.com/office/powerpoint/2010/main" xmlns="" val="19854110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2104886681"/>
              </p:ext>
            </p:extLst>
          </p:nvPr>
        </p:nvGraphicFramePr>
        <p:xfrm>
          <a:off x="533400" y="619336"/>
          <a:ext cx="7981950" cy="623866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txBox="1">
            <a:spLocks/>
          </p:cNvSpPr>
          <p:nvPr/>
        </p:nvSpPr>
        <p:spPr>
          <a:xfrm>
            <a:off x="225747" y="51143"/>
            <a:ext cx="8423275" cy="411163"/>
          </a:xfrm>
          <a:prstGeom prst="rect">
            <a:avLst/>
          </a:prstGeom>
        </p:spPr>
        <p:txBody>
          <a:bodyPr lIns="0" tIns="0" rIns="0" bIns="0"/>
          <a:lstStyle>
            <a:lvl1pPr algn="l" defTabSz="914400" rtl="0" eaLnBrk="1" latinLnBrk="0" hangingPunct="1">
              <a:spcBef>
                <a:spcPct val="0"/>
              </a:spcBef>
              <a:buNone/>
              <a:defRPr sz="3600" b="1" i="0" kern="1200">
                <a:solidFill>
                  <a:schemeClr val="accent1"/>
                </a:solidFill>
                <a:latin typeface="Helvetica"/>
                <a:ea typeface="+mj-ea"/>
                <a:cs typeface="Helvetica"/>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10" normalizeH="0" baseline="0" noProof="0" dirty="0" smtClean="0">
                <a:ln>
                  <a:noFill/>
                </a:ln>
                <a:solidFill>
                  <a:srgbClr val="6DB33F"/>
                </a:solidFill>
                <a:effectLst/>
                <a:uLnTx/>
                <a:uFillTx/>
                <a:latin typeface="Arial"/>
                <a:ea typeface="+mj-ea"/>
                <a:cs typeface="Helvetica"/>
              </a:rPr>
              <a:t>Campus Energy Delivered to Buildings</a:t>
            </a:r>
            <a:endParaRPr kumimoji="0" lang="en-US" sz="2400" b="0" i="0" u="none" strike="noStrike" kern="1200" cap="none" spc="-10" normalizeH="0" baseline="0" noProof="0" dirty="0">
              <a:ln>
                <a:noFill/>
              </a:ln>
              <a:solidFill>
                <a:srgbClr val="6DB33F"/>
              </a:solidFill>
              <a:effectLst/>
              <a:uLnTx/>
              <a:uFillTx/>
              <a:latin typeface="Arial"/>
              <a:ea typeface="+mj-ea"/>
              <a:cs typeface="Helvetica"/>
            </a:endParaRPr>
          </a:p>
        </p:txBody>
      </p:sp>
      <p:sp>
        <p:nvSpPr>
          <p:cNvPr id="2" name="TextBox 1"/>
          <p:cNvSpPr txBox="1"/>
          <p:nvPr/>
        </p:nvSpPr>
        <p:spPr>
          <a:xfrm rot="5400000">
            <a:off x="7739249" y="1211582"/>
            <a:ext cx="2188879" cy="369332"/>
          </a:xfrm>
          <a:prstGeom prst="rect">
            <a:avLst/>
          </a:prstGeom>
          <a:noFill/>
        </p:spPr>
        <p:txBody>
          <a:bodyPr wrap="square" rtlCol="0">
            <a:spAutoFit/>
          </a:bodyPr>
          <a:lstStyle/>
          <a:p>
            <a:pPr algn="ctr"/>
            <a:r>
              <a:rPr lang="en-US" dirty="0" smtClean="0">
                <a:solidFill>
                  <a:schemeClr val="accent4"/>
                </a:solidFill>
              </a:rPr>
              <a:t>Avoided</a:t>
            </a:r>
          </a:p>
        </p:txBody>
      </p:sp>
    </p:spTree>
    <p:extLst>
      <p:ext uri="{BB962C8B-B14F-4D97-AF65-F5344CB8AC3E}">
        <p14:creationId xmlns:p14="http://schemas.microsoft.com/office/powerpoint/2010/main" xmlns="" val="4043552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Graphics\Stock Image Library\1_Climate\Emissions-Dept of Energy-greenhouse-gas-scope123.jpg"/>
          <p:cNvPicPr>
            <a:picLocks noChangeAspect="1" noChangeArrowheads="1"/>
          </p:cNvPicPr>
          <p:nvPr/>
        </p:nvPicPr>
        <p:blipFill rotWithShape="1">
          <a:blip r:embed="rId3" cstate="print"/>
          <a:srcRect t="7249" b="21770"/>
          <a:stretch/>
        </p:blipFill>
        <p:spPr bwMode="auto">
          <a:xfrm>
            <a:off x="368752" y="792163"/>
            <a:ext cx="8027987" cy="4627562"/>
          </a:xfrm>
          <a:prstGeom prst="rect">
            <a:avLst/>
          </a:prstGeom>
          <a:noFill/>
        </p:spPr>
      </p:pic>
      <p:sp>
        <p:nvSpPr>
          <p:cNvPr id="3" name="Title 2"/>
          <p:cNvSpPr>
            <a:spLocks noGrp="1"/>
          </p:cNvSpPr>
          <p:nvPr>
            <p:ph type="title" idx="4294967295"/>
          </p:nvPr>
        </p:nvSpPr>
        <p:spPr>
          <a:xfrm>
            <a:off x="377826" y="215264"/>
            <a:ext cx="8423275" cy="411163"/>
          </a:xfrm>
          <a:prstGeom prst="rect">
            <a:avLst/>
          </a:prstGeom>
        </p:spPr>
        <p:txBody>
          <a:bodyPr lIns="0" tIns="0" rIns="0" bIns="0"/>
          <a:lstStyle/>
          <a:p>
            <a:r>
              <a:rPr lang="en-US" sz="2400" dirty="0" smtClean="0">
                <a:latin typeface="+mj-lt"/>
              </a:rPr>
              <a:t>Scope and Carbon Emissions</a:t>
            </a:r>
            <a:endParaRPr lang="en-US" sz="2400" dirty="0">
              <a:latin typeface="+mj-lt"/>
            </a:endParaRPr>
          </a:p>
        </p:txBody>
      </p:sp>
      <p:sp>
        <p:nvSpPr>
          <p:cNvPr id="2" name="TextBox 1"/>
          <p:cNvSpPr txBox="1"/>
          <p:nvPr/>
        </p:nvSpPr>
        <p:spPr>
          <a:xfrm>
            <a:off x="709316" y="5611498"/>
            <a:ext cx="2333625" cy="507831"/>
          </a:xfrm>
          <a:prstGeom prst="rect">
            <a:avLst/>
          </a:prstGeom>
        </p:spPr>
        <p:txBody>
          <a:bodyPr wrap="square" lIns="0" tIns="0" rIns="0" bIns="0" rtlCol="0">
            <a:spAutoFit/>
          </a:bodyPr>
          <a:lstStyle/>
          <a:p>
            <a:pPr>
              <a:spcBef>
                <a:spcPct val="20000"/>
              </a:spcBef>
            </a:pPr>
            <a:r>
              <a:rPr lang="en-US" sz="1100" spc="-20" dirty="0" smtClean="0">
                <a:solidFill>
                  <a:srgbClr val="807F83"/>
                </a:solidFill>
                <a:latin typeface="Arial"/>
              </a:rPr>
              <a:t>Greenhouse gas emissions from sources that are owned or controlled by Institute</a:t>
            </a:r>
          </a:p>
        </p:txBody>
      </p:sp>
      <p:sp>
        <p:nvSpPr>
          <p:cNvPr id="5" name="TextBox 4"/>
          <p:cNvSpPr txBox="1"/>
          <p:nvPr/>
        </p:nvSpPr>
        <p:spPr>
          <a:xfrm>
            <a:off x="3406176" y="5611497"/>
            <a:ext cx="2333625" cy="507831"/>
          </a:xfrm>
          <a:prstGeom prst="rect">
            <a:avLst/>
          </a:prstGeom>
        </p:spPr>
        <p:txBody>
          <a:bodyPr wrap="square" lIns="0" tIns="0" rIns="0" bIns="0" rtlCol="0">
            <a:spAutoFit/>
          </a:bodyPr>
          <a:lstStyle/>
          <a:p>
            <a:pPr>
              <a:spcBef>
                <a:spcPct val="20000"/>
              </a:spcBef>
            </a:pPr>
            <a:r>
              <a:rPr lang="en-US" sz="1100" spc="-20" dirty="0" smtClean="0">
                <a:solidFill>
                  <a:srgbClr val="807F83"/>
                </a:solidFill>
                <a:latin typeface="Arial"/>
              </a:rPr>
              <a:t>Greenhouse gas emissions resulting from the generation of electricity, heat, or steam purchased by the Institute</a:t>
            </a:r>
          </a:p>
        </p:txBody>
      </p:sp>
      <p:sp>
        <p:nvSpPr>
          <p:cNvPr id="6" name="TextBox 5"/>
          <p:cNvSpPr txBox="1"/>
          <p:nvPr/>
        </p:nvSpPr>
        <p:spPr>
          <a:xfrm>
            <a:off x="6103001" y="5611498"/>
            <a:ext cx="2688574" cy="507831"/>
          </a:xfrm>
          <a:prstGeom prst="rect">
            <a:avLst/>
          </a:prstGeom>
        </p:spPr>
        <p:txBody>
          <a:bodyPr wrap="square" lIns="0" tIns="0" rIns="0" bIns="0" rtlCol="0">
            <a:spAutoFit/>
          </a:bodyPr>
          <a:lstStyle/>
          <a:p>
            <a:pPr>
              <a:spcBef>
                <a:spcPct val="20000"/>
              </a:spcBef>
            </a:pPr>
            <a:r>
              <a:rPr lang="en-US" sz="1100" spc="-20" dirty="0" smtClean="0">
                <a:solidFill>
                  <a:srgbClr val="807F83"/>
                </a:solidFill>
                <a:latin typeface="Arial"/>
              </a:rPr>
              <a:t>Greenhouse gas emissions from sources not owned or directly controlled by the Institute but related to Institute activities</a:t>
            </a:r>
          </a:p>
        </p:txBody>
      </p:sp>
      <p:sp>
        <p:nvSpPr>
          <p:cNvPr id="8" name="Title 2"/>
          <p:cNvSpPr txBox="1">
            <a:spLocks/>
          </p:cNvSpPr>
          <p:nvPr/>
        </p:nvSpPr>
        <p:spPr>
          <a:xfrm>
            <a:off x="709316" y="5398693"/>
            <a:ext cx="2245613" cy="287332"/>
          </a:xfrm>
          <a:prstGeom prst="rect">
            <a:avLst/>
          </a:prstGeom>
        </p:spPr>
        <p:txBody>
          <a:bodyPr lIns="0" tIns="0" rIns="0" bIns="0"/>
          <a:lstStyle/>
          <a:p>
            <a:pPr>
              <a:spcBef>
                <a:spcPct val="0"/>
              </a:spcBef>
              <a:defRPr/>
            </a:pPr>
            <a:r>
              <a:rPr lang="en-US" sz="1400" b="1" spc="-10" dirty="0" smtClean="0">
                <a:solidFill>
                  <a:srgbClr val="6DB33F"/>
                </a:solidFill>
                <a:latin typeface="Arial"/>
              </a:rPr>
              <a:t>Scope 1:</a:t>
            </a: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2400" spc="-10" dirty="0" smtClean="0">
              <a:solidFill>
                <a:srgbClr val="6DB33F"/>
              </a:solidFill>
              <a:latin typeface="Arial"/>
            </a:endParaRPr>
          </a:p>
        </p:txBody>
      </p:sp>
      <p:sp>
        <p:nvSpPr>
          <p:cNvPr id="9" name="Title 2"/>
          <p:cNvSpPr txBox="1">
            <a:spLocks/>
          </p:cNvSpPr>
          <p:nvPr/>
        </p:nvSpPr>
        <p:spPr>
          <a:xfrm>
            <a:off x="3406175" y="5398693"/>
            <a:ext cx="2245613" cy="287332"/>
          </a:xfrm>
          <a:prstGeom prst="rect">
            <a:avLst/>
          </a:prstGeom>
        </p:spPr>
        <p:txBody>
          <a:bodyPr lIns="0" tIns="0" rIns="0" bIns="0"/>
          <a:lstStyle/>
          <a:p>
            <a:pPr>
              <a:spcBef>
                <a:spcPct val="0"/>
              </a:spcBef>
              <a:defRPr/>
            </a:pPr>
            <a:r>
              <a:rPr lang="en-US" sz="1400" b="1" spc="-10" dirty="0" smtClean="0">
                <a:solidFill>
                  <a:srgbClr val="6DB33F"/>
                </a:solidFill>
                <a:latin typeface="Arial"/>
              </a:rPr>
              <a:t>Scope 2:</a:t>
            </a: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2400" spc="-10" dirty="0" smtClean="0">
              <a:solidFill>
                <a:srgbClr val="6DB33F"/>
              </a:solidFill>
              <a:latin typeface="Arial"/>
            </a:endParaRPr>
          </a:p>
        </p:txBody>
      </p:sp>
      <p:sp>
        <p:nvSpPr>
          <p:cNvPr id="10" name="Title 2"/>
          <p:cNvSpPr txBox="1">
            <a:spLocks/>
          </p:cNvSpPr>
          <p:nvPr/>
        </p:nvSpPr>
        <p:spPr>
          <a:xfrm>
            <a:off x="6103001" y="5398693"/>
            <a:ext cx="2245613" cy="287332"/>
          </a:xfrm>
          <a:prstGeom prst="rect">
            <a:avLst/>
          </a:prstGeom>
        </p:spPr>
        <p:txBody>
          <a:bodyPr lIns="0" tIns="0" rIns="0" bIns="0"/>
          <a:lstStyle/>
          <a:p>
            <a:pPr>
              <a:spcBef>
                <a:spcPct val="0"/>
              </a:spcBef>
              <a:defRPr/>
            </a:pPr>
            <a:r>
              <a:rPr lang="en-US" sz="1400" b="1" spc="-10" dirty="0" smtClean="0">
                <a:solidFill>
                  <a:srgbClr val="6DB33F"/>
                </a:solidFill>
                <a:latin typeface="Arial"/>
              </a:rPr>
              <a:t>Scope 3:</a:t>
            </a: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1400" spc="-10" dirty="0" smtClean="0">
              <a:solidFill>
                <a:srgbClr val="6DB33F"/>
              </a:solidFill>
              <a:latin typeface="Arial"/>
            </a:endParaRPr>
          </a:p>
          <a:p>
            <a:pPr>
              <a:spcBef>
                <a:spcPct val="0"/>
              </a:spcBef>
              <a:defRPr/>
            </a:pPr>
            <a:endParaRPr lang="en-US" sz="2400" spc="-10" dirty="0" smtClean="0">
              <a:solidFill>
                <a:srgbClr val="6DB33F"/>
              </a:solidFill>
              <a:latin typeface="Arial"/>
            </a:endParaRPr>
          </a:p>
        </p:txBody>
      </p:sp>
    </p:spTree>
    <p:extLst>
      <p:ext uri="{BB962C8B-B14F-4D97-AF65-F5344CB8AC3E}">
        <p14:creationId xmlns:p14="http://schemas.microsoft.com/office/powerpoint/2010/main" xmlns="" val="445161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How do we scale up that which is already taking place?</a:t>
            </a:r>
          </a:p>
          <a:p>
            <a:pPr lvl="0"/>
            <a:endParaRPr lang="en-US" dirty="0" smtClean="0"/>
          </a:p>
        </p:txBody>
      </p:sp>
    </p:spTree>
    <p:extLst>
      <p:ext uri="{BB962C8B-B14F-4D97-AF65-F5344CB8AC3E}">
        <p14:creationId xmlns:p14="http://schemas.microsoft.com/office/powerpoint/2010/main" xmlns="" val="912139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2"/>
          <p:cNvSpPr txBox="1">
            <a:spLocks/>
          </p:cNvSpPr>
          <p:nvPr/>
        </p:nvSpPr>
        <p:spPr>
          <a:xfrm>
            <a:off x="150381" y="158445"/>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800" dirty="0" smtClean="0">
                <a:latin typeface="+mj-lt"/>
              </a:rPr>
              <a:t>Portfolio Approach</a:t>
            </a:r>
            <a:endParaRPr lang="en-US" sz="2800" dirty="0">
              <a:latin typeface="+mj-lt"/>
            </a:endParaRPr>
          </a:p>
        </p:txBody>
      </p:sp>
      <p:sp>
        <p:nvSpPr>
          <p:cNvPr id="2" name="TextBox 1"/>
          <p:cNvSpPr txBox="1"/>
          <p:nvPr/>
        </p:nvSpPr>
        <p:spPr>
          <a:xfrm>
            <a:off x="310990" y="521459"/>
            <a:ext cx="8413749" cy="6257351"/>
          </a:xfrm>
          <a:prstGeom prst="rect">
            <a:avLst/>
          </a:prstGeom>
        </p:spPr>
        <p:txBody>
          <a:bodyPr wrap="square" lIns="0" tIns="0" rIns="0" bIns="0" rtlCol="0">
            <a:spAutoFit/>
          </a:bodyPr>
          <a:lstStyle/>
          <a:p>
            <a:pPr>
              <a:lnSpc>
                <a:spcPts val="2100"/>
              </a:lnSpc>
              <a:spcBef>
                <a:spcPct val="20000"/>
              </a:spcBef>
            </a:pPr>
            <a:endParaRPr lang="en-US" sz="2400" spc="-20" dirty="0" smtClean="0">
              <a:solidFill>
                <a:schemeClr val="accent4"/>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Energy efficiency measures and programs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High-performance design standards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On-site renewables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On-site power generation</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Laboratory design and protocol standards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Improvements to the grid</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Behavioral change programs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Performance metrics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Partnerships with Utilities</a:t>
            </a:r>
            <a:br>
              <a:rPr lang="en-US" sz="2400" spc="-20" dirty="0" smtClean="0">
                <a:solidFill>
                  <a:srgbClr val="807F83"/>
                </a:solidFill>
              </a:rPr>
            </a:br>
            <a:endParaRPr lang="en-US" sz="2400" spc="-20" dirty="0" smtClean="0">
              <a:solidFill>
                <a:srgbClr val="807F83"/>
              </a:solidFill>
            </a:endParaRPr>
          </a:p>
          <a:p>
            <a:pPr marL="285750" lvl="0" indent="-285750">
              <a:lnSpc>
                <a:spcPct val="70000"/>
              </a:lnSpc>
              <a:spcBef>
                <a:spcPct val="20000"/>
              </a:spcBef>
              <a:buFont typeface="Arial" pitchFamily="34" charset="0"/>
              <a:buChar char="•"/>
            </a:pPr>
            <a:r>
              <a:rPr lang="en-US" sz="2400" spc="-20" dirty="0" smtClean="0">
                <a:solidFill>
                  <a:srgbClr val="807F83"/>
                </a:solidFill>
              </a:rPr>
              <a:t>Revolving Loan Funds </a:t>
            </a:r>
          </a:p>
          <a:p>
            <a:pPr>
              <a:lnSpc>
                <a:spcPts val="2100"/>
              </a:lnSpc>
              <a:spcBef>
                <a:spcPct val="20000"/>
              </a:spcBef>
            </a:pPr>
            <a:endParaRPr lang="en-US" sz="2000" spc="-20" dirty="0" smtClean="0">
              <a:solidFill>
                <a:schemeClr val="accent4"/>
              </a:solidFill>
            </a:endParaRPr>
          </a:p>
        </p:txBody>
      </p:sp>
    </p:spTree>
    <p:extLst>
      <p:ext uri="{BB962C8B-B14F-4D97-AF65-F5344CB8AC3E}">
        <p14:creationId xmlns:p14="http://schemas.microsoft.com/office/powerpoint/2010/main" xmlns="" val="14495469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How can the City of Cambridge enable us to accomplish that which we cannot do today e.g. regulatory; incentives?</a:t>
            </a:r>
          </a:p>
          <a:p>
            <a:pPr lvl="0"/>
            <a:endParaRPr lang="en-US" dirty="0" smtClean="0"/>
          </a:p>
        </p:txBody>
      </p:sp>
    </p:spTree>
    <p:extLst>
      <p:ext uri="{BB962C8B-B14F-4D97-AF65-F5344CB8AC3E}">
        <p14:creationId xmlns:p14="http://schemas.microsoft.com/office/powerpoint/2010/main" xmlns="" val="21449197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4294967295"/>
          </p:nvPr>
        </p:nvSpPr>
        <p:spPr>
          <a:xfrm>
            <a:off x="377825" y="3752855"/>
            <a:ext cx="8414927" cy="388655"/>
          </a:xfrm>
          <a:prstGeom prst="rect">
            <a:avLst/>
          </a:prstGeom>
          <a:noFill/>
        </p:spPr>
        <p:txBody>
          <a:bodyPr lIns="0" tIns="0" rIns="0" bIns="0"/>
          <a:lstStyle>
            <a:lvl1pPr>
              <a:buFontTx/>
              <a:buNone/>
              <a:defRPr sz="2400" spc="-10" baseline="0">
                <a:solidFill>
                  <a:schemeClr val="bg1"/>
                </a:solidFill>
                <a:latin typeface="+mj-lt"/>
              </a:defRPr>
            </a:lvl1pPr>
            <a:lvl2pPr>
              <a:defRPr sz="3000">
                <a:latin typeface="Franklin Gothic Medium" pitchFamily="34" charset="0"/>
              </a:defRPr>
            </a:lvl2pPr>
            <a:lvl3pPr>
              <a:defRPr sz="3000">
                <a:latin typeface="Franklin Gothic Medium" pitchFamily="34" charset="0"/>
              </a:defRPr>
            </a:lvl3pPr>
            <a:lvl4pPr>
              <a:defRPr sz="3000">
                <a:latin typeface="Franklin Gothic Medium" pitchFamily="34" charset="0"/>
              </a:defRPr>
            </a:lvl4pPr>
            <a:lvl5pPr>
              <a:defRPr sz="3000">
                <a:latin typeface="Franklin Gothic Medium" pitchFamily="34" charset="0"/>
              </a:defRPr>
            </a:lvl5pPr>
          </a:lstStyle>
          <a:p>
            <a:pPr lvl="0"/>
            <a:r>
              <a:rPr lang="en-US" dirty="0" smtClean="0"/>
              <a:t>How do we leverage the power of these collective institutions towards reduced emissions and increased efficiencies?</a:t>
            </a:r>
          </a:p>
        </p:txBody>
      </p:sp>
    </p:spTree>
    <p:extLst>
      <p:ext uri="{BB962C8B-B14F-4D97-AF65-F5344CB8AC3E}">
        <p14:creationId xmlns:p14="http://schemas.microsoft.com/office/powerpoint/2010/main" xmlns="" val="258963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678007"/>
            <a:ext cx="8115300" cy="5543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2"/>
          <p:cNvSpPr txBox="1">
            <a:spLocks/>
          </p:cNvSpPr>
          <p:nvPr/>
        </p:nvSpPr>
        <p:spPr>
          <a:xfrm>
            <a:off x="377826" y="215264"/>
            <a:ext cx="8423275" cy="411163"/>
          </a:xfrm>
          <a:prstGeom prst="rect">
            <a:avLst/>
          </a:prstGeom>
        </p:spPr>
        <p:txBody>
          <a:bodyPr lIns="0" tIns="0" rIns="0" bIns="0"/>
          <a:lstStyle>
            <a:lvl1pPr algn="l" defTabSz="914400" rtl="0" eaLnBrk="1" latinLnBrk="0" hangingPunct="1">
              <a:spcBef>
                <a:spcPct val="0"/>
              </a:spcBef>
              <a:buNone/>
              <a:defRPr sz="2600" b="0" kern="1200" spc="-10" baseline="0">
                <a:solidFill>
                  <a:schemeClr val="accent3"/>
                </a:solidFill>
                <a:latin typeface="Franklin Gothic Medium" pitchFamily="34" charset="0"/>
                <a:ea typeface="+mj-ea"/>
                <a:cs typeface="+mj-cs"/>
              </a:defRPr>
            </a:lvl1pPr>
          </a:lstStyle>
          <a:p>
            <a:r>
              <a:rPr lang="en-US" sz="2400" dirty="0" smtClean="0">
                <a:solidFill>
                  <a:srgbClr val="6DB33F"/>
                </a:solidFill>
                <a:latin typeface="Arial"/>
              </a:rPr>
              <a:t>Net Zero Energy Buildings in the World</a:t>
            </a:r>
            <a:endParaRPr lang="en-US" sz="2400" dirty="0">
              <a:solidFill>
                <a:srgbClr val="6DB33F"/>
              </a:solidFill>
              <a:latin typeface="Arial"/>
            </a:endParaRPr>
          </a:p>
        </p:txBody>
      </p:sp>
    </p:spTree>
    <p:extLst>
      <p:ext uri="{BB962C8B-B14F-4D97-AF65-F5344CB8AC3E}">
        <p14:creationId xmlns:p14="http://schemas.microsoft.com/office/powerpoint/2010/main" xmlns="" val="42505022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152400" y="-18534"/>
            <a:ext cx="8763000" cy="914400"/>
          </a:xfrm>
        </p:spPr>
        <p:txBody>
          <a:bodyPr/>
          <a:lstStyle/>
          <a:p>
            <a:r>
              <a:rPr lang="en-US" sz="3600" dirty="0" smtClean="0"/>
              <a:t>This is how most of them look.</a:t>
            </a:r>
            <a:endParaRPr lang="en-US" sz="3600" b="1" dirty="0">
              <a:solidFill>
                <a:srgbClr val="FF6700"/>
              </a:solidFill>
              <a:latin typeface="Arial"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2875" y="1289224"/>
            <a:ext cx="8858250" cy="3429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20455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302489" y="113271"/>
            <a:ext cx="8763000" cy="914400"/>
          </a:xfrm>
        </p:spPr>
        <p:txBody>
          <a:bodyPr/>
          <a:lstStyle/>
          <a:p>
            <a:r>
              <a:rPr lang="en-US" sz="3600" dirty="0" smtClean="0"/>
              <a:t>Highest Net ZEB in the world?</a:t>
            </a:r>
            <a:endParaRPr lang="en-US" sz="3600" b="1" dirty="0">
              <a:solidFill>
                <a:srgbClr val="FF6700"/>
              </a:solidFill>
              <a:latin typeface="Arial" pitchFamily="34"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1" y="798321"/>
            <a:ext cx="7696200" cy="53995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1281303" y="6199340"/>
            <a:ext cx="6746839" cy="138499"/>
          </a:xfrm>
          <a:prstGeom prst="rect">
            <a:avLst/>
          </a:prstGeom>
        </p:spPr>
        <p:txBody>
          <a:bodyPr wrap="square" lIns="0" tIns="0" rIns="0" bIns="0" rtlCol="0">
            <a:spAutoFit/>
          </a:bodyPr>
          <a:lstStyle/>
          <a:p>
            <a:pPr algn="r"/>
            <a:r>
              <a:rPr lang="en-US" sz="900" i="1" spc="-20" dirty="0" smtClean="0">
                <a:solidFill>
                  <a:srgbClr val="807F83"/>
                </a:solidFill>
                <a:latin typeface="Arial"/>
              </a:rPr>
              <a:t>Slide courtesy of Karsten Voss</a:t>
            </a:r>
          </a:p>
        </p:txBody>
      </p:sp>
    </p:spTree>
    <p:extLst>
      <p:ext uri="{BB962C8B-B14F-4D97-AF65-F5344CB8AC3E}">
        <p14:creationId xmlns:p14="http://schemas.microsoft.com/office/powerpoint/2010/main" xmlns="" val="31342907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4" name="Rectangle 2"/>
          <p:cNvSpPr>
            <a:spLocks noGrp="1" noChangeArrowheads="1"/>
          </p:cNvSpPr>
          <p:nvPr>
            <p:ph type="title"/>
          </p:nvPr>
        </p:nvSpPr>
        <p:spPr>
          <a:xfrm>
            <a:off x="302489" y="113271"/>
            <a:ext cx="8763000" cy="914400"/>
          </a:xfrm>
        </p:spPr>
        <p:txBody>
          <a:bodyPr/>
          <a:lstStyle/>
          <a:p>
            <a:r>
              <a:rPr lang="en-US" sz="3600" dirty="0" smtClean="0"/>
              <a:t>Highest Net ZEB in the world?</a:t>
            </a:r>
            <a:endParaRPr lang="en-US" sz="3600" b="1" dirty="0">
              <a:solidFill>
                <a:srgbClr val="FF6700"/>
              </a:solidFill>
              <a:latin typeface="Arial" pitchFamily="34" charset="0"/>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2489" y="838200"/>
            <a:ext cx="7838225" cy="5334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1281303" y="6199340"/>
            <a:ext cx="6746839" cy="138499"/>
          </a:xfrm>
          <a:prstGeom prst="rect">
            <a:avLst/>
          </a:prstGeom>
        </p:spPr>
        <p:txBody>
          <a:bodyPr wrap="square" lIns="0" tIns="0" rIns="0" bIns="0" rtlCol="0">
            <a:spAutoFit/>
          </a:bodyPr>
          <a:lstStyle/>
          <a:p>
            <a:pPr algn="r"/>
            <a:r>
              <a:rPr lang="en-US" sz="900" i="1" spc="-20" dirty="0" smtClean="0">
                <a:solidFill>
                  <a:srgbClr val="807F83"/>
                </a:solidFill>
                <a:latin typeface="Arial"/>
              </a:rPr>
              <a:t>Slide courtesy of Karsten Voss</a:t>
            </a:r>
          </a:p>
        </p:txBody>
      </p:sp>
    </p:spTree>
    <p:extLst>
      <p:ext uri="{BB962C8B-B14F-4D97-AF65-F5344CB8AC3E}">
        <p14:creationId xmlns:p14="http://schemas.microsoft.com/office/powerpoint/2010/main" xmlns="" val="1982881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Template">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lstStyle>
        <a:defPPr marL="0" marR="0" indent="0" algn="r" defTabSz="914400" rtl="0" eaLnBrk="1" fontAlgn="auto" latinLnBrk="0" hangingPunct="1">
          <a:lnSpc>
            <a:spcPct val="100000"/>
          </a:lnSpc>
          <a:spcBef>
            <a:spcPct val="0"/>
          </a:spcBef>
          <a:spcAft>
            <a:spcPts val="0"/>
          </a:spcAft>
          <a:buClrTx/>
          <a:buSzTx/>
          <a:buFontTx/>
          <a:buNone/>
          <a:tabLst/>
          <a:defRPr kumimoji="0" sz="1400" b="0"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eak Slide">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dirty="0" err="1" smtClean="0">
            <a:solidFill>
              <a:schemeClr val="bg1"/>
            </a:solidFill>
          </a:defRPr>
        </a:defPPr>
      </a:lstStyle>
    </a:txDef>
  </a:objectDefaults>
  <a:extraClrSchemeLst/>
</a:theme>
</file>

<file path=ppt/theme/theme3.xml><?xml version="1.0" encoding="utf-8"?>
<a:theme xmlns:a="http://schemas.openxmlformats.org/drawingml/2006/main" name="REFERENCE GUIDES!">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4"/>
            </a:solidFill>
          </a:defRPr>
        </a:defPPr>
      </a:lstStyle>
    </a:txDef>
  </a:objectDefaults>
  <a:extraClrSchemeLst/>
</a:theme>
</file>

<file path=ppt/theme/theme4.xml><?xml version="1.0" encoding="utf-8"?>
<a:theme xmlns:a="http://schemas.openxmlformats.org/drawingml/2006/main" name="Intro Slide Master">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0" tIns="0" rIns="0" bIns="0"/>
      <a:lstStyle>
        <a:defPPr>
          <a:lnSpc>
            <a:spcPts val="2100"/>
          </a:lnSpc>
          <a:spcBef>
            <a:spcPct val="20000"/>
          </a:spcBef>
          <a:defRPr spc="-20" dirty="0" smtClean="0">
            <a:solidFill>
              <a:schemeClr val="accent4"/>
            </a:solidFill>
          </a:defRPr>
        </a:defPPr>
      </a:lstStyle>
    </a:txDef>
  </a:objectDefaults>
  <a:extraClrSchemeLst/>
</a:theme>
</file>

<file path=ppt/theme/theme5.xml><?xml version="1.0" encoding="utf-8"?>
<a:theme xmlns:a="http://schemas.openxmlformats.org/drawingml/2006/main" name="Interior Slide Master">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4"/>
            </a:solidFill>
          </a:defRPr>
        </a:defPPr>
      </a:lstStyle>
    </a:txDef>
  </a:objectDefaults>
  <a:extraClrSchemeLst/>
</a:theme>
</file>

<file path=ppt/theme/theme6.xml><?xml version="1.0" encoding="utf-8"?>
<a:theme xmlns:a="http://schemas.openxmlformats.org/drawingml/2006/main" name="Interior Slide Master - Text Footer">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4"/>
            </a:solidFill>
          </a:defRPr>
        </a:defPPr>
      </a:lstStyle>
    </a:txDef>
  </a:objectDefaults>
  <a:extraClrSchemeLst/>
</a:theme>
</file>

<file path=ppt/theme/theme7.xml><?xml version="1.0" encoding="utf-8"?>
<a:theme xmlns:a="http://schemas.openxmlformats.org/drawingml/2006/main" name="Closing Slide">
  <a:themeElements>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000" dirty="0" err="1" smtClean="0">
            <a:solidFill>
              <a:schemeClr val="bg1"/>
            </a:solidFill>
          </a:defRPr>
        </a:defPPr>
      </a:lstStyle>
    </a:txDef>
  </a:objectDefaults>
  <a:extraClrSchemeLst/>
</a:theme>
</file>

<file path=ppt/theme/theme8.xml><?xml version="1.0" encoding="utf-8"?>
<a:theme xmlns:a="http://schemas.openxmlformats.org/drawingml/2006/main" name="BioMedRealty_Wide_NEW">
  <a:themeElements>
    <a:clrScheme name="BioMed Palette">
      <a:dk1>
        <a:srgbClr val="000000"/>
      </a:dk1>
      <a:lt1>
        <a:sysClr val="window" lastClr="FFFFFF"/>
      </a:lt1>
      <a:dk2>
        <a:srgbClr val="182B49"/>
      </a:dk2>
      <a:lt2>
        <a:srgbClr val="8B8178"/>
      </a:lt2>
      <a:accent1>
        <a:srgbClr val="182B49"/>
      </a:accent1>
      <a:accent2>
        <a:srgbClr val="00549F"/>
      </a:accent2>
      <a:accent3>
        <a:srgbClr val="8B8178"/>
      </a:accent3>
      <a:accent4>
        <a:srgbClr val="DD4814"/>
      </a:accent4>
      <a:accent5>
        <a:srgbClr val="8683A4"/>
      </a:accent5>
      <a:accent6>
        <a:srgbClr val="00B0CA"/>
      </a:accent6>
      <a:hlink>
        <a:srgbClr val="B6AD00"/>
      </a:hlink>
      <a:folHlink>
        <a:srgbClr val="FFFFFF"/>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E5BA9"/>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BioMedRealty_Wide_NEW">
  <a:themeElements>
    <a:clrScheme name="BioMed Palette">
      <a:dk1>
        <a:srgbClr val="000000"/>
      </a:dk1>
      <a:lt1>
        <a:sysClr val="window" lastClr="FFFFFF"/>
      </a:lt1>
      <a:dk2>
        <a:srgbClr val="182B49"/>
      </a:dk2>
      <a:lt2>
        <a:srgbClr val="8B8178"/>
      </a:lt2>
      <a:accent1>
        <a:srgbClr val="182B49"/>
      </a:accent1>
      <a:accent2>
        <a:srgbClr val="00549F"/>
      </a:accent2>
      <a:accent3>
        <a:srgbClr val="8B8178"/>
      </a:accent3>
      <a:accent4>
        <a:srgbClr val="DD4814"/>
      </a:accent4>
      <a:accent5>
        <a:srgbClr val="8683A4"/>
      </a:accent5>
      <a:accent6>
        <a:srgbClr val="00B0CA"/>
      </a:accent6>
      <a:hlink>
        <a:srgbClr val="B6AD00"/>
      </a:hlink>
      <a:folHlink>
        <a:srgbClr val="FFFFFF"/>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E5BA9"/>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themeOverride>
</file>

<file path=ppt/theme/themeOverride5.xml><?xml version="1.0" encoding="utf-8"?>
<a:themeOverride xmlns:a="http://schemas.openxmlformats.org/drawingml/2006/main">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themeOverride>
</file>

<file path=ppt/theme/themeOverride6.xml><?xml version="1.0" encoding="utf-8"?>
<a:themeOverride xmlns:a="http://schemas.openxmlformats.org/drawingml/2006/main">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telier Ten 1">
    <a:dk1>
      <a:srgbClr val="002D56"/>
    </a:dk1>
    <a:lt1>
      <a:srgbClr val="FFFFFF"/>
    </a:lt1>
    <a:dk2>
      <a:srgbClr val="FFFFFF"/>
    </a:dk2>
    <a:lt2>
      <a:srgbClr val="BEC0C2"/>
    </a:lt2>
    <a:accent1>
      <a:srgbClr val="F58233"/>
    </a:accent1>
    <a:accent2>
      <a:srgbClr val="BEC0C2"/>
    </a:accent2>
    <a:accent3>
      <a:srgbClr val="6DB33F"/>
    </a:accent3>
    <a:accent4>
      <a:srgbClr val="807F83"/>
    </a:accent4>
    <a:accent5>
      <a:srgbClr val="002D56"/>
    </a:accent5>
    <a:accent6>
      <a:srgbClr val="F79646"/>
    </a:accent6>
    <a:hlink>
      <a:srgbClr val="6DB33F"/>
    </a:hlink>
    <a:folHlink>
      <a:srgbClr val="6DB33F"/>
    </a:folHlink>
  </a:clrScheme>
</a:themeOverride>
</file>

<file path=docProps/app.xml><?xml version="1.0" encoding="utf-8"?>
<Properties xmlns="http://schemas.openxmlformats.org/officeDocument/2006/extended-properties" xmlns:vt="http://schemas.openxmlformats.org/officeDocument/2006/docPropsVTypes">
  <Template>Powerpoint Template</Template>
  <TotalTime>11678</TotalTime>
  <Words>2734</Words>
  <Application>Microsoft Office PowerPoint</Application>
  <PresentationFormat>On-screen Show (4:3)</PresentationFormat>
  <Paragraphs>477</Paragraphs>
  <Slides>53</Slides>
  <Notes>46</Notes>
  <HiddenSlides>0</HiddenSlides>
  <MMClips>0</MMClips>
  <ScaleCrop>false</ScaleCrop>
  <HeadingPairs>
    <vt:vector size="6" baseType="variant">
      <vt:variant>
        <vt:lpstr>Theme</vt:lpstr>
      </vt:variant>
      <vt:variant>
        <vt:i4>9</vt:i4>
      </vt:variant>
      <vt:variant>
        <vt:lpstr>Links</vt:lpstr>
      </vt:variant>
      <vt:variant>
        <vt:i4>1</vt:i4>
      </vt:variant>
      <vt:variant>
        <vt:lpstr>Slide Titles</vt:lpstr>
      </vt:variant>
      <vt:variant>
        <vt:i4>53</vt:i4>
      </vt:variant>
    </vt:vector>
  </HeadingPairs>
  <TitlesOfParts>
    <vt:vector size="63" baseType="lpstr">
      <vt:lpstr>Powerpoint Template</vt:lpstr>
      <vt:lpstr>Break Slide</vt:lpstr>
      <vt:lpstr>REFERENCE GUIDES!</vt:lpstr>
      <vt:lpstr>Intro Slide Master</vt:lpstr>
      <vt:lpstr>Interior Slide Master</vt:lpstr>
      <vt:lpstr>Interior Slide Master - Text Footer</vt:lpstr>
      <vt:lpstr>Closing Slide</vt:lpstr>
      <vt:lpstr>BioMedRealty_Wide_NEW</vt:lpstr>
      <vt:lpstr>2_BioMedRealty_Wide_NEW</vt:lpstr>
      <vt:lpstr>\\dof-fp\Storage\public\Systems Engineering\Building Energy Efficiency Program\NSTAR\Colloquium\Workshop Poster 36x24-FNL.pdf</vt:lpstr>
      <vt:lpstr>Slide 1</vt:lpstr>
      <vt:lpstr>Slide 2</vt:lpstr>
      <vt:lpstr>Slide 3</vt:lpstr>
      <vt:lpstr>Net Zero Energy Building Definition</vt:lpstr>
      <vt:lpstr>Scope and Carbon Emissions</vt:lpstr>
      <vt:lpstr>Slide 6</vt:lpstr>
      <vt:lpstr>This is how most of them look.</vt:lpstr>
      <vt:lpstr>Highest Net ZEB in the world?</vt:lpstr>
      <vt:lpstr>Highest Net ZEB in the world?</vt:lpstr>
      <vt:lpstr>Climate</vt:lpstr>
      <vt:lpstr>Climate</vt:lpstr>
      <vt:lpstr>Density and Transportation</vt:lpstr>
      <vt:lpstr>Cambridge Ecosystem</vt:lpstr>
      <vt:lpstr>Slide 14</vt:lpstr>
      <vt:lpstr>City as a Lab   Cambridge Solar Map</vt:lpstr>
      <vt:lpstr>City as a Lab   Cambridge Solar Map</vt:lpstr>
      <vt:lpstr>MIT Campus Energy Model (in progress)</vt:lpstr>
      <vt:lpstr>Slide 18</vt:lpstr>
      <vt:lpstr>Slide 19</vt:lpstr>
      <vt:lpstr>Slide 20</vt:lpstr>
      <vt:lpstr>Slide 21</vt:lpstr>
      <vt:lpstr>Slide 22</vt:lpstr>
      <vt:lpstr>Confronting the Challenge of Climate Change</vt:lpstr>
      <vt:lpstr>Slide 24</vt:lpstr>
      <vt:lpstr>Slide 25</vt:lpstr>
      <vt:lpstr>Slide 26</vt:lpstr>
      <vt:lpstr>Slide 27</vt:lpstr>
      <vt:lpstr> Institutionalize GHG Reduction</vt:lpstr>
      <vt:lpstr>Slide 29</vt:lpstr>
      <vt:lpstr>Slide 30</vt:lpstr>
      <vt:lpstr>Slide 31</vt:lpstr>
      <vt:lpstr>Slide 32</vt:lpstr>
      <vt:lpstr>Slide 33</vt:lpstr>
      <vt:lpstr>Slide 34</vt:lpstr>
      <vt:lpstr>Slide 35</vt:lpstr>
      <vt:lpstr>Slide 36</vt:lpstr>
      <vt:lpstr>Slide 37</vt:lpstr>
      <vt:lpstr>Slide 38</vt:lpstr>
      <vt:lpstr>Supporting best practices for OPERATING research LABS</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Zofchak</dc:creator>
  <cp:lastModifiedBy>ekokinda</cp:lastModifiedBy>
  <cp:revision>360</cp:revision>
  <cp:lastPrinted>2014-08-04T20:26:31Z</cp:lastPrinted>
  <dcterms:created xsi:type="dcterms:W3CDTF">2014-03-31T19:40:26Z</dcterms:created>
  <dcterms:modified xsi:type="dcterms:W3CDTF">2014-08-06T20:04:18Z</dcterms:modified>
</cp:coreProperties>
</file>