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Masters/slideMaster26.xml" ContentType="application/vnd.openxmlformats-officedocument.presentationml.slideMaster+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21.xml" ContentType="application/vnd.openxmlformats-officedocument.them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theme/theme28.xml" ContentType="application/vnd.openxmlformats-officedocument.them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theme/theme26.xml" ContentType="application/vnd.openxmlformats-officedocument.them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24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22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slideMasters/slideMaster13.xml" ContentType="application/vnd.openxmlformats-officedocument.presentationml.slideMaster+xml"/>
  <Override PartName="/ppt/theme/theme23.xml" ContentType="application/vnd.openxmlformats-officedocument.them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668" r:id="rId4"/>
    <p:sldMasterId id="2147483670" r:id="rId5"/>
    <p:sldMasterId id="2147483672" r:id="rId6"/>
    <p:sldMasterId id="2147483674" r:id="rId7"/>
    <p:sldMasterId id="2147483676" r:id="rId8"/>
    <p:sldMasterId id="2147483678" r:id="rId9"/>
    <p:sldMasterId id="2147483680" r:id="rId10"/>
    <p:sldMasterId id="2147483682" r:id="rId11"/>
    <p:sldMasterId id="2147483684" r:id="rId12"/>
    <p:sldMasterId id="2147483686" r:id="rId13"/>
    <p:sldMasterId id="2147483688" r:id="rId14"/>
    <p:sldMasterId id="2147483690" r:id="rId15"/>
    <p:sldMasterId id="2147483692" r:id="rId16"/>
    <p:sldMasterId id="2147483694" r:id="rId17"/>
    <p:sldMasterId id="2147483696" r:id="rId18"/>
    <p:sldMasterId id="2147483698" r:id="rId19"/>
    <p:sldMasterId id="2147483700" r:id="rId20"/>
    <p:sldMasterId id="2147483702" r:id="rId21"/>
    <p:sldMasterId id="2147483704" r:id="rId22"/>
    <p:sldMasterId id="2147483706" r:id="rId23"/>
    <p:sldMasterId id="2147483708" r:id="rId24"/>
    <p:sldMasterId id="2147483710" r:id="rId25"/>
    <p:sldMasterId id="2147483712" r:id="rId26"/>
  </p:sldMasterIdLst>
  <p:notesMasterIdLst>
    <p:notesMasterId r:id="rId79"/>
  </p:notesMasterIdLst>
  <p:handoutMasterIdLst>
    <p:handoutMasterId r:id="rId80"/>
  </p:handoutMasterIdLst>
  <p:sldIdLst>
    <p:sldId id="299" r:id="rId27"/>
    <p:sldId id="300" r:id="rId28"/>
    <p:sldId id="262" r:id="rId29"/>
    <p:sldId id="261" r:id="rId30"/>
    <p:sldId id="259" r:id="rId31"/>
    <p:sldId id="273" r:id="rId32"/>
    <p:sldId id="279" r:id="rId33"/>
    <p:sldId id="280" r:id="rId34"/>
    <p:sldId id="283" r:id="rId35"/>
    <p:sldId id="282" r:id="rId36"/>
    <p:sldId id="265" r:id="rId37"/>
    <p:sldId id="264" r:id="rId38"/>
    <p:sldId id="275" r:id="rId39"/>
    <p:sldId id="274" r:id="rId40"/>
    <p:sldId id="266" r:id="rId41"/>
    <p:sldId id="267" r:id="rId42"/>
    <p:sldId id="269" r:id="rId43"/>
    <p:sldId id="268" r:id="rId44"/>
    <p:sldId id="270" r:id="rId45"/>
    <p:sldId id="272" r:id="rId46"/>
    <p:sldId id="277" r:id="rId47"/>
    <p:sldId id="278" r:id="rId48"/>
    <p:sldId id="271" r:id="rId49"/>
    <p:sldId id="285" r:id="rId50"/>
    <p:sldId id="257" r:id="rId51"/>
    <p:sldId id="284" r:id="rId52"/>
    <p:sldId id="258" r:id="rId53"/>
    <p:sldId id="260" r:id="rId54"/>
    <p:sldId id="263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0AC2E"/>
    <a:srgbClr val="99CC00"/>
    <a:srgbClr val="33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56" autoAdjust="0"/>
  </p:normalViewPr>
  <p:slideViewPr>
    <p:cSldViewPr>
      <p:cViewPr>
        <p:scale>
          <a:sx n="60" d="100"/>
          <a:sy n="60" d="100"/>
        </p:scale>
        <p:origin x="-738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6" Type="http://schemas.openxmlformats.org/officeDocument/2006/relationships/slide" Target="slides/slide50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slide" Target="slides/slide48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80F918-2734-410B-81A9-C66ABBE9AA9A}" type="doc">
      <dgm:prSet loTypeId="urn:microsoft.com/office/officeart/2005/8/layout/cycle1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75CEEA0C-A366-4769-B789-7000C1CD0EE5}">
      <dgm:prSet phldrT="[Text]"/>
      <dgm:spPr/>
      <dgm:t>
        <a:bodyPr/>
        <a:lstStyle/>
        <a:p>
          <a:r>
            <a:rPr lang="en-US" dirty="0" smtClean="0"/>
            <a:t>Owner Pays</a:t>
          </a:r>
          <a:endParaRPr lang="en-US" dirty="0"/>
        </a:p>
      </dgm:t>
    </dgm:pt>
    <dgm:pt modelId="{E958CD73-F01E-4505-BD76-7CD74DB1F819}" type="parTrans" cxnId="{B8D898AA-E9D9-4B8D-B587-4A3C03E54B6D}">
      <dgm:prSet/>
      <dgm:spPr/>
      <dgm:t>
        <a:bodyPr/>
        <a:lstStyle/>
        <a:p>
          <a:endParaRPr lang="en-US"/>
        </a:p>
      </dgm:t>
    </dgm:pt>
    <dgm:pt modelId="{CF70EE60-FDAF-41FF-9B6B-CDA6DCC1F01E}" type="sibTrans" cxnId="{B8D898AA-E9D9-4B8D-B587-4A3C03E54B6D}">
      <dgm:prSet/>
      <dgm:spPr/>
      <dgm:t>
        <a:bodyPr/>
        <a:lstStyle/>
        <a:p>
          <a:endParaRPr lang="en-US"/>
        </a:p>
      </dgm:t>
    </dgm:pt>
    <dgm:pt modelId="{CC346359-4FB1-4463-9B00-EAC509D64CCA}">
      <dgm:prSet phldrT="[Text]"/>
      <dgm:spPr/>
      <dgm:t>
        <a:bodyPr/>
        <a:lstStyle/>
        <a:p>
          <a:r>
            <a:rPr lang="en-US" dirty="0" smtClean="0"/>
            <a:t>Tenant Saves</a:t>
          </a:r>
        </a:p>
      </dgm:t>
    </dgm:pt>
    <dgm:pt modelId="{D77ED032-B661-40BA-9045-0929624594AF}" type="parTrans" cxnId="{75BFD5A2-DDBF-4E32-BCD4-961AEC8150CD}">
      <dgm:prSet/>
      <dgm:spPr/>
      <dgm:t>
        <a:bodyPr/>
        <a:lstStyle/>
        <a:p>
          <a:endParaRPr lang="en-US"/>
        </a:p>
      </dgm:t>
    </dgm:pt>
    <dgm:pt modelId="{93D6BC47-C784-40AB-B47D-C3047076F7F1}" type="sibTrans" cxnId="{75BFD5A2-DDBF-4E32-BCD4-961AEC8150CD}">
      <dgm:prSet/>
      <dgm:spPr/>
      <dgm:t>
        <a:bodyPr/>
        <a:lstStyle/>
        <a:p>
          <a:endParaRPr lang="en-US"/>
        </a:p>
      </dgm:t>
    </dgm:pt>
    <dgm:pt modelId="{DA800F44-C9E4-4DB7-83A0-E7937FEF0841}">
      <dgm:prSet phldrT="[Text]"/>
      <dgm:spPr/>
      <dgm:t>
        <a:bodyPr/>
        <a:lstStyle/>
        <a:p>
          <a:r>
            <a:rPr lang="en-US" dirty="0" smtClean="0"/>
            <a:t>???</a:t>
          </a:r>
        </a:p>
      </dgm:t>
    </dgm:pt>
    <dgm:pt modelId="{A08A2FBF-2BEB-4C0E-A805-FBCFAC91E2D5}" type="parTrans" cxnId="{B6C50C38-42CD-44BE-9A8D-6E5E845DB9F8}">
      <dgm:prSet/>
      <dgm:spPr/>
      <dgm:t>
        <a:bodyPr/>
        <a:lstStyle/>
        <a:p>
          <a:endParaRPr lang="en-US"/>
        </a:p>
      </dgm:t>
    </dgm:pt>
    <dgm:pt modelId="{705D30C8-52C8-4368-AF70-343DC57B1599}" type="sibTrans" cxnId="{B6C50C38-42CD-44BE-9A8D-6E5E845DB9F8}">
      <dgm:prSet/>
      <dgm:spPr/>
      <dgm:t>
        <a:bodyPr/>
        <a:lstStyle/>
        <a:p>
          <a:endParaRPr lang="en-US"/>
        </a:p>
      </dgm:t>
    </dgm:pt>
    <dgm:pt modelId="{61C38A69-75F0-446D-94EE-833060AF0BDC}" type="pres">
      <dgm:prSet presAssocID="{E380F918-2734-410B-81A9-C66ABBE9AA9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49EEE1-14AA-4929-8B83-09DB4AC39674}" type="pres">
      <dgm:prSet presAssocID="{75CEEA0C-A366-4769-B789-7000C1CD0EE5}" presName="dummy" presStyleCnt="0"/>
      <dgm:spPr/>
    </dgm:pt>
    <dgm:pt modelId="{77F33149-7FC1-459D-8D33-182B8A2FA099}" type="pres">
      <dgm:prSet presAssocID="{75CEEA0C-A366-4769-B789-7000C1CD0EE5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82ADF-57D1-40E7-866C-E6987F244F85}" type="pres">
      <dgm:prSet presAssocID="{CF70EE60-FDAF-41FF-9B6B-CDA6DCC1F01E}" presName="sibTrans" presStyleLbl="node1" presStyleIdx="0" presStyleCnt="3"/>
      <dgm:spPr/>
      <dgm:t>
        <a:bodyPr/>
        <a:lstStyle/>
        <a:p>
          <a:endParaRPr lang="en-US"/>
        </a:p>
      </dgm:t>
    </dgm:pt>
    <dgm:pt modelId="{2EDACF2F-B740-43E9-A4B7-9BDCAD0105A2}" type="pres">
      <dgm:prSet presAssocID="{CC346359-4FB1-4463-9B00-EAC509D64CCA}" presName="dummy" presStyleCnt="0"/>
      <dgm:spPr/>
    </dgm:pt>
    <dgm:pt modelId="{BC009068-A5C4-466A-B120-3CAD2BA11928}" type="pres">
      <dgm:prSet presAssocID="{CC346359-4FB1-4463-9B00-EAC509D64CCA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4801B-0742-42E1-B44F-3B1FF4A7B03E}" type="pres">
      <dgm:prSet presAssocID="{93D6BC47-C784-40AB-B47D-C3047076F7F1}" presName="sibTrans" presStyleLbl="node1" presStyleIdx="1" presStyleCnt="3"/>
      <dgm:spPr/>
      <dgm:t>
        <a:bodyPr/>
        <a:lstStyle/>
        <a:p>
          <a:endParaRPr lang="en-US"/>
        </a:p>
      </dgm:t>
    </dgm:pt>
    <dgm:pt modelId="{113601F0-BFF7-485C-BADE-7F80ED749CB4}" type="pres">
      <dgm:prSet presAssocID="{DA800F44-C9E4-4DB7-83A0-E7937FEF0841}" presName="dummy" presStyleCnt="0"/>
      <dgm:spPr/>
    </dgm:pt>
    <dgm:pt modelId="{338F7981-DD70-4100-B6EA-062263CF1AC1}" type="pres">
      <dgm:prSet presAssocID="{DA800F44-C9E4-4DB7-83A0-E7937FEF0841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2A368-B66F-46CB-A21B-8912E958F6B7}" type="pres">
      <dgm:prSet presAssocID="{705D30C8-52C8-4368-AF70-343DC57B1599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707EFEE9-4839-4F4E-8E03-34C0360E38D7}" type="presOf" srcId="{E380F918-2734-410B-81A9-C66ABBE9AA9A}" destId="{61C38A69-75F0-446D-94EE-833060AF0BDC}" srcOrd="0" destOrd="0" presId="urn:microsoft.com/office/officeart/2005/8/layout/cycle1"/>
    <dgm:cxn modelId="{37936B62-0E74-4E90-9A12-8BBB50B604C2}" type="presOf" srcId="{705D30C8-52C8-4368-AF70-343DC57B1599}" destId="{C992A368-B66F-46CB-A21B-8912E958F6B7}" srcOrd="0" destOrd="0" presId="urn:microsoft.com/office/officeart/2005/8/layout/cycle1"/>
    <dgm:cxn modelId="{BC31F29E-DBCD-4311-AD05-5C3C3F21B9FF}" type="presOf" srcId="{CC346359-4FB1-4463-9B00-EAC509D64CCA}" destId="{BC009068-A5C4-466A-B120-3CAD2BA11928}" srcOrd="0" destOrd="0" presId="urn:microsoft.com/office/officeart/2005/8/layout/cycle1"/>
    <dgm:cxn modelId="{87F3D153-64F4-4F30-A163-FCA81FB29CF9}" type="presOf" srcId="{CF70EE60-FDAF-41FF-9B6B-CDA6DCC1F01E}" destId="{6BF82ADF-57D1-40E7-866C-E6987F244F85}" srcOrd="0" destOrd="0" presId="urn:microsoft.com/office/officeart/2005/8/layout/cycle1"/>
    <dgm:cxn modelId="{62974452-586D-424B-ABE5-434636692164}" type="presOf" srcId="{93D6BC47-C784-40AB-B47D-C3047076F7F1}" destId="{C214801B-0742-42E1-B44F-3B1FF4A7B03E}" srcOrd="0" destOrd="0" presId="urn:microsoft.com/office/officeart/2005/8/layout/cycle1"/>
    <dgm:cxn modelId="{B6C50C38-42CD-44BE-9A8D-6E5E845DB9F8}" srcId="{E380F918-2734-410B-81A9-C66ABBE9AA9A}" destId="{DA800F44-C9E4-4DB7-83A0-E7937FEF0841}" srcOrd="2" destOrd="0" parTransId="{A08A2FBF-2BEB-4C0E-A805-FBCFAC91E2D5}" sibTransId="{705D30C8-52C8-4368-AF70-343DC57B1599}"/>
    <dgm:cxn modelId="{B8D898AA-E9D9-4B8D-B587-4A3C03E54B6D}" srcId="{E380F918-2734-410B-81A9-C66ABBE9AA9A}" destId="{75CEEA0C-A366-4769-B789-7000C1CD0EE5}" srcOrd="0" destOrd="0" parTransId="{E958CD73-F01E-4505-BD76-7CD74DB1F819}" sibTransId="{CF70EE60-FDAF-41FF-9B6B-CDA6DCC1F01E}"/>
    <dgm:cxn modelId="{59F9310D-1531-4A93-AEA0-93706CEDF552}" type="presOf" srcId="{75CEEA0C-A366-4769-B789-7000C1CD0EE5}" destId="{77F33149-7FC1-459D-8D33-182B8A2FA099}" srcOrd="0" destOrd="0" presId="urn:microsoft.com/office/officeart/2005/8/layout/cycle1"/>
    <dgm:cxn modelId="{75BFD5A2-DDBF-4E32-BCD4-961AEC8150CD}" srcId="{E380F918-2734-410B-81A9-C66ABBE9AA9A}" destId="{CC346359-4FB1-4463-9B00-EAC509D64CCA}" srcOrd="1" destOrd="0" parTransId="{D77ED032-B661-40BA-9045-0929624594AF}" sibTransId="{93D6BC47-C784-40AB-B47D-C3047076F7F1}"/>
    <dgm:cxn modelId="{6DC26798-084C-45F5-AC25-54F9380F85E0}" type="presOf" srcId="{DA800F44-C9E4-4DB7-83A0-E7937FEF0841}" destId="{338F7981-DD70-4100-B6EA-062263CF1AC1}" srcOrd="0" destOrd="0" presId="urn:microsoft.com/office/officeart/2005/8/layout/cycle1"/>
    <dgm:cxn modelId="{156657CD-4C67-4348-A45F-53C78FE0DCA6}" type="presParOf" srcId="{61C38A69-75F0-446D-94EE-833060AF0BDC}" destId="{9A49EEE1-14AA-4929-8B83-09DB4AC39674}" srcOrd="0" destOrd="0" presId="urn:microsoft.com/office/officeart/2005/8/layout/cycle1"/>
    <dgm:cxn modelId="{9F11BB79-6F94-45E1-AC9B-3492FC44593B}" type="presParOf" srcId="{61C38A69-75F0-446D-94EE-833060AF0BDC}" destId="{77F33149-7FC1-459D-8D33-182B8A2FA099}" srcOrd="1" destOrd="0" presId="urn:microsoft.com/office/officeart/2005/8/layout/cycle1"/>
    <dgm:cxn modelId="{99B6CD94-2076-4174-A918-1E484B68E83B}" type="presParOf" srcId="{61C38A69-75F0-446D-94EE-833060AF0BDC}" destId="{6BF82ADF-57D1-40E7-866C-E6987F244F85}" srcOrd="2" destOrd="0" presId="urn:microsoft.com/office/officeart/2005/8/layout/cycle1"/>
    <dgm:cxn modelId="{97372EC3-BD7B-4A61-B13A-0E32DB631F7A}" type="presParOf" srcId="{61C38A69-75F0-446D-94EE-833060AF0BDC}" destId="{2EDACF2F-B740-43E9-A4B7-9BDCAD0105A2}" srcOrd="3" destOrd="0" presId="urn:microsoft.com/office/officeart/2005/8/layout/cycle1"/>
    <dgm:cxn modelId="{E60D907D-DAA8-451A-BDCA-7B4CEDB4AACE}" type="presParOf" srcId="{61C38A69-75F0-446D-94EE-833060AF0BDC}" destId="{BC009068-A5C4-466A-B120-3CAD2BA11928}" srcOrd="4" destOrd="0" presId="urn:microsoft.com/office/officeart/2005/8/layout/cycle1"/>
    <dgm:cxn modelId="{B294A6CB-7B7F-4180-AE92-29B8F1E8DA4E}" type="presParOf" srcId="{61C38A69-75F0-446D-94EE-833060AF0BDC}" destId="{C214801B-0742-42E1-B44F-3B1FF4A7B03E}" srcOrd="5" destOrd="0" presId="urn:microsoft.com/office/officeart/2005/8/layout/cycle1"/>
    <dgm:cxn modelId="{F7F0FD3A-3D39-45F0-8122-AC74C69D77D0}" type="presParOf" srcId="{61C38A69-75F0-446D-94EE-833060AF0BDC}" destId="{113601F0-BFF7-485C-BADE-7F80ED749CB4}" srcOrd="6" destOrd="0" presId="urn:microsoft.com/office/officeart/2005/8/layout/cycle1"/>
    <dgm:cxn modelId="{90862E71-A9A7-4969-AC10-96ED90196466}" type="presParOf" srcId="{61C38A69-75F0-446D-94EE-833060AF0BDC}" destId="{338F7981-DD70-4100-B6EA-062263CF1AC1}" srcOrd="7" destOrd="0" presId="urn:microsoft.com/office/officeart/2005/8/layout/cycle1"/>
    <dgm:cxn modelId="{C68B2310-FEBC-4BE8-B430-51C53F86A882}" type="presParOf" srcId="{61C38A69-75F0-446D-94EE-833060AF0BDC}" destId="{C992A368-B66F-46CB-A21B-8912E958F6B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F33149-7FC1-459D-8D33-182B8A2FA099}">
      <dsp:nvSpPr>
        <dsp:cNvPr id="0" name=""/>
        <dsp:cNvSpPr/>
      </dsp:nvSpPr>
      <dsp:spPr>
        <a:xfrm>
          <a:off x="5132819" y="366541"/>
          <a:ext cx="1865932" cy="186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Owner Pays</a:t>
          </a:r>
          <a:endParaRPr lang="en-US" sz="4500" kern="1200" dirty="0"/>
        </a:p>
      </dsp:txBody>
      <dsp:txXfrm>
        <a:off x="5132819" y="366541"/>
        <a:ext cx="1865932" cy="1865932"/>
      </dsp:txXfrm>
    </dsp:sp>
    <dsp:sp modelId="{6BF82ADF-57D1-40E7-866C-E6987F244F85}">
      <dsp:nvSpPr>
        <dsp:cNvPr id="0" name=""/>
        <dsp:cNvSpPr/>
      </dsp:nvSpPr>
      <dsp:spPr>
        <a:xfrm>
          <a:off x="2288757" y="-1102"/>
          <a:ext cx="4414084" cy="4414084"/>
        </a:xfrm>
        <a:prstGeom prst="circularArrow">
          <a:avLst>
            <a:gd name="adj1" fmla="val 8243"/>
            <a:gd name="adj2" fmla="val 575659"/>
            <a:gd name="adj3" fmla="val 2965950"/>
            <a:gd name="adj4" fmla="val 50319"/>
            <a:gd name="adj5" fmla="val 9617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09068-A5C4-466A-B120-3CAD2BA11928}">
      <dsp:nvSpPr>
        <dsp:cNvPr id="0" name=""/>
        <dsp:cNvSpPr/>
      </dsp:nvSpPr>
      <dsp:spPr>
        <a:xfrm>
          <a:off x="3562833" y="3085837"/>
          <a:ext cx="1865932" cy="186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Tenant Saves</a:t>
          </a:r>
        </a:p>
      </dsp:txBody>
      <dsp:txXfrm>
        <a:off x="3562833" y="3085837"/>
        <a:ext cx="1865932" cy="1865932"/>
      </dsp:txXfrm>
    </dsp:sp>
    <dsp:sp modelId="{C214801B-0742-42E1-B44F-3B1FF4A7B03E}">
      <dsp:nvSpPr>
        <dsp:cNvPr id="0" name=""/>
        <dsp:cNvSpPr/>
      </dsp:nvSpPr>
      <dsp:spPr>
        <a:xfrm>
          <a:off x="2288757" y="-1102"/>
          <a:ext cx="4414084" cy="4414084"/>
        </a:xfrm>
        <a:prstGeom prst="circularArrow">
          <a:avLst>
            <a:gd name="adj1" fmla="val 8243"/>
            <a:gd name="adj2" fmla="val 575659"/>
            <a:gd name="adj3" fmla="val 10174022"/>
            <a:gd name="adj4" fmla="val 7258391"/>
            <a:gd name="adj5" fmla="val 9617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F7981-DD70-4100-B6EA-062263CF1AC1}">
      <dsp:nvSpPr>
        <dsp:cNvPr id="0" name=""/>
        <dsp:cNvSpPr/>
      </dsp:nvSpPr>
      <dsp:spPr>
        <a:xfrm>
          <a:off x="1992847" y="366541"/>
          <a:ext cx="1865932" cy="186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???</a:t>
          </a:r>
        </a:p>
      </dsp:txBody>
      <dsp:txXfrm>
        <a:off x="1992847" y="366541"/>
        <a:ext cx="1865932" cy="1865932"/>
      </dsp:txXfrm>
    </dsp:sp>
    <dsp:sp modelId="{C992A368-B66F-46CB-A21B-8912E958F6B7}">
      <dsp:nvSpPr>
        <dsp:cNvPr id="0" name=""/>
        <dsp:cNvSpPr/>
      </dsp:nvSpPr>
      <dsp:spPr>
        <a:xfrm>
          <a:off x="2288757" y="-1102"/>
          <a:ext cx="4414084" cy="4414084"/>
        </a:xfrm>
        <a:prstGeom prst="circularArrow">
          <a:avLst>
            <a:gd name="adj1" fmla="val 8243"/>
            <a:gd name="adj2" fmla="val 575659"/>
            <a:gd name="adj3" fmla="val 16858677"/>
            <a:gd name="adj4" fmla="val 14965663"/>
            <a:gd name="adj5" fmla="val 9617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AF769C-FAC3-4912-89D5-56489AC78CB2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BD64E6-58D6-49E4-84CF-E723C5337F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C80568-9FEF-44D2-BBD4-4C0658CA496E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6B4E46-A410-4413-A71D-0B281D961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594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Alternate title, Past</a:t>
            </a:r>
            <a:r>
              <a:rPr lang="en-US" baseline="0" dirty="0" smtClean="0"/>
              <a:t>, present, and future – what is most relevant to NZE!!!</a:t>
            </a:r>
          </a:p>
          <a:p>
            <a:r>
              <a:rPr lang="en-US" baseline="0" dirty="0" smtClean="0"/>
              <a:t>Check out tax incentives for ETO – </a:t>
            </a:r>
            <a:r>
              <a:rPr lang="en-US" baseline="0" dirty="0" err="1" smtClean="0"/>
              <a:t>bld</a:t>
            </a:r>
            <a:r>
              <a:rPr lang="en-US" baseline="0" dirty="0" smtClean="0"/>
              <a:t> owners must </a:t>
            </a:r>
          </a:p>
          <a:p>
            <a:r>
              <a:rPr lang="en-US" baseline="0" dirty="0" smtClean="0"/>
              <a:t>ACEE MF programs – NJ MF DER award winning program </a:t>
            </a:r>
          </a:p>
          <a:p>
            <a:r>
              <a:rPr lang="en-US" baseline="0" dirty="0" smtClean="0"/>
              <a:t>SecuriSync – check our report Adam sent – Apartment hunters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B4E46-A410-4413-A71D-0B281D9613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260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dirty="0" smtClean="0"/>
              <a:t>1236</a:t>
            </a:r>
          </a:p>
          <a:p>
            <a:pPr rtl="0" eaLnBrk="1" fontAlgn="b" latinLnBrk="0" hangingPunct="1"/>
            <a:r>
              <a:rPr lang="en-US" dirty="0" smtClean="0"/>
              <a:t>362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B4E46-A410-4413-A71D-0B281D9613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127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B4E46-A410-4413-A71D-0B281D9613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04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lowest</a:t>
            </a:r>
            <a:r>
              <a:rPr lang="en-US" baseline="0" dirty="0" smtClean="0"/>
              <a:t> to highest </a:t>
            </a:r>
          </a:p>
          <a:p>
            <a:pPr defTabSz="931774">
              <a:defRPr/>
            </a:pPr>
            <a:r>
              <a:rPr lang="en-US" dirty="0" smtClean="0"/>
              <a:t>Total DER Project Cost = $20-</a:t>
            </a:r>
            <a:r>
              <a:rPr lang="en-US" baseline="0" dirty="0" smtClean="0"/>
              <a:t> $104</a:t>
            </a:r>
          </a:p>
          <a:p>
            <a:r>
              <a:rPr lang="en-US" dirty="0" smtClean="0"/>
              <a:t>Total Energy-Related DER Measures = $16-$54</a:t>
            </a:r>
            <a:r>
              <a:rPr lang="en-US" sz="3700" dirty="0" smtClean="0"/>
              <a:t>Total </a:t>
            </a:r>
            <a:r>
              <a:rPr lang="en-US" sz="3700" i="1" u="sng" dirty="0" smtClean="0"/>
              <a:t>energy-related</a:t>
            </a:r>
            <a:r>
              <a:rPr lang="en-US" sz="3700" dirty="0" smtClean="0"/>
              <a:t> DER measures </a:t>
            </a:r>
          </a:p>
          <a:p>
            <a:pPr marL="757066" lvl="2" indent="-349415"/>
            <a:r>
              <a:rPr lang="en-US" sz="2900" dirty="0" smtClean="0"/>
              <a:t>Range - $16-$54</a:t>
            </a:r>
          </a:p>
          <a:p>
            <a:pPr marL="757066" lvl="2" indent="-349415"/>
            <a:r>
              <a:rPr lang="en-US" sz="2900" dirty="0" smtClean="0"/>
              <a:t>Average cost = $35/SF </a:t>
            </a:r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B4E46-A410-4413-A71D-0B281D9613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23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en-US" dirty="0" smtClean="0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102CC5-F507-4E90-815F-F441F38BD26C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3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0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3760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36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0B75-FBA5-4728-94D7-2E8BF3A9A4FF}" type="datetimeFigureOut">
              <a:rPr lang="en-US" smtClean="0">
                <a:solidFill>
                  <a:srgbClr val="000000"/>
                </a:solidFill>
              </a:rPr>
              <a:pPr/>
              <a:t>10/8/2014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224F-6009-4674-9997-79377BB1D2A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62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4" y="2647949"/>
            <a:ext cx="3571875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1" y="1730405"/>
            <a:ext cx="5648623" cy="1204307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409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D8C34C-A124-4565-9D97-48A6E03A9D4B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0B60-3C75-4B12-BEB1-0944DF924C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4A19DA-3716-4C36-A0D2-6E87CB28AF42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17103-E8D7-42AB-AC15-161EE3301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BA593-CD51-4B9E-A9FC-6CB612EE7D5C}" type="datetime4">
              <a:rPr lang="en-US" smtClean="0"/>
              <a:pPr>
                <a:defRPr/>
              </a:pPr>
              <a:t>October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03AC9-8725-414E-82B3-F063EBB7C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3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4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6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7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" y="84"/>
            <a:ext cx="9236075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09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30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1722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38800" y="61722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4BC2DA-19F6-4195-A6DF-1C7B16B86D0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2" name="Picture 8" descr="CSG_logo_CMYK_3C%.jpg"/>
          <p:cNvPicPr>
            <a:picLocks noChangeAspect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61445" y="5694364"/>
            <a:ext cx="1030287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3183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1630-2432-4505-BF99-5096F8A88ECE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4FB-2406-4BF1-9398-84AAC4A422D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38" y="5752353"/>
            <a:ext cx="1451162" cy="1105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716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73511-CD42-41DE-81FC-7E82F7BD50AC}" type="datetime4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8, 2014</a:t>
            </a:fld>
            <a:endParaRPr lang="en-US" dirty="0" err="1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3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3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E95A1-89D6-4116-A9F9-1F1A97210F20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17538"/>
          <a:stretch>
            <a:fillRect/>
          </a:stretch>
        </p:blipFill>
        <p:spPr bwMode="auto">
          <a:xfrm>
            <a:off x="4181475" y="10668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-3276"/>
            <a:ext cx="9144000" cy="686127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CA" dirty="0">
              <a:solidFill>
                <a:prstClr val="white"/>
              </a:solidFill>
            </a:endParaRPr>
          </a:p>
        </p:txBody>
      </p:sp>
      <p:pic>
        <p:nvPicPr>
          <p:cNvPr id="9" name="Picture 8" descr="Sphere Vancouv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" y="-31682"/>
            <a:ext cx="3590432" cy="4602187"/>
          </a:xfrm>
          <a:prstGeom prst="rect">
            <a:avLst/>
          </a:prstGeom>
        </p:spPr>
      </p:pic>
      <p:sp>
        <p:nvSpPr>
          <p:cNvPr id="13319" name="Title 3"/>
          <p:cNvSpPr txBox="1">
            <a:spLocks/>
          </p:cNvSpPr>
          <p:nvPr/>
        </p:nvSpPr>
        <p:spPr bwMode="auto">
          <a:xfrm>
            <a:off x="3756698" y="2988080"/>
            <a:ext cx="453548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4000" b="1" dirty="0" smtClean="0">
                <a:solidFill>
                  <a:srgbClr val="2C5D98"/>
                </a:solidFill>
                <a:ea typeface="ＭＳ Ｐゴシック" pitchFamily="34" charset="-128"/>
                <a:cs typeface="Arial" pitchFamily="34" charset="0"/>
              </a:rPr>
              <a:t>NZTF October 8</a:t>
            </a:r>
            <a:r>
              <a:rPr lang="en-CA" sz="4000" b="1" baseline="30000" dirty="0" smtClean="0">
                <a:solidFill>
                  <a:srgbClr val="2C5D98"/>
                </a:solidFill>
                <a:ea typeface="ＭＳ Ｐゴシック" pitchFamily="34" charset="-128"/>
                <a:cs typeface="Arial" pitchFamily="34" charset="0"/>
              </a:rPr>
              <a:t>th</a:t>
            </a:r>
            <a:endParaRPr lang="en-US" sz="4000" b="1" dirty="0">
              <a:solidFill>
                <a:srgbClr val="2C5D98"/>
              </a:solidFill>
              <a:ea typeface="ＭＳ Ｐゴシック" pitchFamily="34" charset="-128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solidFill>
                  <a:srgbClr val="AFBD22"/>
                </a:solidFill>
                <a:ea typeface="ＭＳ Ｐゴシック" pitchFamily="34" charset="-128"/>
                <a:cs typeface="Arial" pitchFamily="34" charset="0"/>
              </a:rPr>
              <a:t>Residential Sector &amp; Initial </a:t>
            </a:r>
            <a:r>
              <a:rPr lang="en-CA" sz="2800" b="1" dirty="0" smtClean="0">
                <a:solidFill>
                  <a:srgbClr val="AFBD22"/>
                </a:solidFill>
                <a:ea typeface="ＭＳ Ｐゴシック" pitchFamily="34" charset="-128"/>
                <a:cs typeface="Arial" pitchFamily="34" charset="0"/>
              </a:rPr>
              <a:t>Prioritization</a:t>
            </a:r>
            <a:endParaRPr lang="en-US" sz="4000" b="1" dirty="0">
              <a:solidFill>
                <a:srgbClr val="2C5D98"/>
              </a:solidFill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543236" y="3135279"/>
            <a:ext cx="0" cy="2286000"/>
          </a:xfrm>
          <a:prstGeom prst="line">
            <a:avLst/>
          </a:prstGeom>
          <a:ln w="19050">
            <a:solidFill>
              <a:srgbClr val="6567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Title 3"/>
          <p:cNvSpPr txBox="1">
            <a:spLocks/>
          </p:cNvSpPr>
          <p:nvPr/>
        </p:nvSpPr>
        <p:spPr bwMode="auto">
          <a:xfrm>
            <a:off x="3854397" y="5037073"/>
            <a:ext cx="3429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56756"/>
                </a:solidFill>
                <a:ea typeface="ＭＳ Ｐゴシック" pitchFamily="34" charset="-128"/>
                <a:cs typeface="Arial" pitchFamily="34" charset="0"/>
              </a:rPr>
              <a:t>By Dave Ramslie MSc</a:t>
            </a:r>
            <a:r>
              <a:rPr lang="en-US" sz="1400" dirty="0" smtClean="0">
                <a:solidFill>
                  <a:srgbClr val="656756"/>
                </a:solidFill>
                <a:ea typeface="ＭＳ Ｐゴシック" pitchFamily="34" charset="-128"/>
                <a:cs typeface="Arial" pitchFamily="34" charset="0"/>
              </a:rPr>
              <a:t>, MCIP RPP </a:t>
            </a:r>
            <a:r>
              <a:rPr lang="en-US" sz="1400" dirty="0">
                <a:solidFill>
                  <a:srgbClr val="656756"/>
                </a:solidFill>
                <a:ea typeface="ＭＳ Ｐゴシック" pitchFamily="34" charset="-128"/>
                <a:cs typeface="Arial" pitchFamily="34" charset="0"/>
              </a:rPr>
              <a:t>LEED AP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56756"/>
                </a:solidFill>
                <a:ea typeface="ＭＳ Ｐゴシック" pitchFamily="34" charset="-128"/>
                <a:cs typeface="Arial" pitchFamily="34" charset="0"/>
              </a:rPr>
              <a:t>Principal, Integral Group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56756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65675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October </a:t>
            </a:r>
            <a:r>
              <a:rPr lang="en-US" sz="1400" dirty="0" smtClean="0">
                <a:solidFill>
                  <a:srgbClr val="65675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8</a:t>
            </a:r>
            <a:r>
              <a:rPr lang="en-US" sz="1400" baseline="30000" dirty="0" smtClean="0">
                <a:solidFill>
                  <a:srgbClr val="65675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</a:t>
            </a:r>
            <a:r>
              <a:rPr lang="en-US" sz="1400" dirty="0" smtClean="0">
                <a:solidFill>
                  <a:srgbClr val="65675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65675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2014</a:t>
            </a:r>
            <a:endParaRPr lang="en-US" sz="1400" dirty="0">
              <a:solidFill>
                <a:srgbClr val="656756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05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Performance Approach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610600" cy="41910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/>
              <a:t>Lighting				</a:t>
            </a:r>
            <a:r>
              <a:rPr lang="en-US" sz="4400" dirty="0">
                <a:solidFill>
                  <a:srgbClr val="70AC2E"/>
                </a:solidFill>
              </a:rPr>
              <a:t>	$25K</a:t>
            </a:r>
          </a:p>
          <a:p>
            <a:pPr marL="0" indent="0">
              <a:buNone/>
            </a:pPr>
            <a:r>
              <a:rPr lang="en-US" sz="4400" dirty="0" smtClean="0"/>
              <a:t>Insulation 				</a:t>
            </a:r>
            <a:r>
              <a:rPr lang="en-US" sz="4400" dirty="0" smtClean="0">
                <a:solidFill>
                  <a:srgbClr val="70AC2E"/>
                </a:solidFill>
              </a:rPr>
              <a:t>$45K</a:t>
            </a:r>
          </a:p>
          <a:p>
            <a:pPr marL="0" indent="0">
              <a:buNone/>
            </a:pPr>
            <a:r>
              <a:rPr lang="en-US" sz="4400" dirty="0" smtClean="0"/>
              <a:t>High Efficiency HVAC	</a:t>
            </a:r>
            <a:r>
              <a:rPr lang="en-US" sz="4400" dirty="0" smtClean="0">
                <a:solidFill>
                  <a:srgbClr val="70AC2E"/>
                </a:solidFill>
              </a:rPr>
              <a:t>$20K</a:t>
            </a:r>
          </a:p>
          <a:p>
            <a:pPr marL="0" indent="0">
              <a:buNone/>
            </a:pPr>
            <a:r>
              <a:rPr lang="en-US" sz="4400" dirty="0" smtClean="0"/>
              <a:t>Ventilation				</a:t>
            </a:r>
            <a:r>
              <a:rPr lang="en-US" sz="4400" dirty="0" smtClean="0">
                <a:solidFill>
                  <a:srgbClr val="FF0000"/>
                </a:solidFill>
              </a:rPr>
              <a:t>($15K)</a:t>
            </a:r>
            <a:endParaRPr lang="en-US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dirty="0" smtClean="0"/>
              <a:t>	</a:t>
            </a:r>
            <a:endParaRPr lang="en-US" sz="4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536324" y="5029200"/>
            <a:ext cx="25146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91622" y="5207964"/>
            <a:ext cx="13340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70AC2E"/>
                </a:solidFill>
                <a:latin typeface="Calibri"/>
                <a:cs typeface="Calibri"/>
              </a:rPr>
              <a:t>$75K</a:t>
            </a:r>
            <a:endParaRPr lang="en-US" sz="4400" dirty="0">
              <a:solidFill>
                <a:srgbClr val="70AC2E"/>
              </a:solidFill>
              <a:latin typeface="Calibri"/>
              <a:cs typeface="Calibri"/>
            </a:endParaRPr>
          </a:p>
        </p:txBody>
      </p:sp>
      <p:pic>
        <p:nvPicPr>
          <p:cNvPr id="14" name="Picture 3" descr="C:\Users\margovaldes\AppData\Local\Microsoft\Windows\Temporary Internet Files\Content.IE5\2RD8ZWML\MC90043253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9" y="5181600"/>
            <a:ext cx="1003194" cy="68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61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Future</a:t>
            </a:r>
            <a:br>
              <a:rPr lang="en-US" dirty="0" smtClean="0"/>
            </a:br>
            <a:r>
              <a:rPr lang="en-US" dirty="0" smtClean="0"/>
              <a:t>Energy Efficiency and Beyond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6674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0772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Opportunities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86800" cy="4953000"/>
          </a:xfrm>
        </p:spPr>
        <p:txBody>
          <a:bodyPr/>
          <a:lstStyle/>
          <a:p>
            <a:pPr marL="57150" indent="0">
              <a:buNone/>
            </a:pPr>
            <a:r>
              <a:rPr lang="en-US" sz="3600" dirty="0" smtClean="0"/>
              <a:t>“</a:t>
            </a:r>
            <a:r>
              <a:rPr lang="en-US" sz="3600" dirty="0"/>
              <a:t>Things that are measured tend to improve” </a:t>
            </a:r>
            <a:r>
              <a:rPr lang="en-US" sz="3600" dirty="0" smtClean="0"/>
              <a:t>				</a:t>
            </a:r>
            <a:r>
              <a:rPr lang="en-US" sz="2800" i="1" dirty="0" smtClean="0"/>
              <a:t>John Kenneth Galbraith</a:t>
            </a:r>
            <a:endParaRPr lang="en-US" sz="2800" i="1" dirty="0"/>
          </a:p>
          <a:p>
            <a:pPr>
              <a:spcBef>
                <a:spcPts val="0"/>
              </a:spcBef>
            </a:pPr>
            <a:r>
              <a:rPr lang="en-US" sz="3600" dirty="0"/>
              <a:t>Benchmarking </a:t>
            </a:r>
            <a:endParaRPr lang="en-US" sz="3600" dirty="0" smtClean="0"/>
          </a:p>
          <a:p>
            <a:pPr>
              <a:spcBef>
                <a:spcPts val="0"/>
              </a:spcBef>
            </a:pPr>
            <a:endParaRPr lang="en-US" sz="3600" dirty="0" smtClean="0"/>
          </a:p>
          <a:p>
            <a:pPr>
              <a:spcBef>
                <a:spcPts val="0"/>
              </a:spcBef>
            </a:pPr>
            <a:r>
              <a:rPr lang="en-US" sz="3600" dirty="0" smtClean="0"/>
              <a:t>More emphasis on performance</a:t>
            </a:r>
          </a:p>
          <a:p>
            <a:pPr>
              <a:spcBef>
                <a:spcPts val="0"/>
              </a:spcBef>
            </a:pPr>
            <a:endParaRPr lang="en-US" sz="3600" dirty="0" smtClean="0"/>
          </a:p>
          <a:p>
            <a:pPr>
              <a:spcBef>
                <a:spcPts val="0"/>
              </a:spcBef>
            </a:pPr>
            <a:r>
              <a:rPr lang="en-US" sz="3600" dirty="0" smtClean="0"/>
              <a:t>All New Construction NZE</a:t>
            </a:r>
          </a:p>
          <a:p>
            <a:pPr>
              <a:spcBef>
                <a:spcPts val="0"/>
              </a:spcBef>
            </a:pPr>
            <a:endParaRPr lang="en-US" sz="3600" dirty="0" smtClean="0"/>
          </a:p>
          <a:p>
            <a:pPr>
              <a:spcBef>
                <a:spcPts val="0"/>
              </a:spcBef>
            </a:pPr>
            <a:r>
              <a:rPr lang="en-US" sz="3600" dirty="0" smtClean="0"/>
              <a:t>Existing buildings - </a:t>
            </a:r>
            <a:r>
              <a:rPr lang="en-US" sz="3600" dirty="0"/>
              <a:t>Deep </a:t>
            </a:r>
            <a:r>
              <a:rPr lang="en-US" sz="3600" dirty="0" smtClean="0"/>
              <a:t>Energy Retrofit</a:t>
            </a:r>
          </a:p>
        </p:txBody>
      </p:sp>
      <p:pic>
        <p:nvPicPr>
          <p:cNvPr id="4" name="Picture 3" descr="C:\Users\margovaldes\AppData\Local\Microsoft\Windows\Temporary Internet Files\Content.IE5\2RD8ZWML\MC90043253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62200"/>
            <a:ext cx="1003194" cy="68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00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 Zero Energy New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6" t="14069" r="12527" b="11768"/>
          <a:stretch/>
        </p:blipFill>
        <p:spPr bwMode="auto">
          <a:xfrm>
            <a:off x="533400" y="1600202"/>
            <a:ext cx="7620000" cy="447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7020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491"/>
          <a:stretch/>
        </p:blipFill>
        <p:spPr bwMode="auto">
          <a:xfrm>
            <a:off x="2" y="0"/>
            <a:ext cx="5328745" cy="69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4660" y="356711"/>
            <a:ext cx="3539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/>
              </a:rPr>
              <a:t>Net Zero Energy New Construction</a:t>
            </a:r>
            <a:endParaRPr lang="en-US" sz="2800" dirty="0" smtClean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365541" y="0"/>
            <a:ext cx="3891455" cy="6949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15"/>
          <a:stretch/>
        </p:blipFill>
        <p:spPr bwMode="auto">
          <a:xfrm>
            <a:off x="6392929" y="129322"/>
            <a:ext cx="1760483" cy="657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63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argovaldes\My SecuriSync\Cambridge NZE Task Force\Castle Bef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924"/>
            <a:ext cx="9296400" cy="7105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97825" y="6488668"/>
            <a:ext cx="36172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http://www.castledeepenergy.com</a:t>
            </a:r>
          </a:p>
        </p:txBody>
      </p:sp>
    </p:spTree>
    <p:extLst>
      <p:ext uri="{BB962C8B-B14F-4D97-AF65-F5344CB8AC3E}">
        <p14:creationId xmlns="" xmlns:p14="http://schemas.microsoft.com/office/powerpoint/2010/main" val="30765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argovaldes\My SecuriSync\Cambridge NZE Task Force\Castle in progr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" y="-26049"/>
            <a:ext cx="9209689" cy="6912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0200" y="6428547"/>
            <a:ext cx="36172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http://www.castledeepenergy.com</a:t>
            </a:r>
          </a:p>
        </p:txBody>
      </p:sp>
    </p:spTree>
    <p:extLst>
      <p:ext uri="{BB962C8B-B14F-4D97-AF65-F5344CB8AC3E}">
        <p14:creationId xmlns="" xmlns:p14="http://schemas.microsoft.com/office/powerpoint/2010/main" val="19899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margovaldes\My SecuriSync\Cambridge NZE Task Force\Castle So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567559"/>
            <a:ext cx="9507571" cy="632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19550" y="6486463"/>
            <a:ext cx="36172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http://www.castledeepenergy.com</a:t>
            </a:r>
          </a:p>
        </p:txBody>
      </p:sp>
    </p:spTree>
    <p:extLst>
      <p:ext uri="{BB962C8B-B14F-4D97-AF65-F5344CB8AC3E}">
        <p14:creationId xmlns="" xmlns:p14="http://schemas.microsoft.com/office/powerpoint/2010/main" val="16717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govaldes\My SecuriSync\Cambridge NZE Task Force\Castle Af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533400"/>
            <a:ext cx="9622117" cy="640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11058" y="6475531"/>
            <a:ext cx="36172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http://www.castledeepenergy.com</a:t>
            </a:r>
          </a:p>
        </p:txBody>
      </p:sp>
    </p:spTree>
    <p:extLst>
      <p:ext uri="{BB962C8B-B14F-4D97-AF65-F5344CB8AC3E}">
        <p14:creationId xmlns="" xmlns:p14="http://schemas.microsoft.com/office/powerpoint/2010/main" val="98105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981200"/>
            <a:ext cx="3276600" cy="34290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336600"/>
                </a:solidFill>
              </a:rPr>
              <a:t>Boston’s “Green Triple Decker” Pilot Program</a:t>
            </a:r>
            <a:endParaRPr lang="en-US" i="1" dirty="0">
              <a:solidFill>
                <a:srgbClr val="336600"/>
              </a:solidFill>
            </a:endParaRPr>
          </a:p>
        </p:txBody>
      </p:sp>
      <p:pic>
        <p:nvPicPr>
          <p:cNvPr id="5122" name="Picture 2" descr="C:\Users\margovaldes\My SecuriSync\Cambridge NZE Task Force\JP 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331"/>
            <a:ext cx="5334000" cy="71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25607"/>
            <a:ext cx="5181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http://buildingoursustainablefuture.blogspot.com</a:t>
            </a:r>
          </a:p>
        </p:txBody>
      </p:sp>
    </p:spTree>
    <p:extLst>
      <p:ext uri="{BB962C8B-B14F-4D97-AF65-F5344CB8AC3E}">
        <p14:creationId xmlns="" xmlns:p14="http://schemas.microsoft.com/office/powerpoint/2010/main" val="40220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69794"/>
            <a:ext cx="7886700" cy="1325563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CA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Agenda</a:t>
            </a:r>
            <a:endParaRPr lang="en-US" b="1" dirty="0">
              <a:solidFill>
                <a:srgbClr val="2C5D98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38" y="865116"/>
            <a:ext cx="7886700" cy="5781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 smtClean="0"/>
              <a:t>October </a:t>
            </a:r>
            <a:r>
              <a:rPr lang="en-US" sz="1200" b="1" dirty="0"/>
              <a:t>8, 2014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>
                <a:solidFill>
                  <a:srgbClr val="525252"/>
                </a:solidFill>
              </a:rPr>
              <a:t>6</a:t>
            </a:r>
            <a:r>
              <a:rPr lang="en-US" sz="1200" dirty="0">
                <a:solidFill>
                  <a:srgbClr val="525252"/>
                </a:solidFill>
              </a:rPr>
              <a:t>:00 pm </a:t>
            </a:r>
            <a:r>
              <a:rPr lang="en-US" sz="1200" dirty="0" smtClean="0">
                <a:solidFill>
                  <a:srgbClr val="525252"/>
                </a:solidFill>
              </a:rPr>
              <a:t>		</a:t>
            </a:r>
            <a:r>
              <a:rPr lang="en-US" sz="1200" b="1" dirty="0" smtClean="0">
                <a:solidFill>
                  <a:srgbClr val="525252"/>
                </a:solidFill>
              </a:rPr>
              <a:t>Welcome </a:t>
            </a:r>
            <a:r>
              <a:rPr lang="en-US" sz="1200" b="1" dirty="0">
                <a:solidFill>
                  <a:srgbClr val="525252"/>
                </a:solidFill>
              </a:rPr>
              <a:t>&amp; Takeaways from the Sept. 23</a:t>
            </a:r>
            <a:r>
              <a:rPr lang="en-US" sz="1200" b="1" baseline="30000" dirty="0">
                <a:solidFill>
                  <a:srgbClr val="525252"/>
                </a:solidFill>
              </a:rPr>
              <a:t>rd</a:t>
            </a:r>
            <a:r>
              <a:rPr lang="en-US" sz="1200" b="1" dirty="0">
                <a:solidFill>
                  <a:srgbClr val="525252"/>
                </a:solidFill>
              </a:rPr>
              <a:t> Net Zero Public Forum 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525252"/>
                </a:solidFill>
              </a:rPr>
              <a:t>6:05 pm</a:t>
            </a:r>
            <a:r>
              <a:rPr lang="en-US" sz="1200" b="1" dirty="0">
                <a:solidFill>
                  <a:srgbClr val="525252"/>
                </a:solidFill>
              </a:rPr>
              <a:t> </a:t>
            </a:r>
            <a:r>
              <a:rPr lang="en-US" sz="1200" b="1" dirty="0" smtClean="0">
                <a:solidFill>
                  <a:srgbClr val="525252"/>
                </a:solidFill>
              </a:rPr>
              <a:t>		Presentation </a:t>
            </a:r>
            <a:r>
              <a:rPr lang="en-US" sz="1200" b="1" dirty="0">
                <a:solidFill>
                  <a:srgbClr val="525252"/>
                </a:solidFill>
              </a:rPr>
              <a:t>by Caitriona Cooke, Program Director, Conservation Services Group: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rgbClr val="525252"/>
                </a:solidFill>
              </a:rPr>
              <a:t>		·</a:t>
            </a:r>
            <a:r>
              <a:rPr lang="en-US" sz="1200" dirty="0">
                <a:solidFill>
                  <a:srgbClr val="525252"/>
                </a:solidFill>
              </a:rPr>
              <a:t>   </a:t>
            </a:r>
            <a:r>
              <a:rPr lang="en-US" sz="1200" dirty="0" smtClean="0">
                <a:solidFill>
                  <a:srgbClr val="525252"/>
                </a:solidFill>
              </a:rPr>
              <a:t>Single </a:t>
            </a:r>
            <a:r>
              <a:rPr lang="en-US" sz="1200" dirty="0">
                <a:solidFill>
                  <a:srgbClr val="525252"/>
                </a:solidFill>
              </a:rPr>
              <a:t>family housing barriers &amp; </a:t>
            </a:r>
            <a:r>
              <a:rPr lang="en-US" sz="1200" dirty="0" smtClean="0">
                <a:solidFill>
                  <a:srgbClr val="525252"/>
                </a:solidFill>
              </a:rPr>
              <a:t>opportunities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525252"/>
                </a:solidFill>
              </a:rPr>
              <a:t>6:20 pm</a:t>
            </a:r>
            <a:r>
              <a:rPr lang="en-US" sz="1200" b="1" dirty="0">
                <a:solidFill>
                  <a:srgbClr val="525252"/>
                </a:solidFill>
              </a:rPr>
              <a:t> </a:t>
            </a:r>
            <a:r>
              <a:rPr lang="en-US" sz="1200" b="1" dirty="0" smtClean="0">
                <a:solidFill>
                  <a:srgbClr val="525252"/>
                </a:solidFill>
              </a:rPr>
              <a:t>		Presentation </a:t>
            </a:r>
            <a:r>
              <a:rPr lang="en-US" sz="1200" b="1" dirty="0">
                <a:solidFill>
                  <a:srgbClr val="525252"/>
                </a:solidFill>
              </a:rPr>
              <a:t>by Jane Carbone, Director of Development, Homeowners Rehab</a:t>
            </a:r>
            <a:r>
              <a:rPr lang="en-US" sz="1200" b="1" dirty="0" smtClean="0">
                <a:solidFill>
                  <a:srgbClr val="525252"/>
                </a:solidFill>
              </a:rPr>
              <a:t>:</a:t>
            </a:r>
            <a:endParaRPr lang="en-US" sz="1200" dirty="0" smtClean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rgbClr val="525252"/>
                </a:solidFill>
              </a:rPr>
              <a:t>		·  Multi-family housing barriers &amp; opportunities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rgbClr val="525252"/>
                </a:solidFill>
              </a:rPr>
              <a:t>6:35 </a:t>
            </a:r>
            <a:r>
              <a:rPr lang="en-US" sz="1200" dirty="0">
                <a:solidFill>
                  <a:srgbClr val="525252"/>
                </a:solidFill>
              </a:rPr>
              <a:t>pm</a:t>
            </a:r>
            <a:r>
              <a:rPr lang="en-US" sz="1200" b="1" dirty="0">
                <a:solidFill>
                  <a:srgbClr val="525252"/>
                </a:solidFill>
              </a:rPr>
              <a:t> </a:t>
            </a:r>
            <a:r>
              <a:rPr lang="en-US" sz="1200" b="1" dirty="0" smtClean="0">
                <a:solidFill>
                  <a:srgbClr val="525252"/>
                </a:solidFill>
              </a:rPr>
              <a:t>		Presentation </a:t>
            </a:r>
            <a:r>
              <a:rPr lang="en-US" sz="1200" b="1" dirty="0">
                <a:solidFill>
                  <a:srgbClr val="525252"/>
                </a:solidFill>
              </a:rPr>
              <a:t>by Harvey Michaels, Energy Efficiency Lecturer &amp; Research Scientist, MIT: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rgbClr val="525252"/>
                </a:solidFill>
              </a:rPr>
              <a:t>		·</a:t>
            </a:r>
            <a:r>
              <a:rPr lang="en-US" sz="1200" dirty="0">
                <a:solidFill>
                  <a:srgbClr val="525252"/>
                </a:solidFill>
              </a:rPr>
              <a:t> </a:t>
            </a:r>
            <a:r>
              <a:rPr lang="en-US" sz="1200" dirty="0" smtClean="0">
                <a:solidFill>
                  <a:srgbClr val="525252"/>
                </a:solidFill>
              </a:rPr>
              <a:t>Response </a:t>
            </a:r>
            <a:r>
              <a:rPr lang="en-US" sz="1200" dirty="0">
                <a:solidFill>
                  <a:srgbClr val="525252"/>
                </a:solidFill>
              </a:rPr>
              <a:t>to residential sector </a:t>
            </a:r>
            <a:r>
              <a:rPr lang="en-US" sz="1200" dirty="0" smtClean="0">
                <a:solidFill>
                  <a:srgbClr val="525252"/>
                </a:solidFill>
              </a:rPr>
              <a:t>actions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525252"/>
                </a:solidFill>
              </a:rPr>
              <a:t>6:50 pm </a:t>
            </a:r>
            <a:r>
              <a:rPr lang="en-US" sz="1200" dirty="0" smtClean="0">
                <a:solidFill>
                  <a:srgbClr val="525252"/>
                </a:solidFill>
              </a:rPr>
              <a:t>		</a:t>
            </a:r>
            <a:r>
              <a:rPr lang="en-US" sz="1200" b="1" dirty="0" smtClean="0">
                <a:solidFill>
                  <a:srgbClr val="525252"/>
                </a:solidFill>
              </a:rPr>
              <a:t>Q</a:t>
            </a:r>
            <a:r>
              <a:rPr lang="en-US" sz="1200" b="1" dirty="0">
                <a:solidFill>
                  <a:srgbClr val="525252"/>
                </a:solidFill>
              </a:rPr>
              <a:t>&amp;</a:t>
            </a:r>
            <a:r>
              <a:rPr lang="en-US" sz="1200" b="1" dirty="0" smtClean="0">
                <a:solidFill>
                  <a:srgbClr val="525252"/>
                </a:solidFill>
              </a:rPr>
              <a:t>A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525252"/>
                </a:solidFill>
              </a:rPr>
              <a:t>7:05 </a:t>
            </a:r>
            <a:r>
              <a:rPr lang="en-US" sz="1200" dirty="0" smtClean="0">
                <a:solidFill>
                  <a:srgbClr val="525252"/>
                </a:solidFill>
              </a:rPr>
              <a:t>pm		</a:t>
            </a:r>
            <a:r>
              <a:rPr lang="en-US" sz="1200" b="1" dirty="0" smtClean="0">
                <a:solidFill>
                  <a:srgbClr val="525252"/>
                </a:solidFill>
              </a:rPr>
              <a:t> </a:t>
            </a:r>
            <a:r>
              <a:rPr lang="en-US" sz="1200" b="1" dirty="0">
                <a:solidFill>
                  <a:srgbClr val="525252"/>
                </a:solidFill>
              </a:rPr>
              <a:t>Review results of prioritization exercise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rgbClr val="525252"/>
                </a:solidFill>
              </a:rPr>
              <a:t>		·</a:t>
            </a:r>
            <a:r>
              <a:rPr lang="en-US" sz="1200" dirty="0">
                <a:solidFill>
                  <a:srgbClr val="525252"/>
                </a:solidFill>
              </a:rPr>
              <a:t> </a:t>
            </a:r>
            <a:r>
              <a:rPr lang="en-US" sz="1200" dirty="0" smtClean="0">
                <a:solidFill>
                  <a:srgbClr val="525252"/>
                </a:solidFill>
              </a:rPr>
              <a:t>Discussion </a:t>
            </a:r>
            <a:r>
              <a:rPr lang="en-US" sz="1200" dirty="0">
                <a:solidFill>
                  <a:srgbClr val="525252"/>
                </a:solidFill>
              </a:rPr>
              <a:t>to determine approach for big / complex </a:t>
            </a:r>
            <a:r>
              <a:rPr lang="en-US" sz="1200" dirty="0" smtClean="0">
                <a:solidFill>
                  <a:srgbClr val="525252"/>
                </a:solidFill>
              </a:rPr>
              <a:t>actions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525252"/>
                </a:solidFill>
              </a:rPr>
              <a:t>7:45 pm </a:t>
            </a:r>
            <a:r>
              <a:rPr lang="en-US" sz="1200" dirty="0" smtClean="0">
                <a:solidFill>
                  <a:srgbClr val="525252"/>
                </a:solidFill>
              </a:rPr>
              <a:t>		</a:t>
            </a:r>
            <a:r>
              <a:rPr lang="en-US" sz="1200" b="1" dirty="0" smtClean="0">
                <a:solidFill>
                  <a:srgbClr val="525252"/>
                </a:solidFill>
              </a:rPr>
              <a:t>Public </a:t>
            </a:r>
            <a:r>
              <a:rPr lang="en-US" sz="1200" b="1" dirty="0">
                <a:solidFill>
                  <a:srgbClr val="525252"/>
                </a:solidFill>
              </a:rPr>
              <a:t>Comment &amp; Next </a:t>
            </a:r>
            <a:r>
              <a:rPr lang="en-US" sz="1200" b="1" dirty="0" smtClean="0">
                <a:solidFill>
                  <a:srgbClr val="525252"/>
                </a:solidFill>
              </a:rPr>
              <a:t>Steps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525252"/>
                </a:solidFill>
              </a:rPr>
              <a:t>8:00 pm </a:t>
            </a:r>
            <a:r>
              <a:rPr lang="en-US" sz="1200" dirty="0" smtClean="0">
                <a:solidFill>
                  <a:srgbClr val="525252"/>
                </a:solidFill>
              </a:rPr>
              <a:t>		</a:t>
            </a:r>
            <a:r>
              <a:rPr lang="en-US" sz="1200" b="1" dirty="0" smtClean="0">
                <a:solidFill>
                  <a:srgbClr val="525252"/>
                </a:solidFill>
              </a:rPr>
              <a:t>Adjourn</a:t>
            </a:r>
            <a:endParaRPr lang="en-US" sz="1200" dirty="0">
              <a:solidFill>
                <a:srgbClr val="525252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29211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03"/>
            <a:ext cx="97550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4660" y="356711"/>
            <a:ext cx="35393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/>
              </a:rPr>
              <a:t>Brooklyn Passive House  - </a:t>
            </a:r>
            <a:r>
              <a:rPr lang="en-US" sz="2800" dirty="0" smtClean="0">
                <a:latin typeface="Calibri" panose="020F0502020204030204" pitchFamily="34" charset="0"/>
              </a:rPr>
              <a:t>Multiple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Exceptional </a:t>
            </a:r>
            <a:r>
              <a:rPr lang="en-US" sz="2600" dirty="0">
                <a:latin typeface="Calibri" panose="020F0502020204030204" pitchFamily="34" charset="0"/>
              </a:rPr>
              <a:t>energy performance targeting the Passive House </a:t>
            </a:r>
            <a:r>
              <a:rPr lang="en-US" sz="2600" dirty="0" smtClean="0">
                <a:latin typeface="Calibri" panose="020F0502020204030204" pitchFamily="34" charset="0"/>
              </a:rPr>
              <a:t>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Durability/longevity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Maintenance </a:t>
            </a:r>
            <a:r>
              <a:rPr lang="en-US" sz="2600" dirty="0">
                <a:latin typeface="Calibri" panose="020F0502020204030204" pitchFamily="34" charset="0"/>
              </a:rPr>
              <a:t>of historical architectural elements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502" y="6019889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/>
              <a:t>http://www.zeroenergy.com/md_brooklyn-passive-house.html</a:t>
            </a:r>
          </a:p>
        </p:txBody>
      </p:sp>
    </p:spTree>
    <p:extLst>
      <p:ext uri="{BB962C8B-B14F-4D97-AF65-F5344CB8AC3E}">
        <p14:creationId xmlns="" xmlns:p14="http://schemas.microsoft.com/office/powerpoint/2010/main" val="269859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argovaldes\My SecuriSync\CSG Deep Energy Retrofit Verification\Belmont, 158 Concord Ave, Belmont - DER\Pre-con site visit\IMG_0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"/>
            <a:ext cx="9144000" cy="6857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78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argovaldes\My SecuriSync\CSG Deep Energy Retrofit Verification\Belmont, 158 Concord Ave, Belmont - DER\Mid-point visit\IMG_2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6476"/>
            <a:ext cx="9144000" cy="6857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00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Energy Retrofit Program 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305800" cy="4419600"/>
          </a:xfrm>
        </p:spPr>
        <p:txBody>
          <a:bodyPr/>
          <a:lstStyle/>
          <a:p>
            <a:pPr>
              <a:buSzPct val="95000"/>
            </a:pPr>
            <a:r>
              <a:rPr lang="en-US" sz="5400" dirty="0" smtClean="0"/>
              <a:t>1-3 unit buildings </a:t>
            </a:r>
          </a:p>
          <a:p>
            <a:pPr>
              <a:buSzPct val="95000"/>
            </a:pPr>
            <a:r>
              <a:rPr lang="en-US" sz="5400" dirty="0" smtClean="0"/>
              <a:t>Total </a:t>
            </a:r>
            <a:r>
              <a:rPr lang="en-US" sz="5400" dirty="0"/>
              <a:t>DER </a:t>
            </a:r>
            <a:r>
              <a:rPr lang="en-US" sz="5400" dirty="0" smtClean="0"/>
              <a:t>project </a:t>
            </a:r>
            <a:r>
              <a:rPr lang="en-US" sz="5400" dirty="0"/>
              <a:t>c</a:t>
            </a:r>
            <a:r>
              <a:rPr lang="en-US" sz="5400" dirty="0" smtClean="0"/>
              <a:t>ost</a:t>
            </a:r>
          </a:p>
          <a:p>
            <a:pPr marL="742950" lvl="2" indent="-342900">
              <a:buSzPct val="95000"/>
            </a:pPr>
            <a:r>
              <a:rPr lang="en-US" sz="4400" dirty="0" smtClean="0"/>
              <a:t>Range - $20 - $104</a:t>
            </a:r>
          </a:p>
          <a:p>
            <a:pPr marL="742950" lvl="2" indent="-342900">
              <a:buSzPct val="95000"/>
            </a:pPr>
            <a:r>
              <a:rPr lang="en-US" sz="4400" b="1" dirty="0" smtClean="0">
                <a:solidFill>
                  <a:srgbClr val="70AC2E"/>
                </a:solidFill>
              </a:rPr>
              <a:t>Average - $48/SF </a:t>
            </a:r>
            <a:endParaRPr lang="en-US" sz="5400" b="1" dirty="0">
              <a:solidFill>
                <a:srgbClr val="70AC2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4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05" y="1"/>
            <a:ext cx="53280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634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3058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Installed Measures</a:t>
            </a:r>
            <a:r>
              <a:rPr lang="en-US" dirty="0"/>
              <a:t> </a:t>
            </a:r>
            <a:r>
              <a:rPr lang="en-US" dirty="0" smtClean="0"/>
              <a:t>- Two Stage Process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24000"/>
            <a:ext cx="8382000" cy="4953000"/>
          </a:xfrm>
        </p:spPr>
        <p:txBody>
          <a:bodyPr/>
          <a:lstStyle/>
          <a:p>
            <a:endParaRPr lang="en-US" dirty="0" smtClean="0"/>
          </a:p>
          <a:p>
            <a:r>
              <a:rPr lang="en-US" sz="3600" dirty="0" smtClean="0"/>
              <a:t>Attic air sealing and insulation</a:t>
            </a:r>
          </a:p>
          <a:p>
            <a:r>
              <a:rPr lang="en-US" sz="3600" dirty="0" smtClean="0"/>
              <a:t>Low flow showerheads/faucet aerators</a:t>
            </a:r>
          </a:p>
          <a:p>
            <a:r>
              <a:rPr lang="en-US" sz="3600" dirty="0" smtClean="0"/>
              <a:t>Lighting: in-unit &amp; common area lighting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297586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Incentives and </a:t>
            </a:r>
            <a:r>
              <a:rPr lang="en-US" dirty="0" smtClean="0"/>
              <a:t>Savings – All Measures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9803584"/>
              </p:ext>
            </p:extLst>
          </p:nvPr>
        </p:nvGraphicFramePr>
        <p:xfrm>
          <a:off x="914424" y="1905000"/>
          <a:ext cx="7384761" cy="3733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73625"/>
                <a:gridCol w="2511136"/>
              </a:tblGrid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Total </a:t>
                      </a:r>
                      <a:r>
                        <a:rPr lang="en-US" sz="3600" u="none" strike="noStrike" dirty="0" smtClean="0">
                          <a:effectLst/>
                        </a:rPr>
                        <a:t>Project Cost</a:t>
                      </a:r>
                      <a:r>
                        <a:rPr lang="en-US" sz="3600" u="none" strike="noStrike" dirty="0">
                          <a:effectLst/>
                        </a:rPr>
                        <a:t>: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$142,911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Total Incentive: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>
                          <a:effectLst/>
                        </a:rPr>
                        <a:t>$140,265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Annual KWh Savings: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 smtClean="0">
                          <a:effectLst/>
                        </a:rPr>
                        <a:t>201,581 kWh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Total cost to owner: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>
                          <a:effectLst/>
                        </a:rPr>
                        <a:t>$2,646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Annual savings @ $0.14/kWh: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$28,222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Payback: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 smtClean="0">
                          <a:effectLst/>
                        </a:rPr>
                        <a:t>~1 Month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6218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077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Incentives and Savings: </a:t>
            </a:r>
            <a:br>
              <a:rPr lang="en-US" dirty="0" smtClean="0"/>
            </a:br>
            <a:r>
              <a:rPr lang="en-US" dirty="0" smtClean="0"/>
              <a:t>Lighting Measures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2495338"/>
              </p:ext>
            </p:extLst>
          </p:nvPr>
        </p:nvGraphicFramePr>
        <p:xfrm>
          <a:off x="609600" y="1905000"/>
          <a:ext cx="8153400" cy="3108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76700"/>
                <a:gridCol w="40767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Total project cost: 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$131,892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Incentive: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$131,352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Annual KWh Savings: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186,984 kWh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cost to owner: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$540</a:t>
                      </a:r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Annual savings @ $0.14/kWh: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$26,178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Payback: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&lt;3 months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52572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0772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: </a:t>
            </a:r>
            <a:br>
              <a:rPr lang="en-US" sz="3600" dirty="0" smtClean="0"/>
            </a:br>
            <a:r>
              <a:rPr lang="en-US" sz="3600" dirty="0" smtClean="0"/>
              <a:t>Insulation and Water Saving Measures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7484479"/>
              </p:ext>
            </p:extLst>
          </p:nvPr>
        </p:nvGraphicFramePr>
        <p:xfrm>
          <a:off x="609600" y="1905003"/>
          <a:ext cx="8153400" cy="35534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76700"/>
                <a:gridCol w="4076700"/>
              </a:tblGrid>
              <a:tr h="54610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Total project cost: 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$11,019.08</a:t>
                      </a:r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Incentive: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$8,913.03</a:t>
                      </a:r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Annual KWh Savings: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14,597 kWh</a:t>
                      </a:r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cost to owner: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$2,106.05</a:t>
                      </a:r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Annual savings @ $0.14/kWh: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$2,044</a:t>
                      </a:r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Payback: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&lt;13 months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5015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077200" cy="11430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Challenges in Current System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725214" y="1371600"/>
            <a:ext cx="8382000" cy="4953000"/>
          </a:xfrm>
        </p:spPr>
        <p:txBody>
          <a:bodyPr/>
          <a:lstStyle/>
          <a:p>
            <a:r>
              <a:rPr lang="en-US" sz="3600" dirty="0" smtClean="0"/>
              <a:t>Silos</a:t>
            </a:r>
          </a:p>
          <a:p>
            <a:pPr lvl="1"/>
            <a:r>
              <a:rPr lang="en-US" sz="3200" dirty="0" smtClean="0"/>
              <a:t>Commercial/residential </a:t>
            </a:r>
          </a:p>
          <a:p>
            <a:pPr lvl="1"/>
            <a:r>
              <a:rPr lang="en-US" sz="3200" dirty="0" smtClean="0"/>
              <a:t>Electric/Gas </a:t>
            </a:r>
            <a:endParaRPr lang="en-US" sz="3200" dirty="0"/>
          </a:p>
          <a:p>
            <a:r>
              <a:rPr lang="en-US" sz="3600" dirty="0"/>
              <a:t>Split </a:t>
            </a:r>
            <a:r>
              <a:rPr lang="en-US" sz="3600" dirty="0" smtClean="0"/>
              <a:t>incentive </a:t>
            </a:r>
            <a:endParaRPr lang="en-US" sz="3600" dirty="0"/>
          </a:p>
          <a:p>
            <a:pPr lvl="1"/>
            <a:r>
              <a:rPr lang="en-US" sz="3200" dirty="0"/>
              <a:t>Building owners pay for improvements, </a:t>
            </a:r>
            <a:r>
              <a:rPr lang="en-US" sz="3200" dirty="0" smtClean="0"/>
              <a:t>benefits to tenants </a:t>
            </a:r>
          </a:p>
          <a:p>
            <a:r>
              <a:rPr lang="en-US" sz="3600" dirty="0" smtClean="0"/>
              <a:t>No performance option</a:t>
            </a:r>
          </a:p>
          <a:p>
            <a:pPr lvl="1"/>
            <a:r>
              <a:rPr lang="en-US" sz="3200" dirty="0" smtClean="0"/>
              <a:t>each measure must be cost effective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86443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Present,</a:t>
            </a:r>
            <a:br>
              <a:rPr lang="en-US" dirty="0" smtClean="0"/>
            </a:br>
            <a:r>
              <a:rPr lang="en-US" dirty="0" smtClean="0"/>
              <a:t>Issues, Opportunities,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the Future for Multifamily Buildings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5400" y="4648200"/>
            <a:ext cx="6400800" cy="1752600"/>
          </a:xfrm>
        </p:spPr>
        <p:txBody>
          <a:bodyPr/>
          <a:lstStyle/>
          <a:p>
            <a:r>
              <a:rPr lang="en-US" dirty="0" smtClean="0"/>
              <a:t>Cambridge Zero Energy Task Force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699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 bwMode="auto"/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cap="none" dirty="0" smtClean="0"/>
              <a:t>Net Zero Task Force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extLst/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Reducing Our Carbon Footprint</a:t>
            </a:r>
            <a:endParaRPr lang="en-US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745725"/>
            <a:ext cx="7772400" cy="6719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 anchor="b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CDD7D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Homeowners</a:t>
            </a:r>
            <a:r>
              <a:rPr lang="en-US" sz="3600" b="1" dirty="0" smtClean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CDD7D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CDD7D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Rehab, Inc. (HRI)</a:t>
            </a:r>
            <a:endParaRPr lang="en-US" sz="2800" b="1" dirty="0">
              <a:ln w="12700">
                <a:solidFill>
                  <a:srgbClr val="434342">
                    <a:satMod val="155000"/>
                  </a:srgbClr>
                </a:solidFill>
                <a:prstDash val="solid"/>
              </a:ln>
              <a:solidFill>
                <a:srgbClr val="CDD7D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pic>
        <p:nvPicPr>
          <p:cNvPr id="5" name="Content Placeholder 3" descr="P1000781.JPG"/>
          <p:cNvPicPr>
            <a:picLocks noChangeAspect="1"/>
          </p:cNvPicPr>
          <p:nvPr/>
        </p:nvPicPr>
        <p:blipFill>
          <a:blip r:embed="rId3" cstate="print">
            <a:extLst/>
          </a:blip>
          <a:srcRect t="2358" b="2358"/>
          <a:stretch>
            <a:fillRect/>
          </a:stretch>
        </p:blipFill>
        <p:spPr bwMode="auto">
          <a:xfrm>
            <a:off x="3037608" y="3990197"/>
            <a:ext cx="5851646" cy="2701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22</a:t>
            </a: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% Reduction in Carbon Footprint</a:t>
            </a:r>
          </a:p>
          <a:p>
            <a:endParaRPr lang="en-US" sz="2000" dirty="0" smtClean="0"/>
          </a:p>
          <a:p>
            <a:r>
              <a:rPr lang="en-US" dirty="0" smtClean="0"/>
              <a:t>Benchmarked portfolio of 73 buildings (different Building Types)</a:t>
            </a:r>
          </a:p>
          <a:p>
            <a:r>
              <a:rPr lang="en-US" dirty="0" smtClean="0"/>
              <a:t>Identified energy and water hogs </a:t>
            </a:r>
          </a:p>
          <a:p>
            <a:r>
              <a:rPr lang="en-US" dirty="0" smtClean="0"/>
              <a:t>Conducted energy audits on energy hogs </a:t>
            </a:r>
          </a:p>
          <a:p>
            <a:r>
              <a:rPr lang="en-US" dirty="0" smtClean="0"/>
              <a:t>Conducted heating , lighting , and water retrofits</a:t>
            </a:r>
          </a:p>
          <a:p>
            <a:r>
              <a:rPr lang="en-US" dirty="0" smtClean="0"/>
              <a:t>Measured savings in </a:t>
            </a:r>
            <a:r>
              <a:rPr lang="en-US" dirty="0" err="1" smtClean="0"/>
              <a:t>WEGOwise</a:t>
            </a:r>
            <a:endParaRPr lang="en-US" dirty="0" smtClean="0"/>
          </a:p>
          <a:p>
            <a:r>
              <a:rPr lang="en-US" dirty="0" smtClean="0"/>
              <a:t>2 Existing Renovation Developments–close to Net Zero </a:t>
            </a:r>
          </a:p>
          <a:p>
            <a:r>
              <a:rPr lang="en-US" dirty="0" smtClean="0"/>
              <a:t>1 New Construction Development – close to Net Zero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Homeowner’s Rehab, Inc. (HRI)</a:t>
            </a:r>
            <a:endParaRPr lang="en-US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96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78000"/>
              </a:schemeClr>
            </a:gs>
            <a:gs pos="100000">
              <a:schemeClr val="bg2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82423" y="490877"/>
            <a:ext cx="636013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CDD7D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Three Tiers of Energy Usage</a:t>
            </a:r>
            <a:endParaRPr lang="en-US" sz="2800" b="1" dirty="0">
              <a:ln w="12700">
                <a:solidFill>
                  <a:srgbClr val="434342">
                    <a:satMod val="155000"/>
                  </a:srgbClr>
                </a:solidFill>
                <a:prstDash val="solid"/>
              </a:ln>
              <a:solidFill>
                <a:srgbClr val="CDD7D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09" y="1596832"/>
            <a:ext cx="8819164" cy="516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8" descr="P10101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3352800" cy="2514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355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822960" y="142043"/>
            <a:ext cx="7520940" cy="11718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Opportunity for Deep Energy Retrofit </a:t>
            </a:r>
            <a:b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</a:b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58 7</a:t>
            </a:r>
            <a:r>
              <a:rPr lang="en-US" altLang="en-US" b="1" cap="none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th</a:t>
            </a: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 Street</a:t>
            </a:r>
          </a:p>
        </p:txBody>
      </p:sp>
      <p:sp>
        <p:nvSpPr>
          <p:cNvPr id="23556" name="Rectangle 10"/>
          <p:cNvSpPr>
            <a:spLocks noChangeArrowheads="1"/>
          </p:cNvSpPr>
          <p:nvPr/>
        </p:nvSpPr>
        <p:spPr bwMode="auto">
          <a:xfrm>
            <a:off x="457200" y="4648201"/>
            <a:ext cx="457200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434342"/>
              </a:buClr>
              <a:buSzPct val="70000"/>
              <a:buFont typeface="Wingdings" pitchFamily="2" charset="2"/>
              <a:buChar char="l"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1873188" y="4296793"/>
            <a:ext cx="59754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</a:rPr>
              <a:t>Building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Envelope Improvements</a:t>
            </a:r>
            <a:endParaRPr lang="en-US" altLang="en-US" sz="2400" b="1" dirty="0">
              <a:solidFill>
                <a:srgbClr val="000000"/>
              </a:solidFill>
            </a:endParaRPr>
          </a:p>
          <a:p>
            <a:pPr lvl="2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 </a:t>
            </a:r>
            <a:r>
              <a:rPr lang="en-US" altLang="en-US" sz="2400" dirty="0" smtClean="0">
                <a:solidFill>
                  <a:srgbClr val="000000"/>
                </a:solidFill>
              </a:rPr>
              <a:t>Walls- R19 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icynene</a:t>
            </a:r>
            <a:r>
              <a:rPr lang="en-US" altLang="en-US" sz="2400" dirty="0" smtClean="0">
                <a:solidFill>
                  <a:srgbClr val="000000"/>
                </a:solidFill>
              </a:rPr>
              <a:t> in stud cavity</a:t>
            </a:r>
          </a:p>
          <a:p>
            <a:pPr lvl="2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</a:rPr>
              <a:t>1” Rigid insulation on exterior </a:t>
            </a:r>
          </a:p>
          <a:p>
            <a:pPr lvl="2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</a:rPr>
              <a:t> Roof </a:t>
            </a:r>
            <a:r>
              <a:rPr lang="en-US" altLang="en-US" sz="2400" dirty="0">
                <a:solidFill>
                  <a:srgbClr val="000000"/>
                </a:solidFill>
              </a:rPr>
              <a:t>– R40</a:t>
            </a:r>
          </a:p>
          <a:p>
            <a:pPr lvl="2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 Low E Glass windows</a:t>
            </a:r>
          </a:p>
          <a:p>
            <a:pPr lvl="2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 HERS </a:t>
            </a:r>
            <a:r>
              <a:rPr lang="en-US" altLang="en-US" sz="2400" dirty="0" smtClean="0">
                <a:solidFill>
                  <a:srgbClr val="000000"/>
                </a:solidFill>
              </a:rPr>
              <a:t>rating of 38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4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3558" name="Picture 6" descr="58 7th St-Jan 2009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3"/>
            <a:ext cx="3403600" cy="25527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6083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98673" y="365760"/>
            <a:ext cx="7520940" cy="5486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Getting to Net Zero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953000" y="4424779"/>
            <a:ext cx="4191000" cy="160020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2400" b="1" dirty="0" smtClean="0"/>
              <a:t>Renewable Energy</a:t>
            </a:r>
          </a:p>
          <a:p>
            <a:pPr lvl="1"/>
            <a:r>
              <a:rPr lang="en-US" altLang="en-US" sz="2400" b="1" dirty="0" smtClean="0"/>
              <a:t>7kw system- PV- common electric</a:t>
            </a:r>
          </a:p>
          <a:p>
            <a:pPr lvl="1"/>
            <a:r>
              <a:rPr lang="en-US" altLang="en-US" sz="2400" b="1" dirty="0" smtClean="0"/>
              <a:t>8, 4x8 panels for Domestic H2o. For all hot water needs</a:t>
            </a:r>
          </a:p>
          <a:p>
            <a:pPr lvl="1"/>
            <a:r>
              <a:rPr lang="en-US" altLang="en-US" sz="2400" b="1" dirty="0" smtClean="0"/>
              <a:t>Tenant Education -Green Guide</a:t>
            </a:r>
          </a:p>
          <a:p>
            <a:endParaRPr lang="en-US" altLang="en-US" sz="2000" dirty="0" smtClean="0"/>
          </a:p>
        </p:txBody>
      </p:sp>
      <p:pic>
        <p:nvPicPr>
          <p:cNvPr id="24580" name="Picture 10" descr="DSCN3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40386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 descr="DSCN30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2643188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312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822960" y="365761"/>
            <a:ext cx="7520940" cy="73437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7</a:t>
            </a:r>
            <a:r>
              <a:rPr lang="en-US" altLang="en-US" b="1" cap="none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th</a:t>
            </a: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 St. -76% Natural Gas Reduction</a:t>
            </a:r>
            <a:b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</a:b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3.3 BTU/Sq. Ft./HDD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271" y="1357591"/>
            <a:ext cx="6725707" cy="3579812"/>
          </a:xfrm>
        </p:spPr>
      </p:pic>
    </p:spTree>
    <p:extLst>
      <p:ext uri="{BB962C8B-B14F-4D97-AF65-F5344CB8AC3E}">
        <p14:creationId xmlns:p14="http://schemas.microsoft.com/office/powerpoint/2010/main" xmlns="" val="19964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95-97 Pine Street</a:t>
            </a:r>
          </a:p>
        </p:txBody>
      </p:sp>
      <p:pic>
        <p:nvPicPr>
          <p:cNvPr id="27651" name="Content Placeholder 3" descr="95 Pine Ext-Aug 20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86021" y="221204"/>
            <a:ext cx="3143250" cy="41894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7652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137701" y="992819"/>
            <a:ext cx="4732831" cy="4191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 smtClean="0"/>
              <a:t>12 Units (relocation of residents)</a:t>
            </a:r>
          </a:p>
          <a:p>
            <a:pPr eaLnBrk="1" hangingPunct="1"/>
            <a:r>
              <a:rPr lang="en-US" altLang="en-US" sz="2400" dirty="0" smtClean="0"/>
              <a:t>Gut-Rehab - 1</a:t>
            </a:r>
            <a:r>
              <a:rPr lang="en-US" altLang="en-US" sz="2400" baseline="30000" dirty="0" smtClean="0"/>
              <a:t>st</a:t>
            </a:r>
            <a:r>
              <a:rPr lang="en-US" altLang="en-US" sz="2400" dirty="0" smtClean="0"/>
              <a:t> USGBC LEED for Homes Platinum in MA.</a:t>
            </a:r>
          </a:p>
          <a:p>
            <a:pPr eaLnBrk="1" hangingPunct="1"/>
            <a:r>
              <a:rPr lang="en-US" altLang="en-US" sz="2400" dirty="0" smtClean="0"/>
              <a:t>Walls R-20</a:t>
            </a:r>
          </a:p>
          <a:p>
            <a:pPr eaLnBrk="1" hangingPunct="1"/>
            <a:r>
              <a:rPr lang="en-US" altLang="en-US" sz="2400" dirty="0" smtClean="0"/>
              <a:t>2” rigid at exterior</a:t>
            </a:r>
          </a:p>
          <a:p>
            <a:pPr eaLnBrk="1" hangingPunct="1"/>
            <a:r>
              <a:rPr lang="en-US" altLang="en-US" sz="2400" dirty="0" err="1" smtClean="0"/>
              <a:t>Icynene</a:t>
            </a:r>
            <a:r>
              <a:rPr lang="en-US" altLang="en-US" sz="2400" dirty="0" smtClean="0"/>
              <a:t> insulation stud cavity.</a:t>
            </a:r>
          </a:p>
          <a:p>
            <a:pPr eaLnBrk="1" hangingPunct="1"/>
            <a:r>
              <a:rPr lang="en-US" altLang="en-US" sz="2400" dirty="0" smtClean="0"/>
              <a:t>Roof - R40</a:t>
            </a:r>
          </a:p>
          <a:p>
            <a:pPr eaLnBrk="1" hangingPunct="1"/>
            <a:r>
              <a:rPr lang="en-US" altLang="en-US" sz="2400" dirty="0" smtClean="0"/>
              <a:t>Renewables  </a:t>
            </a:r>
          </a:p>
          <a:p>
            <a:pPr eaLnBrk="1" hangingPunct="1"/>
            <a:r>
              <a:rPr lang="en-US" altLang="en-US" sz="2400" dirty="0" smtClean="0"/>
              <a:t> Solar PV/Solar Domestic</a:t>
            </a:r>
          </a:p>
          <a:p>
            <a:pPr eaLnBrk="1" hangingPunct="1"/>
            <a:r>
              <a:rPr lang="en-US" altLang="en-US" sz="2400" dirty="0"/>
              <a:t> </a:t>
            </a:r>
            <a:r>
              <a:rPr lang="en-US" altLang="en-US" sz="2400" dirty="0" smtClean="0"/>
              <a:t> </a:t>
            </a:r>
          </a:p>
        </p:txBody>
      </p:sp>
      <p:pic>
        <p:nvPicPr>
          <p:cNvPr id="27653" name="Picture 4" descr="IMAG06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650" y="3738609"/>
            <a:ext cx="4165600" cy="31242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Content Placeholder 3" descr="Pine-Solar installations-Feb 2010-5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1155" y="4616389"/>
            <a:ext cx="3550328" cy="2130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47528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22960" y="204187"/>
            <a:ext cx="7520940" cy="8959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67% Decrease in Natural Gas</a:t>
            </a:r>
            <a:b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</a:b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4.8 BTU/Sq. Ft./HDD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778" y="1401979"/>
            <a:ext cx="6724693" cy="3579812"/>
          </a:xfrm>
        </p:spPr>
      </p:pic>
    </p:spTree>
    <p:extLst>
      <p:ext uri="{BB962C8B-B14F-4D97-AF65-F5344CB8AC3E}">
        <p14:creationId xmlns:p14="http://schemas.microsoft.com/office/powerpoint/2010/main" xmlns="" val="1033292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ctrTitle"/>
          </p:nvPr>
        </p:nvSpPr>
        <p:spPr>
          <a:xfrm>
            <a:off x="1032164" y="88"/>
            <a:ext cx="7772400" cy="14700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/>
            </a:r>
            <a:b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</a:b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PUTNAM GREEN New Construction</a:t>
            </a:r>
            <a:b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</a:b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altLang="en-US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SIPS Panels </a:t>
            </a: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- Greener Goals 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181600" y="2362289"/>
            <a:ext cx="3962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Putnam Green: 40 unit development  two building types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u="sng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Higher </a:t>
            </a:r>
            <a:r>
              <a:rPr lang="en-US" altLang="en-US" sz="2000" dirty="0">
                <a:solidFill>
                  <a:srgbClr val="000000"/>
                </a:solidFill>
              </a:rPr>
              <a:t>R value </a:t>
            </a:r>
            <a:r>
              <a:rPr lang="en-US" altLang="en-US" sz="2000" dirty="0" smtClean="0">
                <a:solidFill>
                  <a:srgbClr val="000000"/>
                </a:solidFill>
              </a:rPr>
              <a:t>walls 38-40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Reduced thermal bridging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Ease </a:t>
            </a:r>
            <a:r>
              <a:rPr lang="en-US" altLang="en-US" sz="2000" dirty="0">
                <a:solidFill>
                  <a:srgbClr val="000000"/>
                </a:solidFill>
              </a:rPr>
              <a:t>of </a:t>
            </a:r>
            <a:r>
              <a:rPr lang="en-US" altLang="en-US" sz="2000" dirty="0" smtClean="0">
                <a:solidFill>
                  <a:srgbClr val="000000"/>
                </a:solidFill>
              </a:rPr>
              <a:t>installation/Assembled </a:t>
            </a:r>
            <a:r>
              <a:rPr lang="en-US" altLang="en-US" sz="2000" dirty="0">
                <a:solidFill>
                  <a:srgbClr val="000000"/>
                </a:solidFill>
              </a:rPr>
              <a:t>in </a:t>
            </a:r>
            <a:r>
              <a:rPr lang="en-US" altLang="en-US" sz="2000" dirty="0" smtClean="0">
                <a:solidFill>
                  <a:srgbClr val="000000"/>
                </a:solidFill>
              </a:rPr>
              <a:t>factory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 dirty="0" smtClean="0">
                <a:solidFill>
                  <a:srgbClr val="000000"/>
                </a:solidFill>
              </a:rPr>
              <a:t>Challenges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Quality control/field installation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r="2681"/>
          <a:stretch>
            <a:fillRect/>
          </a:stretch>
        </p:blipFill>
        <p:spPr bwMode="auto">
          <a:xfrm>
            <a:off x="546709" y="1666681"/>
            <a:ext cx="3733800" cy="5112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8217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Putnam</a:t>
            </a:r>
            <a:r>
              <a:rPr lang="en-US" altLang="en-US" dirty="0" smtClean="0">
                <a:latin typeface="Gill Sans Ultra Bold" panose="020B0A02020104020203" pitchFamily="34" charset="0"/>
              </a:rPr>
              <a:t> </a:t>
            </a:r>
            <a:r>
              <a:rPr lang="en-US" alt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Green</a:t>
            </a:r>
            <a:endParaRPr lang="en-US" altLang="en-US" sz="2400" b="1" cap="none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pic>
        <p:nvPicPr>
          <p:cNvPr id="30723" name="Picture 4" descr="sips b2 exteri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54582" y="914489"/>
            <a:ext cx="5181600" cy="3632031"/>
          </a:xfrm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43" y="781235"/>
            <a:ext cx="54101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BTU Meters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Both buildings collectively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Performing well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4.1 BTU/Sq. Ft./HDD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Early measurements show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SIPS building using ½ 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</a:rPr>
              <a:t>Intensity of large building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304829" y="4038725"/>
            <a:ext cx="1847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6" descr="sips fo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3530" y="3303973"/>
            <a:ext cx="3693115" cy="35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96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077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Present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24000"/>
            <a:ext cx="8382000" cy="49530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Mass Save Multifamily (MF) Program </a:t>
            </a:r>
            <a:r>
              <a:rPr lang="en-US" dirty="0"/>
              <a:t>is </a:t>
            </a:r>
            <a:r>
              <a:rPr lang="en-US" dirty="0" smtClean="0"/>
              <a:t>good, improvement is always possible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7485907"/>
              </p:ext>
            </p:extLst>
          </p:nvPr>
        </p:nvGraphicFramePr>
        <p:xfrm>
          <a:off x="762000" y="2743200"/>
          <a:ext cx="82296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PROGRAM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AUDITS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UNITS</a:t>
                      </a:r>
                      <a:r>
                        <a:rPr lang="en-US" sz="2800" baseline="0" dirty="0" smtClean="0"/>
                        <a:t> SERVED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632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HES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1-4</a:t>
                      </a:r>
                    </a:p>
                    <a:p>
                      <a:r>
                        <a:rPr lang="en-US" sz="2400" dirty="0" smtClean="0"/>
                        <a:t>(2014 to</a:t>
                      </a:r>
                      <a:r>
                        <a:rPr lang="en-US" sz="2400" baseline="0" dirty="0" smtClean="0"/>
                        <a:t> date)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1,291 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264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Multifamily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400" baseline="0" dirty="0" smtClean="0"/>
                        <a:t>(2013 – to date)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1236</a:t>
                      </a:r>
                      <a:endParaRPr lang="en-US" sz="2800" dirty="0"/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362</a:t>
                      </a:r>
                      <a:endParaRPr lang="en-US" sz="2800" dirty="0"/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424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2 BUILDINGS Compared</a:t>
            </a:r>
            <a:endParaRPr lang="en-US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70" y="1054029"/>
            <a:ext cx="8156084" cy="378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22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Future Opportunities  </a:t>
            </a:r>
            <a:endParaRPr lang="en-US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Urban solar farm – RACE TO SOLAR – City of Cambridge</a:t>
            </a:r>
          </a:p>
          <a:p>
            <a:r>
              <a:rPr lang="en-US" dirty="0" smtClean="0"/>
              <a:t>26 KW-105 panels – 20 unit property , </a:t>
            </a:r>
          </a:p>
          <a:p>
            <a:r>
              <a:rPr lang="en-US" dirty="0" smtClean="0"/>
              <a:t>Generate 4.5xs the  demand for 20 unit common space</a:t>
            </a:r>
          </a:p>
          <a:p>
            <a:r>
              <a:rPr lang="en-US" dirty="0" smtClean="0"/>
              <a:t>Excess credited to other buildings</a:t>
            </a:r>
          </a:p>
          <a:p>
            <a:endParaRPr lang="en-US" dirty="0"/>
          </a:p>
          <a:p>
            <a:r>
              <a:rPr lang="en-US" sz="2200" dirty="0" smtClean="0"/>
              <a:t>HRI Office building</a:t>
            </a:r>
          </a:p>
          <a:p>
            <a:r>
              <a:rPr lang="en-US" dirty="0" smtClean="0"/>
              <a:t>26% power generated by panels</a:t>
            </a:r>
          </a:p>
          <a:p>
            <a:endParaRPr lang="en-US" dirty="0"/>
          </a:p>
          <a:p>
            <a:r>
              <a:rPr lang="en-US" sz="2200" dirty="0" smtClean="0"/>
              <a:t>157 Allston St.</a:t>
            </a:r>
          </a:p>
          <a:p>
            <a:r>
              <a:rPr lang="en-US" dirty="0" smtClean="0"/>
              <a:t>6 unit property – Deep Energy Retrofit /Getting to Net Zero </a:t>
            </a:r>
          </a:p>
          <a:p>
            <a:r>
              <a:rPr lang="en-US" dirty="0" smtClean="0"/>
              <a:t>Learn from Passive </a:t>
            </a:r>
            <a:r>
              <a:rPr lang="en-US" dirty="0" err="1" smtClean="0"/>
              <a:t>Haus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99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Ultra Bold" panose="020B0A02020104020203" pitchFamily="34" charset="0"/>
              </a:rPr>
              <a:t>Lessons Learned</a:t>
            </a:r>
            <a:endParaRPr lang="en-US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Aiming  for Net Zero </a:t>
            </a:r>
          </a:p>
          <a:p>
            <a:r>
              <a:rPr lang="en-US" dirty="0" smtClean="0"/>
              <a:t>  </a:t>
            </a:r>
          </a:p>
          <a:p>
            <a:r>
              <a:rPr lang="en-US" u="sng" dirty="0" smtClean="0"/>
              <a:t>Challenges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Lack of roof space for renewables</a:t>
            </a:r>
          </a:p>
          <a:p>
            <a:r>
              <a:rPr lang="en-US" dirty="0">
                <a:solidFill>
                  <a:schemeClr val="accent2"/>
                </a:solidFill>
              </a:rPr>
              <a:t>incremental cost for </a:t>
            </a:r>
            <a:r>
              <a:rPr lang="en-US" dirty="0" smtClean="0">
                <a:solidFill>
                  <a:schemeClr val="accent2"/>
                </a:solidFill>
              </a:rPr>
              <a:t>renewables/other bldg. materials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Plug loads not included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Design constraints re: envelope</a:t>
            </a:r>
          </a:p>
          <a:p>
            <a:r>
              <a:rPr lang="en-US" u="sng" dirty="0" smtClean="0"/>
              <a:t>Benefits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Cost per unit for utilities is significantly lower than other units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Deeper reductions in carbon emissions 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 smtClean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5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525252"/>
                </a:solidFill>
              </a:rPr>
              <a:t>Objectives: </a:t>
            </a:r>
          </a:p>
          <a:p>
            <a:r>
              <a:rPr lang="en-US" dirty="0" smtClean="0">
                <a:solidFill>
                  <a:srgbClr val="525252"/>
                </a:solidFill>
              </a:rPr>
              <a:t>To define the “big moves” in the recommendations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To identify the areas that need more discussion/definition</a:t>
            </a:r>
          </a:p>
          <a:p>
            <a:r>
              <a:rPr lang="en-US" dirty="0">
                <a:solidFill>
                  <a:srgbClr val="525252"/>
                </a:solidFill>
              </a:rPr>
              <a:t>Define </a:t>
            </a:r>
            <a:r>
              <a:rPr lang="en-US" dirty="0" smtClean="0">
                <a:solidFill>
                  <a:srgbClr val="525252"/>
                </a:solidFill>
              </a:rPr>
              <a:t>“quick moves</a:t>
            </a:r>
            <a:r>
              <a:rPr lang="en-US" dirty="0">
                <a:solidFill>
                  <a:srgbClr val="525252"/>
                </a:solidFill>
              </a:rPr>
              <a:t>”</a:t>
            </a:r>
          </a:p>
          <a:p>
            <a:r>
              <a:rPr lang="en-US" dirty="0" smtClean="0">
                <a:solidFill>
                  <a:srgbClr val="525252"/>
                </a:solidFill>
              </a:rPr>
              <a:t>Prioritize actions overtime (Example: 1-3 years)</a:t>
            </a:r>
            <a:endParaRPr lang="en-US" dirty="0">
              <a:solidFill>
                <a:srgbClr val="525252"/>
              </a:solidFill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4000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Implementation &amp; Prioritization </a:t>
            </a:r>
            <a:endParaRPr lang="en-US" sz="4000" b="1" dirty="0">
              <a:solidFill>
                <a:srgbClr val="2C5D98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solidFill>
                  <a:srgbClr val="AFBD22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First Draft</a:t>
            </a:r>
            <a:endParaRPr lang="en-US" sz="4000" b="1" dirty="0">
              <a:solidFill>
                <a:srgbClr val="2C5D98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1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9734" y="1318689"/>
            <a:ext cx="6423672" cy="5177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14866" y="2018735"/>
            <a:ext cx="3101911" cy="3890948"/>
          </a:xfrm>
          <a:prstGeom prst="ellipse">
            <a:avLst/>
          </a:prstGeom>
          <a:solidFill>
            <a:srgbClr val="33663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994853" y="2767620"/>
            <a:ext cx="1752190" cy="251497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1-3 Year Actions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08110" y="3256103"/>
            <a:ext cx="1105470" cy="1562289"/>
          </a:xfrm>
          <a:prstGeom prst="ellipse">
            <a:avLst/>
          </a:prstGeom>
          <a:solidFill>
            <a:srgbClr val="2E75B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4-10 years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974771" y="3467667"/>
            <a:ext cx="891501" cy="1122724"/>
          </a:xfrm>
          <a:prstGeom prst="ellipse">
            <a:avLst/>
          </a:prstGeom>
          <a:solidFill>
            <a:srgbClr val="2E75B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10 years +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8753" y="6969"/>
            <a:ext cx="81764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CA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Draft Framework</a:t>
            </a:r>
            <a:endParaRPr lang="en-US" b="1" dirty="0">
              <a:solidFill>
                <a:srgbClr val="2C5D98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0281" y="2360617"/>
            <a:ext cx="268671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“Big Moves”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    New Strategic Actions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Set Trajectory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Would not happen were it not for this process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4112" y="3321148"/>
            <a:ext cx="1447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white"/>
                </a:solidFill>
              </a:rPr>
              <a:t>Regular Business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white"/>
                </a:solidFill>
              </a:rPr>
              <a:t>“Tweaks”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1869" y="2580099"/>
            <a:ext cx="171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“Quick Moves”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8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9734" y="1331259"/>
            <a:ext cx="6423672" cy="5177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0367" y="1400091"/>
            <a:ext cx="2686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“Big Moves”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Retrofits</a:t>
            </a:r>
          </a:p>
        </p:txBody>
      </p:sp>
      <p:sp>
        <p:nvSpPr>
          <p:cNvPr id="7" name="Oval 6"/>
          <p:cNvSpPr/>
          <p:nvPr/>
        </p:nvSpPr>
        <p:spPr>
          <a:xfrm>
            <a:off x="3535321" y="2800180"/>
            <a:ext cx="1593989" cy="2066973"/>
          </a:xfrm>
          <a:prstGeom prst="ellipse">
            <a:avLst/>
          </a:prstGeom>
          <a:solidFill>
            <a:srgbClr val="2E75B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prstClr val="white"/>
                </a:solidFill>
              </a:rPr>
              <a:t>Energy Management</a:t>
            </a:r>
          </a:p>
          <a:p>
            <a:pPr algn="ctr"/>
            <a:r>
              <a:rPr lang="en-US" sz="1300" dirty="0" smtClean="0">
                <a:solidFill>
                  <a:prstClr val="white"/>
                </a:solidFill>
              </a:rPr>
              <a:t>requirements</a:t>
            </a: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929047" y="2840580"/>
            <a:ext cx="1593989" cy="2066973"/>
          </a:xfrm>
          <a:prstGeom prst="ellipse">
            <a:avLst/>
          </a:prstGeom>
          <a:solidFill>
            <a:srgbClr val="2E75B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Prioritize Retrofits based on disclosure data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2962" y="2832140"/>
            <a:ext cx="1593989" cy="2066973"/>
          </a:xfrm>
          <a:prstGeom prst="ellipse">
            <a:avLst/>
          </a:prstGeom>
          <a:solidFill>
            <a:srgbClr val="2E75B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Promote Retrofit programs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147250" y="2800180"/>
            <a:ext cx="1593989" cy="2066973"/>
          </a:xfrm>
          <a:prstGeom prst="ellipse">
            <a:avLst/>
          </a:prstGeom>
          <a:solidFill>
            <a:srgbClr val="2E75B6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Regulate Retrofits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1698" y="5013663"/>
            <a:ext cx="259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Develop regulatory tools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468313" y="5128237"/>
            <a:ext cx="1538756" cy="325603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18753" y="6969"/>
            <a:ext cx="81764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CA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Draft Framework</a:t>
            </a:r>
            <a:endParaRPr lang="en-US" b="1" dirty="0">
              <a:solidFill>
                <a:srgbClr val="2C5D98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5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 smtClean="0">
                <a:solidFill>
                  <a:schemeClr val="accent3">
                    <a:lumMod val="50000"/>
                  </a:schemeClr>
                </a:solidFill>
              </a:rPr>
              <a:t>1. Create a compelling incentive program for Net-Zero Buildings </a:t>
            </a:r>
            <a:endParaRPr lang="en-US" sz="1900" dirty="0" smtClean="0">
              <a:solidFill>
                <a:srgbClr val="B1BC22"/>
              </a:solidFill>
            </a:endParaRPr>
          </a:p>
          <a:p>
            <a:pPr lvl="1"/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</a:rPr>
              <a:t>Define Net-Zero</a:t>
            </a:r>
          </a:p>
          <a:p>
            <a:pPr lvl="1"/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</a:rPr>
              <a:t>Height and/or FAR bonus?</a:t>
            </a:r>
          </a:p>
          <a:p>
            <a:pPr lvl="1"/>
            <a:r>
              <a:rPr lang="en-US" sz="1900" dirty="0" smtClean="0">
                <a:solidFill>
                  <a:srgbClr val="B1BC22"/>
                </a:solidFill>
              </a:rPr>
              <a:t>Fee-bate model? </a:t>
            </a:r>
          </a:p>
          <a:p>
            <a:pPr lvl="1"/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</a:rPr>
              <a:t>Set a date for types of new construction to be Net-Zero</a:t>
            </a:r>
          </a:p>
          <a:p>
            <a:pPr marL="0" indent="0">
              <a:buNone/>
            </a:pPr>
            <a:r>
              <a:rPr lang="en-US" sz="1900" b="1" dirty="0" smtClean="0">
                <a:solidFill>
                  <a:schemeClr val="accent3">
                    <a:lumMod val="50000"/>
                  </a:schemeClr>
                </a:solidFill>
              </a:rPr>
              <a:t>2. Energy Supply Strategy</a:t>
            </a:r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en-US" sz="1900" dirty="0">
              <a:solidFill>
                <a:srgbClr val="B1BC22"/>
              </a:solidFill>
            </a:endParaRPr>
          </a:p>
          <a:p>
            <a:pPr marL="0" indent="0">
              <a:buNone/>
            </a:pPr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</a:rPr>
              <a:t>Planning </a:t>
            </a:r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areas are identified that are conducive to specific uses: renewables, storage, micro-grids, </a:t>
            </a:r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</a:rPr>
              <a:t>co-gen</a:t>
            </a:r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, district </a:t>
            </a:r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</a:rPr>
              <a:t>energy</a:t>
            </a:r>
            <a:endParaRPr lang="en-US" sz="1900" dirty="0" smtClean="0"/>
          </a:p>
          <a:p>
            <a:pPr lvl="1"/>
            <a:endParaRPr lang="en-US" dirty="0"/>
          </a:p>
        </p:txBody>
      </p:sp>
      <p:sp>
        <p:nvSpPr>
          <p:cNvPr id="8" name="Title 3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4000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“Big Moves”</a:t>
            </a:r>
            <a:endParaRPr lang="en-US" sz="4000" b="1" dirty="0">
              <a:solidFill>
                <a:srgbClr val="2C5D98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solidFill>
                  <a:srgbClr val="AFBD22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First Draft</a:t>
            </a:r>
            <a:endParaRPr lang="en-US" sz="4000" b="1" dirty="0">
              <a:solidFill>
                <a:srgbClr val="2C5D98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35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CA" sz="4000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“Big Moves”</a:t>
            </a:r>
            <a: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</a:br>
            <a:r>
              <a:rPr lang="en-CA" sz="2800" b="1" dirty="0">
                <a:solidFill>
                  <a:srgbClr val="AFBD22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First Draft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b="1" dirty="0" smtClean="0">
                <a:solidFill>
                  <a:schemeClr val="accent3">
                    <a:lumMod val="50000"/>
                  </a:schemeClr>
                </a:solidFill>
              </a:rPr>
              <a:t>3. Study 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</a:rPr>
              <a:t>and evaluate </a:t>
            </a:r>
            <a:r>
              <a:rPr lang="en-US" sz="3800" b="1" dirty="0" smtClean="0">
                <a:solidFill>
                  <a:schemeClr val="accent3">
                    <a:lumMod val="50000"/>
                  </a:schemeClr>
                </a:solidFill>
              </a:rPr>
              <a:t>the development of a “Carbon Fund” 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endParaRPr lang="en-US" sz="3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- Functions like </a:t>
            </a: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ocally generated offsets (retro-fits,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renewable 	   energy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0" lvl="0" indent="0">
              <a:buNone/>
            </a:pP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8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Provides an ability to achieve net-zero now to projects</a:t>
            </a:r>
          </a:p>
          <a:p>
            <a:pPr marL="0" lvl="0" indent="0">
              <a:buNone/>
            </a:pP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- Optional but can be used to meet regulatory requirements</a:t>
            </a:r>
          </a:p>
          <a:p>
            <a:pPr marL="0" lvl="0" indent="0">
              <a:buNone/>
            </a:pPr>
            <a:endParaRPr lang="en-US" sz="3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800" b="1" dirty="0" smtClean="0">
                <a:solidFill>
                  <a:schemeClr val="accent3">
                    <a:lumMod val="50000"/>
                  </a:schemeClr>
                </a:solidFill>
              </a:rPr>
              <a:t>4. Develop a retro- fit &amp; 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3800" b="1" dirty="0" smtClean="0">
                <a:solidFill>
                  <a:schemeClr val="accent3">
                    <a:lumMod val="50000"/>
                  </a:schemeClr>
                </a:solidFill>
              </a:rPr>
              <a:t>ontinuous 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US" sz="3800" b="1" dirty="0" smtClean="0">
                <a:solidFill>
                  <a:schemeClr val="accent3">
                    <a:lumMod val="50000"/>
                  </a:schemeClr>
                </a:solidFill>
              </a:rPr>
              <a:t>ptimization Strategy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en-US" sz="3800" dirty="0">
              <a:solidFill>
                <a:srgbClr val="B1BC22"/>
              </a:solidFill>
            </a:endParaRPr>
          </a:p>
          <a:p>
            <a:pPr marL="0" indent="0">
              <a:buNone/>
            </a:pP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 	- Incentive program for commercial, and multi-family </a:t>
            </a:r>
            <a:endParaRPr lang="en-US" sz="3800" dirty="0">
              <a:solidFill>
                <a:schemeClr val="accent3">
                  <a:lumMod val="50000"/>
                </a:schemeClr>
              </a:solidFill>
            </a:endParaRPr>
          </a:p>
          <a:p>
            <a:pPr marL="892175" indent="0">
              <a:buNone/>
            </a:pP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	- Energy Management Plans - Requires </a:t>
            </a: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property owners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        (X-</a:t>
            </a:r>
            <a:r>
              <a:rPr lang="en-US" sz="3800" dirty="0" err="1" smtClean="0">
                <a:solidFill>
                  <a:schemeClr val="accent3">
                    <a:lumMod val="50000"/>
                  </a:schemeClr>
                </a:solidFill>
              </a:rPr>
              <a:t>sqft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and above) to submit (once every 3 years?) a plan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	showing </a:t>
            </a: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how they are going to reduce/manage their energy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	consumption</a:t>
            </a: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, increase renewables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0" lvl="0" indent="0">
              <a:buNone/>
            </a:pP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- Makes use of energy </a:t>
            </a:r>
            <a:r>
              <a:rPr lang="en-US" sz="3800" dirty="0">
                <a:solidFill>
                  <a:schemeClr val="accent3">
                    <a:lumMod val="50000"/>
                  </a:schemeClr>
                </a:solidFill>
              </a:rPr>
              <a:t>disclosure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data and prioritizes the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         	  </a:t>
            </a:r>
            <a:r>
              <a:rPr lang="en-US" sz="3800" b="1" dirty="0" smtClean="0">
                <a:solidFill>
                  <a:schemeClr val="accent3">
                    <a:lumMod val="50000"/>
                  </a:schemeClr>
                </a:solidFill>
              </a:rPr>
              <a:t>in-efficient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800" dirty="0" smtClean="0">
                <a:solidFill>
                  <a:schemeClr val="accent3">
                    <a:lumMod val="50000"/>
                  </a:schemeClr>
                </a:solidFill>
              </a:rPr>
              <a:t>users</a:t>
            </a:r>
            <a:endParaRPr lang="en-CA" sz="3800" dirty="0">
              <a:solidFill>
                <a:srgbClr val="52525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74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CA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“Big Moves”</a:t>
            </a:r>
            <a: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</a:br>
            <a:r>
              <a:rPr lang="en-CA" sz="3200" b="1" dirty="0">
                <a:solidFill>
                  <a:srgbClr val="AFBD22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First Draft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 smtClean="0">
                <a:solidFill>
                  <a:srgbClr val="525252"/>
                </a:solidFill>
              </a:rPr>
              <a:t>5</a:t>
            </a:r>
            <a:r>
              <a:rPr lang="en-US" sz="1900" b="1" dirty="0" smtClean="0">
                <a:solidFill>
                  <a:srgbClr val="525252"/>
                </a:solidFill>
              </a:rPr>
              <a:t>. Develop an approach to community renewable energy that catalyzes local investment. </a:t>
            </a:r>
          </a:p>
          <a:p>
            <a:pPr lvl="1"/>
            <a:r>
              <a:rPr lang="en-US" sz="1900" dirty="0" smtClean="0">
                <a:solidFill>
                  <a:srgbClr val="525252"/>
                </a:solidFill>
              </a:rPr>
              <a:t>Explore 3</a:t>
            </a:r>
            <a:r>
              <a:rPr lang="en-US" sz="1900" baseline="30000" dirty="0" smtClean="0">
                <a:solidFill>
                  <a:srgbClr val="525252"/>
                </a:solidFill>
              </a:rPr>
              <a:t>rd</a:t>
            </a:r>
            <a:r>
              <a:rPr lang="en-US" sz="1900" dirty="0" smtClean="0">
                <a:solidFill>
                  <a:srgbClr val="525252"/>
                </a:solidFill>
              </a:rPr>
              <a:t> party vehicles to invest in community renewable Energy projects</a:t>
            </a:r>
          </a:p>
          <a:p>
            <a:pPr lvl="1"/>
            <a:r>
              <a:rPr lang="en-US" sz="1900" dirty="0" smtClean="0">
                <a:solidFill>
                  <a:srgbClr val="525252"/>
                </a:solidFill>
              </a:rPr>
              <a:t>Recruit participation from local leaders</a:t>
            </a:r>
            <a:endParaRPr lang="en-US" sz="1900" dirty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sz="1900" dirty="0" smtClean="0">
                <a:solidFill>
                  <a:srgbClr val="525252"/>
                </a:solidFill>
              </a:rPr>
              <a:t>6. </a:t>
            </a:r>
            <a:r>
              <a:rPr lang="en-US" sz="1900" b="1" dirty="0" smtClean="0">
                <a:solidFill>
                  <a:srgbClr val="525252"/>
                </a:solidFill>
              </a:rPr>
              <a:t>Develop an MOU with the Utilities to work on Net-Zero Emissions Target and programs </a:t>
            </a:r>
          </a:p>
          <a:p>
            <a:pPr lvl="1"/>
            <a:r>
              <a:rPr lang="en-US" sz="1900" dirty="0" smtClean="0">
                <a:solidFill>
                  <a:srgbClr val="525252"/>
                </a:solidFill>
              </a:rPr>
              <a:t>Collaborate on micro-grids</a:t>
            </a:r>
          </a:p>
          <a:p>
            <a:pPr lvl="1"/>
            <a:r>
              <a:rPr lang="en-US" sz="1900" dirty="0" smtClean="0">
                <a:solidFill>
                  <a:srgbClr val="525252"/>
                </a:solidFill>
              </a:rPr>
              <a:t>District energy expansion in Kendall Square</a:t>
            </a:r>
          </a:p>
          <a:p>
            <a:pPr lvl="1"/>
            <a:r>
              <a:rPr lang="en-US" sz="1900" dirty="0" smtClean="0">
                <a:solidFill>
                  <a:srgbClr val="525252"/>
                </a:solidFill>
              </a:rPr>
              <a:t>Incentive program promotion and harmonization</a:t>
            </a:r>
          </a:p>
          <a:p>
            <a:pPr marL="0" indent="0">
              <a:buNone/>
            </a:pPr>
            <a:endParaRPr lang="en-US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CA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“Quick Moves</a:t>
            </a:r>
            <a:r>
              <a:rPr lang="en-CA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”</a:t>
            </a:r>
            <a: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</a:br>
            <a:r>
              <a:rPr lang="en-CA" sz="3200" b="1" dirty="0">
                <a:solidFill>
                  <a:srgbClr val="AFBD22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First Draft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. Revise LEED Policy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to: </a:t>
            </a:r>
            <a:r>
              <a:rPr lang="en-US" dirty="0">
                <a:solidFill>
                  <a:srgbClr val="B1BC22"/>
                </a:solidFill>
              </a:rPr>
              <a:t>(FD)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Achieve LEED Gold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Explicitly require energy performance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Ensure the correct standard is being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used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Develop something for 1-3 family residential </a:t>
            </a:r>
            <a:endParaRPr lang="en-US" b="1" dirty="0" smtClean="0">
              <a:solidFill>
                <a:srgbClr val="525252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525252"/>
                </a:solidFill>
              </a:rPr>
              <a:t>2. Communications strategy on Net-Zero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Brand development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Engagement of Businesses and Residents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Partnership building (Cambridge Compact)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Recognition and rewards programs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525252"/>
                </a:solidFill>
              </a:rPr>
              <a:t>3. Solar Ready roof requirements moving to Renewable Requirements </a:t>
            </a:r>
            <a:r>
              <a:rPr lang="en-US" dirty="0">
                <a:solidFill>
                  <a:srgbClr val="B1BC22"/>
                </a:solidFill>
              </a:rPr>
              <a:t>(FD</a:t>
            </a:r>
            <a:r>
              <a:rPr lang="en-US" dirty="0" smtClean="0">
                <a:solidFill>
                  <a:srgbClr val="B1BC22"/>
                </a:solidFill>
              </a:rPr>
              <a:t>)</a:t>
            </a:r>
            <a:endParaRPr lang="en-US" b="1" dirty="0" smtClean="0">
              <a:solidFill>
                <a:srgbClr val="525252"/>
              </a:solidFill>
            </a:endParaRP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For residential 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For commercial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Includes structural loading, access to mechanical room</a:t>
            </a:r>
          </a:p>
          <a:p>
            <a:pPr lvl="1"/>
            <a:r>
              <a:rPr lang="en-US" dirty="0" smtClean="0">
                <a:solidFill>
                  <a:srgbClr val="525252"/>
                </a:solidFill>
              </a:rPr>
              <a:t>Sets context for Renewables requirements in the future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99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077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Case Study: Mass Save MF Program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14239" y="5509671"/>
            <a:ext cx="8382000" cy="418116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16,200 sf, 18 units</a:t>
            </a:r>
          </a:p>
        </p:txBody>
      </p:sp>
      <p:pic>
        <p:nvPicPr>
          <p:cNvPr id="1026" name="Picture 2" descr="T:\new.construction\Presentations\CSG\Suffolk\Cohasset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78" t="15980" r="6190" b="17985"/>
          <a:stretch/>
        </p:blipFill>
        <p:spPr bwMode="auto">
          <a:xfrm>
            <a:off x="1295400" y="1447801"/>
            <a:ext cx="7019678" cy="4040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573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CA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“Quick Moves</a:t>
            </a:r>
            <a:r>
              <a:rPr lang="en-CA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”</a:t>
            </a:r>
            <a: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</a:br>
            <a:r>
              <a:rPr lang="en-CA" sz="3200" b="1" dirty="0">
                <a:solidFill>
                  <a:srgbClr val="AFBD22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First Draft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lang="en-CA" sz="2000" b="1" dirty="0" smtClean="0">
                <a:solidFill>
                  <a:srgbClr val="525252"/>
                </a:solidFill>
              </a:rPr>
              <a:t>3. </a:t>
            </a:r>
            <a:r>
              <a:rPr lang="en-CA" sz="2000" b="1" dirty="0">
                <a:solidFill>
                  <a:srgbClr val="525252"/>
                </a:solidFill>
              </a:rPr>
              <a:t>Develop </a:t>
            </a:r>
            <a:r>
              <a:rPr lang="en-CA" sz="2000" b="1" dirty="0" smtClean="0">
                <a:solidFill>
                  <a:srgbClr val="525252"/>
                </a:solidFill>
              </a:rPr>
              <a:t>Ongoing Capacity to Maintain Project:</a:t>
            </a:r>
            <a:endParaRPr lang="en-CA" sz="2000" b="1" dirty="0">
              <a:solidFill>
                <a:srgbClr val="525252"/>
              </a:solidFill>
            </a:endParaRPr>
          </a:p>
          <a:p>
            <a:pPr lvl="1"/>
            <a:r>
              <a:rPr lang="en-CA" sz="2000" dirty="0" smtClean="0">
                <a:solidFill>
                  <a:srgbClr val="525252"/>
                </a:solidFill>
              </a:rPr>
              <a:t>	Ongoing </a:t>
            </a:r>
            <a:r>
              <a:rPr lang="en-CA" sz="2000" dirty="0">
                <a:solidFill>
                  <a:srgbClr val="525252"/>
                </a:solidFill>
              </a:rPr>
              <a:t>reporting and </a:t>
            </a:r>
            <a:r>
              <a:rPr lang="en-CA" sz="2000" dirty="0" smtClean="0">
                <a:solidFill>
                  <a:srgbClr val="525252"/>
                </a:solidFill>
              </a:rPr>
              <a:t>management (Dashboard)</a:t>
            </a:r>
            <a:endParaRPr lang="en-CA" sz="2000" dirty="0">
              <a:solidFill>
                <a:srgbClr val="525252"/>
              </a:solidFill>
            </a:endParaRPr>
          </a:p>
          <a:p>
            <a:pPr lvl="1"/>
            <a:r>
              <a:rPr lang="en-CA" sz="2000" dirty="0">
                <a:solidFill>
                  <a:srgbClr val="525252"/>
                </a:solidFill>
              </a:rPr>
              <a:t>	Annual reporting and </a:t>
            </a:r>
            <a:r>
              <a:rPr lang="en-CA" sz="2000" dirty="0" smtClean="0">
                <a:solidFill>
                  <a:srgbClr val="525252"/>
                </a:solidFill>
              </a:rPr>
              <a:t>oversight by 3</a:t>
            </a:r>
            <a:r>
              <a:rPr lang="en-CA" sz="2000" baseline="30000" dirty="0" smtClean="0">
                <a:solidFill>
                  <a:srgbClr val="525252"/>
                </a:solidFill>
              </a:rPr>
              <a:t>rd</a:t>
            </a:r>
            <a:r>
              <a:rPr lang="en-CA" sz="2000" dirty="0" smtClean="0">
                <a:solidFill>
                  <a:srgbClr val="525252"/>
                </a:solidFill>
              </a:rPr>
              <a:t> party (CPAC?)</a:t>
            </a:r>
          </a:p>
          <a:p>
            <a:pPr lvl="1"/>
            <a:endParaRPr lang="en-CA" sz="2000" dirty="0">
              <a:solidFill>
                <a:srgbClr val="525252"/>
              </a:solidFill>
            </a:endParaRPr>
          </a:p>
          <a:p>
            <a:pPr marL="457200" lvl="1" indent="0">
              <a:buNone/>
            </a:pPr>
            <a:r>
              <a:rPr lang="en-CA" sz="2000" b="1" dirty="0" smtClean="0">
                <a:solidFill>
                  <a:srgbClr val="525252"/>
                </a:solidFill>
              </a:rPr>
              <a:t>4. Multi-family retrofit pilot program</a:t>
            </a:r>
          </a:p>
          <a:p>
            <a:pPr lvl="1"/>
            <a:r>
              <a:rPr lang="en-CA" sz="2000" dirty="0" smtClean="0">
                <a:solidFill>
                  <a:srgbClr val="525252"/>
                </a:solidFill>
              </a:rPr>
              <a:t>Test new retrofit models discussed tonight</a:t>
            </a:r>
          </a:p>
          <a:p>
            <a:pPr marL="457200" lvl="1" indent="0">
              <a:buNone/>
            </a:pPr>
            <a:endParaRPr lang="en-CA" sz="2800" b="1" dirty="0" smtClean="0">
              <a:solidFill>
                <a:srgbClr val="525252"/>
              </a:solidFill>
            </a:endParaRPr>
          </a:p>
          <a:p>
            <a:pPr marL="457200" lvl="1" indent="0">
              <a:buNone/>
            </a:pPr>
            <a:endParaRPr lang="en-CA" sz="2800" b="1" dirty="0">
              <a:solidFill>
                <a:srgbClr val="525252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16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Further develop actions for Taskforce review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Consolidate and group actions further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Run additional iterations of the model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Stakeholder engagement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Utilities &amp; Regional Authorities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Commercial Tenants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Public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Next Steps</a:t>
            </a:r>
            <a: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b="1" dirty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</a:br>
            <a:r>
              <a:rPr lang="en-CA" sz="3200" b="1" dirty="0" smtClean="0">
                <a:solidFill>
                  <a:srgbClr val="AFBD22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Recommendations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31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>
                <a:solidFill>
                  <a:srgbClr val="2C5D98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Public Comment:</a:t>
            </a:r>
            <a:endParaRPr lang="en-US" dirty="0">
              <a:solidFill>
                <a:srgbClr val="52525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734" b="12734"/>
          <a:stretch>
            <a:fillRect/>
          </a:stretch>
        </p:blipFill>
        <p:spPr>
          <a:xfrm>
            <a:off x="-136803" y="1676855"/>
            <a:ext cx="9390711" cy="5181148"/>
          </a:xfrm>
        </p:spPr>
      </p:pic>
    </p:spTree>
    <p:extLst>
      <p:ext uri="{BB962C8B-B14F-4D97-AF65-F5344CB8AC3E}">
        <p14:creationId xmlns="" xmlns:p14="http://schemas.microsoft.com/office/powerpoint/2010/main" val="1305805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Incentives and </a:t>
            </a:r>
            <a:r>
              <a:rPr lang="en-US" dirty="0" smtClean="0"/>
              <a:t>Savings – All Measures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51250223"/>
              </p:ext>
            </p:extLst>
          </p:nvPr>
        </p:nvGraphicFramePr>
        <p:xfrm>
          <a:off x="914424" y="1905003"/>
          <a:ext cx="7384761" cy="18669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73625"/>
                <a:gridCol w="2511136"/>
              </a:tblGrid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u="none" strike="noStrike" dirty="0">
                          <a:effectLst/>
                        </a:rPr>
                        <a:t>Total </a:t>
                      </a:r>
                      <a:r>
                        <a:rPr lang="en-US" sz="2800" b="0" u="none" strike="noStrike" dirty="0" smtClean="0">
                          <a:effectLst/>
                        </a:rPr>
                        <a:t>Project Cost</a:t>
                      </a:r>
                      <a:r>
                        <a:rPr lang="en-US" sz="2800" b="0" u="none" strike="noStrike" dirty="0">
                          <a:effectLst/>
                        </a:rPr>
                        <a:t>: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u="none" strike="noStrike" dirty="0">
                          <a:effectLst/>
                        </a:rPr>
                        <a:t>$142,911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u="none" strike="noStrike" dirty="0">
                          <a:effectLst/>
                        </a:rPr>
                        <a:t>Total cost to owner: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u="none" strike="noStrike" dirty="0">
                          <a:effectLst/>
                        </a:rPr>
                        <a:t>$2,646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u="none" strike="noStrike" dirty="0">
                          <a:effectLst/>
                        </a:rPr>
                        <a:t>Annual savings @ $0.14/kWh: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u="none" strike="noStrike" dirty="0">
                          <a:effectLst/>
                        </a:rPr>
                        <a:t>$28,222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6083406"/>
              </p:ext>
            </p:extLst>
          </p:nvPr>
        </p:nvGraphicFramePr>
        <p:xfrm>
          <a:off x="914424" y="4419603"/>
          <a:ext cx="7384761" cy="6223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73625"/>
                <a:gridCol w="2511136"/>
              </a:tblGrid>
              <a:tr h="6223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Payback: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~1 Month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44314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8025" y="6339424"/>
            <a:ext cx="486080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Don O’Brien https</a:t>
            </a:r>
            <a:r>
              <a:rPr lang="en-US" sz="1400" dirty="0"/>
              <a:t>://creativecommons.org/licenses/by/2.0/</a:t>
            </a:r>
          </a:p>
        </p:txBody>
      </p:sp>
      <p:pic>
        <p:nvPicPr>
          <p:cNvPr id="1027" name="Picture 3" descr="C:\Users\margovaldes\Desktop\5602802847_32bb7cf8a6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44" y="427165"/>
            <a:ext cx="4093779" cy="5912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52633">
            <a:off x="4830078" y="2236712"/>
            <a:ext cx="861774" cy="26820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4400" b="1" dirty="0" smtClean="0">
                <a:latin typeface="Calibri"/>
              </a:rPr>
              <a:t>Residential</a:t>
            </a:r>
            <a:endParaRPr lang="en-US" sz="4400" b="1" dirty="0"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216632">
            <a:off x="3763566" y="2157803"/>
            <a:ext cx="738664" cy="24361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600" b="1" dirty="0" smtClean="0">
                <a:latin typeface="Calibri"/>
              </a:rPr>
              <a:t>Commercial</a:t>
            </a:r>
            <a:endParaRPr lang="en-US" sz="3200" b="1" dirty="0"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0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40368082"/>
              </p:ext>
            </p:extLst>
          </p:nvPr>
        </p:nvGraphicFramePr>
        <p:xfrm>
          <a:off x="-34159" y="990600"/>
          <a:ext cx="8991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9830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Currently – Measure Based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47208"/>
            <a:ext cx="8305800" cy="41910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/>
              <a:t>No savings = No incentives</a:t>
            </a:r>
          </a:p>
          <a:p>
            <a:pPr marL="0" indent="0">
              <a:buNone/>
            </a:pPr>
            <a:r>
              <a:rPr lang="en-US" sz="4400" dirty="0" smtClean="0"/>
              <a:t>Lighting 					</a:t>
            </a:r>
            <a:endParaRPr lang="en-US" sz="4400" dirty="0"/>
          </a:p>
          <a:p>
            <a:pPr marL="0" indent="0">
              <a:buNone/>
            </a:pPr>
            <a:r>
              <a:rPr lang="en-US" sz="4400" dirty="0" smtClean="0"/>
              <a:t>Insulation </a:t>
            </a:r>
          </a:p>
          <a:p>
            <a:pPr marL="0" indent="0">
              <a:buNone/>
            </a:pPr>
            <a:r>
              <a:rPr lang="en-US" sz="4400" dirty="0" smtClean="0"/>
              <a:t>High Efficiency HVAC</a:t>
            </a:r>
          </a:p>
          <a:p>
            <a:pPr marL="0" indent="0">
              <a:buNone/>
            </a:pPr>
            <a:r>
              <a:rPr lang="en-US" sz="4400" dirty="0" smtClean="0"/>
              <a:t>Ventilation?			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5791200" y="5181689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Maybe Not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" name="Picture 3" descr="C:\Users\margovaldes\AppData\Local\Microsoft\Windows\Temporary Internet Files\Content.IE5\2RD8ZWML\MC90043253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77" y="4315161"/>
            <a:ext cx="1003194" cy="68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rgovaldes\AppData\Local\Microsoft\Windows\Temporary Internet Files\Content.IE5\2RD8ZWML\MC90043253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94" y="3598328"/>
            <a:ext cx="1003194" cy="68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argovaldes\AppData\Local\Microsoft\Windows\Temporary Internet Files\Content.IE5\2RD8ZWML\MC90043253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77" y="2743200"/>
            <a:ext cx="1003194" cy="68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89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lank Presentation">
  <a:themeElements>
    <a:clrScheme name="Custom 1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29900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>
            <a:latin typeface="Calibri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1254</Words>
  <Application>Microsoft Office PowerPoint</Application>
  <PresentationFormat>On-screen Show (4:3)</PresentationFormat>
  <Paragraphs>338</Paragraphs>
  <Slides>52</Slides>
  <Notes>5</Notes>
  <HiddenSlides>5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52</vt:i4>
      </vt:variant>
    </vt:vector>
  </HeadingPairs>
  <TitlesOfParts>
    <vt:vector size="78" baseType="lpstr">
      <vt:lpstr>Blank Presentation</vt:lpstr>
      <vt:lpstr>Angles</vt:lpstr>
      <vt:lpstr>1_Angles</vt:lpstr>
      <vt:lpstr>2_Angles</vt:lpstr>
      <vt:lpstr>3_Angles</vt:lpstr>
      <vt:lpstr>4_Angles</vt:lpstr>
      <vt:lpstr>5_Angles</vt:lpstr>
      <vt:lpstr>6_Angles</vt:lpstr>
      <vt:lpstr>7_Angles</vt:lpstr>
      <vt:lpstr>8_Angles</vt:lpstr>
      <vt:lpstr>9_Angles</vt:lpstr>
      <vt:lpstr>10_Angles</vt:lpstr>
      <vt:lpstr>11_Angles</vt:lpstr>
      <vt:lpstr>12_Angles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Slide 1</vt:lpstr>
      <vt:lpstr>Agenda</vt:lpstr>
      <vt:lpstr>The Present, Issues, Opportunities,  and  the Future for Multifamily Buildings</vt:lpstr>
      <vt:lpstr>The Present</vt:lpstr>
      <vt:lpstr>Case Study: Mass Save MF Program</vt:lpstr>
      <vt:lpstr>Incentives and Savings – All Measures</vt:lpstr>
      <vt:lpstr>Slide 7</vt:lpstr>
      <vt:lpstr>Slide 8</vt:lpstr>
      <vt:lpstr>Currently – Measure Based</vt:lpstr>
      <vt:lpstr>Performance Approach</vt:lpstr>
      <vt:lpstr>The Future Energy Efficiency and Beyond</vt:lpstr>
      <vt:lpstr>Opportunities</vt:lpstr>
      <vt:lpstr>Net Zero Energy New Construction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Deep Energy Retrofit Program MA</vt:lpstr>
      <vt:lpstr>Slide 24</vt:lpstr>
      <vt:lpstr>Installed Measures - Two Stage Process</vt:lpstr>
      <vt:lpstr>Incentives and Savings – All Measures</vt:lpstr>
      <vt:lpstr>Incentives and Savings:  Lighting Measures</vt:lpstr>
      <vt:lpstr>:  Insulation and Water Saving Measures</vt:lpstr>
      <vt:lpstr>Challenges in Current System</vt:lpstr>
      <vt:lpstr>Net Zero Task Force</vt:lpstr>
      <vt:lpstr>Homeowner’s Rehab, Inc. (HRI)</vt:lpstr>
      <vt:lpstr>Slide 32</vt:lpstr>
      <vt:lpstr>Opportunity for Deep Energy Retrofit  58 7th Street</vt:lpstr>
      <vt:lpstr>Getting to Net Zero</vt:lpstr>
      <vt:lpstr>7th St. -76% Natural Gas Reduction 3.3 BTU/Sq. Ft./HDD</vt:lpstr>
      <vt:lpstr>95-97 Pine Street</vt:lpstr>
      <vt:lpstr>67% Decrease in Natural Gas 4.8 BTU/Sq. Ft./HDD</vt:lpstr>
      <vt:lpstr> PUTNAM GREEN New Construction  SIPS Panels - Greener Goals </vt:lpstr>
      <vt:lpstr>Putnam Green</vt:lpstr>
      <vt:lpstr>2 BUILDINGS Compared</vt:lpstr>
      <vt:lpstr>Future Opportunities  </vt:lpstr>
      <vt:lpstr>Lessons Learned</vt:lpstr>
      <vt:lpstr>Implementation &amp; Prioritization  First Draft</vt:lpstr>
      <vt:lpstr>Slide 44</vt:lpstr>
      <vt:lpstr>Slide 45</vt:lpstr>
      <vt:lpstr>“Big Moves” First Draft</vt:lpstr>
      <vt:lpstr>“Big Moves” First Draft</vt:lpstr>
      <vt:lpstr>“Big Moves” First Draft</vt:lpstr>
      <vt:lpstr>“Quick Moves” First Draft</vt:lpstr>
      <vt:lpstr>“Quick Moves” First Draft</vt:lpstr>
      <vt:lpstr>Next Steps Recommendations</vt:lpstr>
      <vt:lpstr>Public Comment: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Cohasset Place</dc:title>
  <dc:creator>MargoValdes</dc:creator>
  <cp:lastModifiedBy>ekokinda</cp:lastModifiedBy>
  <cp:revision>57</cp:revision>
  <dcterms:created xsi:type="dcterms:W3CDTF">2014-09-23T21:03:38Z</dcterms:created>
  <dcterms:modified xsi:type="dcterms:W3CDTF">2014-10-08T19:21:09Z</dcterms:modified>
</cp:coreProperties>
</file>