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0" r:id="rId7"/>
    <p:sldId id="261" r:id="rId8"/>
    <p:sldId id="262" r:id="rId9"/>
    <p:sldId id="27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>
      <p:cViewPr>
        <p:scale>
          <a:sx n="107" d="100"/>
          <a:sy n="107" d="100"/>
        </p:scale>
        <p:origin x="-177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/>
          <a:lstStyle/>
          <a:p>
            <a:pPr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647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/>
          <a:lstStyle/>
          <a:p>
            <a:pPr algn="r" hangingPunct="0">
              <a:defRPr sz="1400"/>
            </a:pPr>
            <a:fld id="{B6F7DC4D-63C0-4AE3-AF2A-AD12231E2967}" type="datetimeFigureOut">
              <a:rPr/>
              <a:pPr algn="r" hangingPunct="0">
                <a:defRPr sz="1400"/>
              </a:pPr>
              <a:t>10/13/2014</a:t>
            </a:fld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/>
          <a:lstStyle/>
          <a:p>
            <a:pPr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647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/>
          <a:lstStyle/>
          <a:p>
            <a:pPr algn="r" hangingPunct="0">
              <a:defRPr sz="1400"/>
            </a:pPr>
            <a:fld id="{5DED3987-31A5-4273-9BE8-A569BC98E3B3}" type="slidenum">
              <a:rPr/>
              <a:pPr algn="r" hangingPunct="0">
                <a:defRPr sz="1400"/>
              </a:pPr>
              <a:t>‹#›</a:t>
            </a:fld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77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BEE83A5-C360-4DDA-B7A4-C96C311ECA25}" type="datetimeFigureOut">
              <a:rPr/>
              <a:pPr lvl="0"/>
              <a:t>10/13/2014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F4D7910-44BE-4190-8ACC-D467CB89FF1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20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1DCC90D7-2D67-4AA2-BFB7-67C6BFC65D8A}" type="slidenum">
              <a:rPr/>
              <a:pPr lvl="0" algn="l" hangingPunct="1"/>
              <a:t>1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8840" cy="4114440"/>
          </a:xfrm>
        </p:spPr>
        <p:txBody>
          <a:bodyPr wrap="square" lIns="90000" tIns="45000" rIns="90000" bIns="45000" anchor="t"/>
          <a:lstStyle/>
          <a:p>
            <a:pPr lvl="0" hangingPunct="1"/>
            <a:r>
              <a:rPr lang="en-US" b="1" i="1"/>
              <a:t>Update logos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EAA6C6AD-FC41-4063-99D2-53DAFAB60F15}" type="slidenum">
              <a:rPr/>
              <a:pPr lvl="0" algn="l" hangingPunct="1"/>
              <a:t>10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42767172-6878-4F44-A101-E9BB1BA97626}" type="slidenum">
              <a:rPr/>
              <a:pPr lvl="0" algn="l" hangingPunct="1"/>
              <a:t>11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r>
              <a:rPr lang="en-US" b="1">
                <a:latin typeface="Arial" pitchFamily="34"/>
              </a:rPr>
              <a:t>Update dates</a:t>
            </a:r>
          </a:p>
          <a:p>
            <a:pPr lvl="0"/>
            <a:r>
              <a:rPr lang="en-US">
                <a:latin typeface="Arial" pitchFamily="34"/>
              </a:rPr>
              <a:t>PBP</a:t>
            </a:r>
          </a:p>
          <a:p>
            <a:pPr lvl="0"/>
            <a:r>
              <a:rPr lang="en-US">
                <a:latin typeface="Arial" pitchFamily="34"/>
              </a:rPr>
              <a:t>·        Provide you with educational materials</a:t>
            </a:r>
          </a:p>
          <a:p>
            <a:pPr lvl="0"/>
            <a:r>
              <a:rPr lang="en-US">
                <a:latin typeface="Arial" pitchFamily="34"/>
              </a:rPr>
              <a:t>·        Come and speak at community stakeholder meetings to introduce PB</a:t>
            </a:r>
          </a:p>
          <a:p>
            <a:pPr lvl="0"/>
            <a:r>
              <a:rPr lang="en-US">
                <a:latin typeface="Arial" pitchFamily="34"/>
              </a:rPr>
              <a:t>·        Come and speak at meetings you may have with local school officials</a:t>
            </a:r>
          </a:p>
          <a:p>
            <a:pPr lvl="0"/>
            <a:endParaRPr lang="en-US">
              <a:latin typeface="Garamond" pitchFamily="18"/>
              <a:cs typeface="Times New Roman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BCBADF1-7935-4217-AEE8-F89EF5926652}" type="slidenum">
              <a:rPr/>
              <a:pPr lvl="0" algn="l" hangingPunct="1"/>
              <a:t>12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r>
              <a:rPr lang="en-US">
                <a:latin typeface="Arial" pitchFamily="34"/>
              </a:rPr>
              <a:t>PBP</a:t>
            </a:r>
          </a:p>
          <a:p>
            <a:pPr lvl="0"/>
            <a:r>
              <a:rPr lang="en-US">
                <a:latin typeface="Arial" pitchFamily="34"/>
              </a:rPr>
              <a:t>·        Provide you with educational materials</a:t>
            </a:r>
          </a:p>
          <a:p>
            <a:pPr lvl="0"/>
            <a:r>
              <a:rPr lang="en-US">
                <a:latin typeface="Arial" pitchFamily="34"/>
              </a:rPr>
              <a:t>·        Come and speak at community stakeholder meetings to introduce PB</a:t>
            </a:r>
          </a:p>
          <a:p>
            <a:pPr lvl="0"/>
            <a:r>
              <a:rPr lang="en-US">
                <a:latin typeface="Arial" pitchFamily="34"/>
              </a:rPr>
              <a:t>·        Come and speak at meetings you may have with local school officials</a:t>
            </a:r>
          </a:p>
          <a:p>
            <a:pPr lvl="0"/>
            <a:endParaRPr lang="en-US">
              <a:latin typeface="Garamond" pitchFamily="18"/>
              <a:cs typeface="Times New Roman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4C9C490-EB40-4443-8A72-176BF664E283}" type="slidenum">
              <a:rPr/>
              <a:pPr lvl="0" algn="l" hangingPunct="1"/>
              <a:t>13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>
              <a:spcAft>
                <a:spcPts val="2401"/>
              </a:spcAft>
            </a:pPr>
            <a:r>
              <a:rPr lang="en-US" sz="1200" b="1"/>
              <a:t>Update Cambridge Info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91A59B2-1F99-4D84-B42E-E4D07BE50D2C}" type="slidenum">
              <a:rPr/>
              <a:pPr lvl="0" algn="l" hangingPunct="1"/>
              <a:t>2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3886200" y="8686800"/>
            <a:ext cx="297144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6560659A-983E-4390-87B7-321D0B924C9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t>2</a:t>
            </a:fld>
            <a:endParaRPr lang="en-US" sz="12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8840" cy="411444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484F4780-2924-419A-B04D-7410E088E55D}" type="slidenum">
              <a:rPr/>
              <a:pPr lvl="0" algn="l"/>
              <a:t>3</a:t>
            </a:fld>
            <a:endParaRPr lang="en-US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Rectangle 1026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1027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r>
              <a:rPr lang="en-US">
                <a:latin typeface="Garamond" pitchFamily="18"/>
                <a:cs typeface="Times New Roman" pitchFamily="18"/>
              </a:rPr>
              <a:t>Photo: Toronto Community Housing</a:t>
            </a:r>
          </a:p>
          <a:p>
            <a:pPr lvl="0"/>
            <a:r>
              <a:rPr lang="en-US">
                <a:latin typeface="Garamond" pitchFamily="18"/>
                <a:cs typeface="Times New Roman" pitchFamily="18"/>
              </a:rPr>
              <a:t>To clarify, I’ll explain what PB is not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0D0BF79E-CA63-4763-8D4D-463F8E59FB13}" type="slidenum">
              <a:rPr/>
              <a:pPr lvl="0" algn="l" hangingPunct="1"/>
              <a:t>4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F7CA04E-CBE9-4AA6-8FA6-7EF987E71FCC}" type="slidenum">
              <a:rPr/>
              <a:pPr lvl="0" algn="l" hangingPunct="1"/>
              <a:t>5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Rectangle 1026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1027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1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0"/>
            <a:ext cx="0" cy="0"/>
          </a:xfrm>
          <a:noFill/>
          <a:ln>
            <a:miter lim="800000"/>
            <a:headEnd/>
            <a:tailEnd/>
          </a:ln>
        </p:spPr>
        <p:txBody>
          <a:bodyPr vert="horz" wrap="square" lIns="90000" tIns="45000" rIns="90000" bIns="45000" numCol="1" anchor="t" compatLnSpc="1">
            <a:prstTxWarp prst="textNoShape">
              <a:avLst/>
            </a:prstTxWarp>
          </a:bodyPr>
          <a:lstStyle/>
          <a:p>
            <a:pPr algn="l" fontAlgn="base" hangingPunct="1">
              <a:spcBef>
                <a:spcPct val="0"/>
              </a:spcBef>
              <a:spcAft>
                <a:spcPct val="0"/>
              </a:spcAft>
            </a:pPr>
            <a:fld id="{C71D3870-BC22-49F6-BF10-D8F698ADBEDD}" type="slidenum">
              <a:rPr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l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sz="120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D4DC1A18-BDDC-4AF5-BCED-E046F7C947FF}" type="slidenum">
              <a:rPr/>
              <a:pPr lvl="0" algn="l" hangingPunct="1"/>
              <a:t>7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r>
              <a:rPr lang="en-US" b="1"/>
              <a:t>Delete or update slide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DAF71BEA-9A8A-4894-9B82-5C982382E22A}" type="slidenum">
              <a:rPr/>
              <a:pPr lvl="0" algn="l" hangingPunct="1"/>
              <a:t>8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r>
              <a:rPr lang="en-US" b="1"/>
              <a:t>Update dates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A62039CF-DEBE-4ED5-AA38-BA1F45FFA8B6}" type="slidenum">
              <a:rPr/>
              <a:pPr lvl="0" algn="l" hangingPunct="1"/>
              <a:t>9</a:t>
            </a:fld>
            <a:endParaRPr lang="en-US" sz="12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5035D4-8D12-4219-8788-22624DBD128B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54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8E0E58-3857-4503-94A3-C924BFBB99A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90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252C5D-B604-4CC6-809C-1F0EEEB44C6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88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85A13F-16D1-4787-87B9-51D9E5114DD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44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ADB391-A3A1-4A1C-8F81-2A389959E96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12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9DC367-1C71-4871-A0A7-5A149E1E2673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76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C87C07-EB6F-4669-9C16-FD5637A34A5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87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03FA6A-1CAD-4471-A141-BBB778D6117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05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3AEF1A-B8DB-4245-B3D3-2D4AB7D3F31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8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D57BEB-3463-4A51-93C0-3C3CAE94778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38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E0F942-4C95-4367-A6CC-B1AE7837AA8E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99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82BD8D-BE4D-4796-BA48-56FEA31D6EBA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60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6F4F4A-C6A7-419A-BD31-2FBF3938E28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68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DD30B4-CE77-4224-80C6-BE40068CBBE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67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98BCFF-E765-4FA8-B77F-86B3B4A491D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2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6213DD-6FF2-4736-A8EC-0EB5225FA70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61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F08E06-B3FE-4366-B0EA-0289318341C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16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7AF9C8-ACBA-43AB-814C-66DF535FE53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16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1891F0-863C-4B38-B75C-1D020D6909D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26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4831BE-EDBD-460C-A983-8ACC35106D5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82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9F1B93-8B02-43B5-849C-508CD2522D3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82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794979-9A40-43E6-9E07-7743172F126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13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2EC21F-6027-4069-A2F9-138C1E04F7C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34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8570C4-9B91-4919-8B0F-1A1BDA80329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16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E0D4D7-9AA8-4CFD-8FF0-CA78C1F56E2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60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AB3C52-E302-41B4-BC05-4B4DBB1A694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59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0BC5A3-7CA9-4D97-9E1A-DA1E0EA2DCCA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95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D1DC52-1E81-4800-847C-01921F6FDA8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14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3D3D45-2311-4B37-9DA7-AE1E7C7679B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88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BD1C81-F6BF-4BE4-BA5E-4966F0610DF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78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011901-8372-4153-8311-9740579B8A0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92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BDF8B6-9F45-4722-8A77-1AC26EFBEEE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56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BD48C0-FD9F-40E9-AFE1-12303942644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56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2F6C39-FB36-4D0D-83E4-F1ED53E3E01B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82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BA94D2-9895-46E6-BEFF-CE81579AD8A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51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45BF94-00E2-4277-9F26-7E3765CC22B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72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A8DCEA-00D1-4C5E-9234-A602CC2E2CF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0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7305E5-59E4-44C5-8DAC-57D76A297AD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16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F258A3-948E-4B30-AE44-9E291CCA0E3F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22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ECC39A-9DA8-4916-B0B6-B88A0933466F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8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99A93C-F5EB-41F3-A5FF-5E152AE2A4D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48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9736FC-C4EC-4BFC-A62A-0E8FD671A70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75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C88ACA-158F-468C-B673-F06AB477BC5A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03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6BA96D-F7C1-4C47-8216-BDE9E9AECC5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79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93B3ABF-31C3-42F2-A2B3-5DBBAF3CF213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ヒラギノ角ゴ Pro W3" pitchFamily="1"/>
                <a:cs typeface="ヒラギノ角ゴ Pro W3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ヒラギノ角ゴ Pro W3" pitchFamily="1"/>
                <a:cs typeface="ヒラギノ角ゴ Pro W3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7FA2766-193A-43D0-9E57-FC91BB12F0A7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Title Placeholder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ヒラギノ角ゴ Pro W3" pitchFamily="1"/>
                <a:cs typeface="ヒラギノ角ゴ Pro W3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ヒラギノ角ゴ Pro W3" pitchFamily="1"/>
                <a:cs typeface="ヒラギノ角ゴ Pro W3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ヒラギノ角ゴ Pro W3" pitchFamily="1"/>
                <a:cs typeface="ヒラギノ角ゴ Pro W3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ヒラギノ角ゴ Pro W3" pitchFamily="1"/>
                <a:cs typeface="ヒラギノ角ゴ Pro W3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FBC54B2-7BC5-4764-A664-B0D189C79997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1pPr>
    </p:titleStyle>
    <p:bodyStyle>
      <a:lvl1pPr lv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1pPr>
      <a:lvl2pPr lvl="1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2pPr>
      <a:lvl3pPr lvl="2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3pPr>
      <a:lvl4pPr lvl="3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4pPr>
      <a:lvl5pPr lvl="4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5pPr>
      <a:lvl6pPr lvl="5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6pPr>
      <a:lvl7pPr lvl="6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7pPr>
      <a:lvl8pPr lvl="7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8pPr>
      <a:lvl9pPr marL="0" marR="0" lvl="0" indent="0" algn="l" rtl="0" hangingPunct="0">
        <a:spcBef>
          <a:spcPts val="638"/>
        </a:spcBef>
        <a:spcAft>
          <a:spcPts val="0"/>
        </a:spcAft>
        <a:buSzPct val="45000"/>
        <a:buFont typeface="StarSymbol"/>
        <a:buChar char="•"/>
        <a:tabLst/>
        <a:defRPr lang="en-US" sz="3200" b="0" i="0" u="none" strike="noStrike" spc="0"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E944072-5CB4-4365-82B4-3745CF83FE70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ヒラギノ角ゴ Pro W3" pitchFamily="1"/>
                <a:cs typeface="ヒラギノ角ゴ Pro W3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ヒラギノ角ゴ Pro W3" pitchFamily="1"/>
                <a:cs typeface="ヒラギノ角ゴ Pro W3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1"/>
                <a:cs typeface="ヒラギノ角ゴ Pro W3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ヒラギノ角ゴ Pro W3" pitchFamily="1"/>
          <a:cs typeface="ヒラギノ角ゴ Pro W3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1066680"/>
            <a:ext cx="9143640" cy="57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7"/>
          <p:cNvSpPr/>
          <p:nvPr/>
        </p:nvSpPr>
        <p:spPr>
          <a:xfrm>
            <a:off x="0" y="5334120"/>
            <a:ext cx="9143640" cy="152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903320" y="4964040"/>
            <a:ext cx="1839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6400799"/>
            <a:ext cx="914364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6" name="TextBox 10"/>
          <p:cNvSpPr/>
          <p:nvPr/>
        </p:nvSpPr>
        <p:spPr>
          <a:xfrm>
            <a:off x="0" y="685799"/>
            <a:ext cx="9143640" cy="182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vert="horz" wrap="square" lIns="90000" tIns="182880" rIns="90000" bIns="18288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Participatory Budgeting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Cambridge</a:t>
            </a:r>
          </a:p>
        </p:txBody>
      </p:sp>
      <p:sp>
        <p:nvSpPr>
          <p:cNvPr id="7" name="Rectangle 12"/>
          <p:cNvSpPr/>
          <p:nvPr/>
        </p:nvSpPr>
        <p:spPr>
          <a:xfrm>
            <a:off x="0" y="0"/>
            <a:ext cx="9143640" cy="76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400" b="1" i="0" u="none" strike="noStrike" kern="1200" spc="0">
                <a:ln>
                  <a:noFill/>
                </a:ln>
                <a:solidFill>
                  <a:schemeClr val="accent3"/>
                </a:solidFill>
                <a:latin typeface="Calibri" pitchFamily="34"/>
                <a:ea typeface="ヒラギノ角ゴ Pro W3" pitchFamily="2"/>
                <a:cs typeface="Mangal" pitchFamily="2"/>
              </a:rPr>
              <a:t>Real Money! Real Power!</a:t>
            </a: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391400" y="5486400"/>
            <a:ext cx="1218720" cy="121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se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486400"/>
            <a:ext cx="1223962" cy="122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228600" y="2286000"/>
            <a:ext cx="3962520" cy="23219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342900" marR="0" lvl="1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Community 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m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embers</a:t>
            </a: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342900" marR="0" lvl="1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Local community-based and non-profit organizations</a:t>
            </a: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342900" marR="0" lvl="1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Key 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e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xperts</a:t>
            </a:r>
          </a:p>
        </p:txBody>
      </p:sp>
      <p:sp>
        <p:nvSpPr>
          <p:cNvPr id="4" name="Rectangle 1"/>
          <p:cNvSpPr/>
          <p:nvPr/>
        </p:nvSpPr>
        <p:spPr>
          <a:xfrm>
            <a:off x="228600" y="1523880"/>
            <a:ext cx="4190759" cy="54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Who it includes: 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419720" y="1828800"/>
            <a:ext cx="4571640" cy="34286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9"/>
          <p:cNvSpPr/>
          <p:nvPr/>
        </p:nvSpPr>
        <p:spPr>
          <a:xfrm>
            <a:off x="6105959" y="5254920"/>
            <a:ext cx="2838600" cy="30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Poitou-Charentes Region, France</a:t>
            </a: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380880" y="0"/>
            <a:ext cx="861012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500" b="1" i="0" u="none" strike="noStrike" kern="12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34"/>
                <a:ea typeface="ヒラギノ角ゴ Pro W3" pitchFamily="2"/>
                <a:cs typeface="Tahoma" pitchFamily="2"/>
              </a:rPr>
              <a:t>Steering Committee</a:t>
            </a:r>
          </a:p>
        </p:txBody>
      </p:sp>
      <p:sp>
        <p:nvSpPr>
          <p:cNvPr id="9" name="Rectangle 2"/>
          <p:cNvSpPr/>
          <p:nvPr/>
        </p:nvSpPr>
        <p:spPr>
          <a:xfrm>
            <a:off x="914400" y="1066680"/>
            <a:ext cx="724644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ey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52280" y="1447919"/>
            <a:ext cx="8838720" cy="4495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520560" marR="0" lvl="0" indent="-340920" algn="l" rtl="0" hangingPunct="1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/>
            </a:pPr>
            <a:endParaRPr lang="en-US" sz="2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marR="0" lvl="0" indent="-340920" algn="l" rtl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/>
            </a:pPr>
            <a:endParaRPr lang="en-US" sz="26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752479" y="0"/>
            <a:ext cx="5943240" cy="914039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libri" pitchFamily="18"/>
                <a:cs typeface="Tahoma" pitchFamily="2"/>
              </a:rPr>
              <a:t>Key Dates</a:t>
            </a:r>
          </a:p>
        </p:txBody>
      </p:sp>
      <p:sp>
        <p:nvSpPr>
          <p:cNvPr id="6" name="TextBox 9"/>
          <p:cNvSpPr/>
          <p:nvPr/>
        </p:nvSpPr>
        <p:spPr>
          <a:xfrm>
            <a:off x="609480" y="1295280"/>
            <a:ext cx="8076960" cy="76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6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Box 8"/>
          <p:cNvSpPr/>
          <p:nvPr/>
        </p:nvSpPr>
        <p:spPr>
          <a:xfrm>
            <a:off x="304800" y="1295280"/>
            <a:ext cx="8458199" cy="41605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Ø"/>
              <a:tabLst/>
              <a:defRPr sz="1800"/>
            </a:pPr>
            <a:r>
              <a:rPr lang="en-US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November 5</a:t>
            </a:r>
            <a:r>
              <a:rPr lang="en-US" sz="2400" b="1" i="0" u="none" strike="noStrike" kern="1200" spc="0" baseline="30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th</a:t>
            </a:r>
            <a:r>
              <a:rPr lang="en-US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at 5pm: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Deadline for Steering Committee applications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Ø"/>
              <a:tabLst/>
              <a:defRPr sz="1800"/>
            </a:pPr>
            <a:r>
              <a:rPr lang="en-US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November 10th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: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Steering Committee members 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announced</a:t>
            </a: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Ø"/>
              <a:tabLst/>
              <a:defRPr sz="1800"/>
            </a:pPr>
            <a:r>
              <a:rPr lang="en-US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Monday,</a:t>
            </a:r>
            <a:r>
              <a:rPr lang="en-US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November 17th: 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F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irst Steering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Committee 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meeting from 6-8pm 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in the Sophie Room at City Hall.</a:t>
            </a: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Ø"/>
              <a:tabLst/>
              <a:defRPr sz="1800"/>
            </a:pPr>
            <a:r>
              <a:rPr lang="en-US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Monthly Steering Committee meetings from </a:t>
            </a:r>
            <a:r>
              <a:rPr lang="en-US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December-April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Ways to Get Invol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52280" y="1143000"/>
            <a:ext cx="8838720" cy="4495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520560" marR="0" lvl="0" indent="-340920" algn="l" rtl="0" hangingPunct="1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/>
            </a:pPr>
            <a:endParaRPr lang="en-US" sz="2600" b="1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marR="0" lvl="0" indent="-340920" algn="l" rtl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/>
            </a:pPr>
            <a:endParaRPr lang="en-US" sz="26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533520" y="0"/>
            <a:ext cx="8381519" cy="914039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libri" pitchFamily="34"/>
                <a:cs typeface="Arial" pitchFamily="34"/>
              </a:rPr>
              <a:t>Other Ways to Get Involved</a:t>
            </a:r>
          </a:p>
        </p:txBody>
      </p:sp>
      <p:sp>
        <p:nvSpPr>
          <p:cNvPr id="6" name="TextBox 9"/>
          <p:cNvSpPr/>
          <p:nvPr/>
        </p:nvSpPr>
        <p:spPr>
          <a:xfrm>
            <a:off x="609480" y="1295280"/>
            <a:ext cx="8076960" cy="76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6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Box 8"/>
          <p:cNvSpPr/>
          <p:nvPr/>
        </p:nvSpPr>
        <p:spPr>
          <a:xfrm>
            <a:off x="609480" y="1295280"/>
            <a:ext cx="8152920" cy="5480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457200" marR="0" lvl="0" indent="-457200" algn="l" rtl="0" hangingPunct="1">
              <a:lnSpc>
                <a:spcPct val="80000"/>
              </a:lnSpc>
              <a:spcBef>
                <a:spcPts val="0"/>
              </a:spcBef>
              <a:spcAft>
                <a:spcPts val="1199"/>
              </a:spcAft>
              <a:buSzPct val="125000"/>
              <a:buFont typeface="Wingdings" panose="05000000000000000000" pitchFamily="2" charset="2"/>
              <a:buChar char="ü"/>
              <a:tabLst/>
              <a:defRPr sz="1800"/>
            </a:pPr>
            <a:r>
              <a:rPr lang="en-US" sz="3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Osaka" pitchFamily="2"/>
                <a:cs typeface="Osaka" pitchFamily="2"/>
              </a:rPr>
              <a:t>Participate in PB assemblies and meetings, and vote!</a:t>
            </a:r>
          </a:p>
          <a:p>
            <a:pPr marL="457200" marR="0" lvl="0" indent="-457200" algn="l" rtl="0" hangingPunct="1">
              <a:lnSpc>
                <a:spcPct val="80000"/>
              </a:lnSpc>
              <a:spcBef>
                <a:spcPts val="0"/>
              </a:spcBef>
              <a:spcAft>
                <a:spcPts val="1199"/>
              </a:spcAft>
              <a:buSzPct val="125000"/>
              <a:buFont typeface="Wingdings" panose="05000000000000000000" pitchFamily="2" charset="2"/>
              <a:buChar char="ü"/>
              <a:tabLst/>
              <a:defRPr sz="1800"/>
            </a:pPr>
            <a:endParaRPr lang="en-US" sz="3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Osaka" pitchFamily="2"/>
              <a:cs typeface="Osaka" pitchFamily="2"/>
            </a:endParaRPr>
          </a:p>
          <a:p>
            <a:pPr marL="457200" marR="0" lvl="0" indent="-457200" algn="l" rtl="0" hangingPunct="1">
              <a:lnSpc>
                <a:spcPct val="80000"/>
              </a:lnSpc>
              <a:spcBef>
                <a:spcPts val="0"/>
              </a:spcBef>
              <a:spcAft>
                <a:spcPts val="1199"/>
              </a:spcAft>
              <a:buSzPct val="125000"/>
              <a:buFont typeface="Wingdings" panose="05000000000000000000" pitchFamily="2" charset="2"/>
              <a:buChar char="ü"/>
              <a:tabLst/>
              <a:defRPr sz="1800"/>
            </a:pPr>
            <a:r>
              <a:rPr lang="en-US" sz="3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Osaka" pitchFamily="2"/>
                <a:cs typeface="Osaka" pitchFamily="2"/>
              </a:rPr>
              <a:t>Volunteer</a:t>
            </a:r>
          </a:p>
          <a:p>
            <a:pPr marL="457200" marR="0" lvl="0" indent="-457200" algn="l" rtl="0" hangingPunct="1">
              <a:lnSpc>
                <a:spcPct val="80000"/>
              </a:lnSpc>
              <a:spcBef>
                <a:spcPts val="0"/>
              </a:spcBef>
              <a:spcAft>
                <a:spcPts val="1199"/>
              </a:spcAft>
              <a:buSzPct val="125000"/>
              <a:buFont typeface="Wingdings" panose="05000000000000000000" pitchFamily="2" charset="2"/>
              <a:buChar char="ü"/>
              <a:tabLst/>
              <a:defRPr sz="1800"/>
            </a:pPr>
            <a:endParaRPr lang="en-US" sz="3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Osaka" pitchFamily="2"/>
              <a:cs typeface="Osaka" pitchFamily="2"/>
            </a:endParaRPr>
          </a:p>
          <a:p>
            <a:pPr marL="457200" marR="0" lvl="0" indent="-457200" algn="l" rtl="0" hangingPunct="1">
              <a:lnSpc>
                <a:spcPct val="80000"/>
              </a:lnSpc>
              <a:spcBef>
                <a:spcPts val="0"/>
              </a:spcBef>
              <a:spcAft>
                <a:spcPts val="1199"/>
              </a:spcAft>
              <a:buSzPct val="125000"/>
              <a:buFont typeface="Wingdings" panose="05000000000000000000" pitchFamily="2" charset="2"/>
              <a:buChar char="ü"/>
              <a:tabLst/>
              <a:defRPr sz="1800"/>
            </a:pPr>
            <a:r>
              <a:rPr lang="en-US" sz="3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Osaka" pitchFamily="2"/>
                <a:cs typeface="Osaka" pitchFamily="2"/>
              </a:rPr>
              <a:t>Host PB assemblies or meetings</a:t>
            </a:r>
          </a:p>
          <a:p>
            <a:pPr marL="457200" marR="0" lvl="0" indent="-457200" algn="l" rtl="0" hangingPunct="1">
              <a:lnSpc>
                <a:spcPct val="80000"/>
              </a:lnSpc>
              <a:spcBef>
                <a:spcPts val="0"/>
              </a:spcBef>
              <a:spcAft>
                <a:spcPts val="1199"/>
              </a:spcAft>
              <a:buSzPct val="125000"/>
              <a:buFont typeface="Wingdings" panose="05000000000000000000" pitchFamily="2" charset="2"/>
              <a:buChar char="ü"/>
              <a:tabLst/>
              <a:defRPr sz="1800"/>
            </a:pPr>
            <a:endParaRPr lang="en-US" sz="3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Osaka" pitchFamily="2"/>
              <a:cs typeface="Osaka" pitchFamily="2"/>
            </a:endParaRPr>
          </a:p>
          <a:p>
            <a:pPr marL="457200" marR="0" lvl="0" indent="-457200" algn="l" rtl="0" hangingPunct="1">
              <a:lnSpc>
                <a:spcPct val="80000"/>
              </a:lnSpc>
              <a:spcBef>
                <a:spcPts val="0"/>
              </a:spcBef>
              <a:spcAft>
                <a:spcPts val="1199"/>
              </a:spcAft>
              <a:buSzPct val="125000"/>
              <a:buFont typeface="Wingdings" panose="05000000000000000000" pitchFamily="2" charset="2"/>
              <a:buChar char="ü"/>
              <a:tabLst/>
              <a:defRPr sz="1800"/>
            </a:pPr>
            <a:r>
              <a:rPr lang="en-US" sz="3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Osaka" pitchFamily="2"/>
                <a:cs typeface="Osaka" pitchFamily="2"/>
              </a:rPr>
              <a:t>Engage your friends and neighbors</a:t>
            </a:r>
          </a:p>
          <a:p>
            <a:pPr marL="457200" marR="0" lvl="0" indent="-457200" algn="l" rtl="0" hangingPunct="1">
              <a:lnSpc>
                <a:spcPct val="80000"/>
              </a:lnSpc>
              <a:spcBef>
                <a:spcPts val="0"/>
              </a:spcBef>
              <a:spcAft>
                <a:spcPts val="1199"/>
              </a:spcAft>
              <a:buSzPct val="125000"/>
              <a:buFont typeface="Wingdings" panose="05000000000000000000" pitchFamily="2" charset="2"/>
              <a:buChar char="ü"/>
              <a:tabLst/>
              <a:defRPr sz="1800"/>
            </a:pPr>
            <a:endParaRPr lang="en-US" sz="3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Osaka" pitchFamily="2"/>
              <a:cs typeface="Osaka" pitchFamily="2"/>
            </a:endParaRPr>
          </a:p>
          <a:p>
            <a:pPr marL="457200" marR="0" lvl="0" indent="-457200" algn="l" rtl="0" hangingPunct="1">
              <a:lnSpc>
                <a:spcPct val="80000"/>
              </a:lnSpc>
              <a:spcBef>
                <a:spcPts val="0"/>
              </a:spcBef>
              <a:spcAft>
                <a:spcPts val="1199"/>
              </a:spcAft>
              <a:buSzPct val="125000"/>
              <a:buFont typeface="Wingdings" panose="05000000000000000000" pitchFamily="2" charset="2"/>
              <a:buChar char="ü"/>
              <a:tabLst/>
              <a:defRPr sz="1800"/>
            </a:pPr>
            <a:r>
              <a:rPr lang="en-US" sz="3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Osaka" pitchFamily="2"/>
                <a:cs typeface="Osaka" pitchFamily="2"/>
              </a:rPr>
              <a:t>Spread the word to your networks!!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3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Osaka" pitchFamily="2"/>
              <a:cs typeface="Osak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ay Connected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04920" y="1371599"/>
            <a:ext cx="8534160" cy="4266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520560" marR="0" lvl="0" indent="-3409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5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City of Cambridge</a:t>
            </a:r>
            <a:endParaRPr lang="en-US" sz="25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marR="0" lvl="0" indent="-3409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5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Website</a:t>
            </a:r>
            <a:r>
              <a:rPr lang="en-US" sz="25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: </a:t>
            </a:r>
            <a:r>
              <a:rPr lang="en-US" sz="250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www.cambridgema.gov/yourbudget</a:t>
            </a:r>
            <a:endParaRPr lang="en-US" sz="250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lvl="0" indent="-340920">
              <a:defRPr sz="1800"/>
            </a:pPr>
            <a:r>
              <a:rPr lang="en-US" sz="25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Facebook</a:t>
            </a:r>
            <a:r>
              <a:rPr lang="en-US" sz="2500" b="1" dirty="0" smtClean="0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: </a:t>
            </a:r>
            <a:r>
              <a:rPr lang="en-US" sz="2500" dirty="0" smtClean="0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www.facebook.com/CambridgeMA.Gov</a:t>
            </a:r>
            <a:endParaRPr lang="en-US" sz="250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lvl="0" indent="-340920">
              <a:defRPr sz="1800"/>
            </a:pPr>
            <a:r>
              <a:rPr lang="en-US" sz="25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Twitter</a:t>
            </a:r>
            <a:r>
              <a:rPr lang="en-US" sz="2500" b="1" dirty="0" smtClean="0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: </a:t>
            </a:r>
            <a:r>
              <a:rPr lang="en-US" sz="2500" dirty="0" smtClean="0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@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CambMA</a:t>
            </a:r>
            <a:endParaRPr lang="en-US" sz="250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marR="0" lvl="0" indent="-3409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5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marR="0" lvl="0" indent="-3409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5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The Participatory Budgeting Project</a:t>
            </a:r>
          </a:p>
          <a:p>
            <a:pPr marL="520560" marR="0" lvl="0" indent="-3409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5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Website: </a:t>
            </a:r>
            <a:r>
              <a:rPr lang="en-US" sz="25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www.participatorybudgeting.org</a:t>
            </a:r>
          </a:p>
          <a:p>
            <a:pPr marL="520560" marR="0" lvl="0" indent="-3409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5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Facebook: </a:t>
            </a:r>
            <a:r>
              <a:rPr lang="en-US" sz="25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facebook.com/</a:t>
            </a:r>
            <a:r>
              <a:rPr lang="en-US" sz="25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ParticipatoryBudgetingProject</a:t>
            </a:r>
            <a:endParaRPr lang="en-US" sz="25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marR="0" lvl="0" indent="-3409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5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Twitter: </a:t>
            </a:r>
            <a:r>
              <a:rPr lang="en-US" sz="25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@</a:t>
            </a:r>
            <a:r>
              <a:rPr lang="en-US" sz="25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PBProject</a:t>
            </a:r>
            <a:endParaRPr lang="en-US" sz="25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marR="0" lvl="0" indent="-340920" algn="l" rtl="0" hangingPunct="1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/>
            </a:pPr>
            <a:endParaRPr lang="en-US" sz="25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marR="0" lvl="0" indent="-340920" algn="l" rtl="0" hangingPunct="1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/>
            </a:pPr>
            <a:endParaRPr lang="en-US" sz="25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  <a:p>
            <a:pPr marL="520560" marR="0" lvl="0" indent="-340920" algn="l" rtl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/>
            </a:pPr>
            <a:endParaRPr lang="en-US" sz="25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2666880" y="0"/>
            <a:ext cx="4038119" cy="914039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libri" pitchFamily="18"/>
                <a:cs typeface="Tahoma" pitchFamily="2"/>
              </a:rPr>
              <a:t>Stay Connected!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chemeClr val="tx2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533400" y="1371600"/>
            <a:ext cx="8229240" cy="31878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AutoNum type="arabicPeriod"/>
              <a:tabLst/>
              <a:defRPr sz="1800"/>
            </a:pPr>
            <a:r>
              <a:rPr lang="en-US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Welcome 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&amp; Introductions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AutoNum type="arabicPeriod"/>
              <a:tabLst/>
              <a:defRPr sz="1800"/>
            </a:pPr>
            <a:r>
              <a:rPr lang="en-US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Introduction 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to </a:t>
            </a:r>
            <a:r>
              <a:rPr lang="en-US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PB 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in Cambridge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AutoNum type="arabicPeriod"/>
              <a:tabLst/>
              <a:defRPr sz="1800"/>
            </a:pPr>
            <a:r>
              <a:rPr lang="en-US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The 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Steering Committee: Who &amp; What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AutoNum type="arabicPeriod"/>
              <a:tabLst/>
              <a:defRPr sz="1800"/>
            </a:pPr>
            <a:r>
              <a:rPr lang="en-US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Q 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&amp; A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AutoNum type="arabicPeriod"/>
              <a:tabLst/>
              <a:defRPr sz="1800"/>
            </a:pPr>
            <a:r>
              <a:rPr lang="en-US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Next 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Steps</a:t>
            </a:r>
          </a:p>
        </p:txBody>
      </p:sp>
      <p:sp>
        <p:nvSpPr>
          <p:cNvPr id="5" name="Rectangle 2"/>
          <p:cNvSpPr/>
          <p:nvPr/>
        </p:nvSpPr>
        <p:spPr>
          <a:xfrm>
            <a:off x="3060720" y="0"/>
            <a:ext cx="281916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500" b="1" i="0" u="none" strike="noStrike" kern="12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ヒラギノ角ゴ Pro W3" pitchFamily="2"/>
                <a:cs typeface="Tahoma" pitchFamily="2"/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/>
        </p:nvSpPr>
        <p:spPr>
          <a:xfrm>
            <a:off x="609480" y="1905120"/>
            <a:ext cx="784836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Microsoft YaHei" pitchFamily="2"/>
                <a:cs typeface="Tahoma" pitchFamily="2"/>
              </a:rPr>
              <a:t>A </a:t>
            </a:r>
            <a:r>
              <a:rPr lang="en-US" sz="3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Microsoft YaHei" pitchFamily="2"/>
                <a:cs typeface="Tahoma" pitchFamily="2"/>
              </a:rPr>
              <a:t>democratic process </a:t>
            </a:r>
            <a:r>
              <a:rPr lang="en-US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Microsoft YaHei" pitchFamily="2"/>
                <a:cs typeface="Tahoma" pitchFamily="2"/>
              </a:rPr>
              <a:t>in which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Microsoft YaHei" pitchFamily="2"/>
                <a:cs typeface="Tahoma" pitchFamily="2"/>
              </a:rPr>
              <a:t>community members </a:t>
            </a:r>
            <a:r>
              <a:rPr lang="en-US" sz="3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Microsoft YaHei" pitchFamily="2"/>
                <a:cs typeface="Tahoma" pitchFamily="2"/>
              </a:rPr>
              <a:t>directly decide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Microsoft YaHei" pitchFamily="2"/>
                <a:cs typeface="Tahoma" pitchFamily="2"/>
              </a:rPr>
              <a:t>how to spend part of a public budget</a:t>
            </a:r>
          </a:p>
        </p:txBody>
      </p:sp>
      <p:sp>
        <p:nvSpPr>
          <p:cNvPr id="3" name="Rectangle 14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FC54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152280" y="0"/>
            <a:ext cx="899136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500" b="1" i="0" u="none" strike="noStrike" kern="12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ヒラギノ角ゴ Pro W3" pitchFamily="2"/>
                <a:cs typeface="Tahoma" pitchFamily="2"/>
              </a:rPr>
              <a:t>What is participatory budgeting?</a:t>
            </a:r>
          </a:p>
        </p:txBody>
      </p:sp>
      <p:sp>
        <p:nvSpPr>
          <p:cNvPr id="7" name="Title 1"/>
          <p:cNvSpPr/>
          <p:nvPr/>
        </p:nvSpPr>
        <p:spPr>
          <a:xfrm>
            <a:off x="609480" y="4191120"/>
            <a:ext cx="784836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Microsoft YaHei" pitchFamily="2"/>
                <a:cs typeface="Tahoma" pitchFamily="2"/>
              </a:rPr>
              <a:t>Real Power over Real Money!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chemeClr val="accent6">
                  <a:lumMod val="75000"/>
                </a:schemeClr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066680"/>
            <a:ext cx="724644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Tahoma" pitchFamily="2"/>
              </a:rPr>
              <a:t>How it works</a:t>
            </a:r>
          </a:p>
        </p:txBody>
      </p:sp>
      <p:sp>
        <p:nvSpPr>
          <p:cNvPr id="4" name="TextBox 29"/>
          <p:cNvSpPr/>
          <p:nvPr/>
        </p:nvSpPr>
        <p:spPr>
          <a:xfrm>
            <a:off x="457200" y="4267200"/>
            <a:ext cx="198120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Brainstorm ideas</a:t>
            </a:r>
          </a:p>
        </p:txBody>
      </p:sp>
      <p:sp>
        <p:nvSpPr>
          <p:cNvPr id="5" name="TextBox 18"/>
          <p:cNvSpPr/>
          <p:nvPr/>
        </p:nvSpPr>
        <p:spPr>
          <a:xfrm>
            <a:off x="2438400" y="4267200"/>
            <a:ext cx="243792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Develop proposals</a:t>
            </a:r>
          </a:p>
        </p:txBody>
      </p:sp>
      <p:sp>
        <p:nvSpPr>
          <p:cNvPr id="6" name="TextBox 20"/>
          <p:cNvSpPr/>
          <p:nvPr/>
        </p:nvSpPr>
        <p:spPr>
          <a:xfrm>
            <a:off x="6629400" y="4191000"/>
            <a:ext cx="2104560" cy="137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Fund and implement projects</a:t>
            </a:r>
          </a:p>
        </p:txBody>
      </p:sp>
      <p:sp>
        <p:nvSpPr>
          <p:cNvPr id="7" name="TextBox 19"/>
          <p:cNvSpPr/>
          <p:nvPr/>
        </p:nvSpPr>
        <p:spPr>
          <a:xfrm>
            <a:off x="4724280" y="4343400"/>
            <a:ext cx="2018879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Vote</a:t>
            </a: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85800" y="1752600"/>
            <a:ext cx="7704120" cy="24364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8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152280" y="0"/>
            <a:ext cx="899136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500" b="1" i="0" u="none" strike="noStrike" kern="12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ヒラギノ角ゴ Pro W3" pitchFamily="2"/>
                <a:cs typeface="Tahoma" pitchFamily="2"/>
              </a:rPr>
              <a:t>What is participatory budgeting?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7"/>
          <p:cNvSpPr/>
          <p:nvPr/>
        </p:nvSpPr>
        <p:spPr>
          <a:xfrm>
            <a:off x="5791200" y="1143000"/>
            <a:ext cx="3276359" cy="50451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en-US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Transparency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endParaRPr lang="en-US" sz="2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en-US" sz="2400" b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Accountability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endParaRPr lang="en-US" sz="2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en-US" sz="2400" b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Deeper democracy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endParaRPr lang="en-US" sz="2400" b="1" dirty="0" smtClea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en-US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More equity in public spending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endParaRPr lang="en-US" sz="2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en-US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More informed and empowered citizens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endParaRPr lang="en-US" sz="2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en-US" sz="2400" b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Stronger communities 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04920" y="1600681"/>
            <a:ext cx="5384520" cy="4038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380880" y="0"/>
            <a:ext cx="861012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500" b="1" i="0" u="none" strike="noStrike" kern="12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ヒラギノ角ゴ Pro W3" pitchFamily="2"/>
                <a:cs typeface="Tahoma" pitchFamily="2"/>
              </a:rPr>
              <a:t>Why participatory budgeting?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/>
          <p:nvPr/>
        </p:nvSpPr>
        <p:spPr>
          <a:xfrm>
            <a:off x="0" y="0"/>
            <a:ext cx="9144000" cy="8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4339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1676400"/>
            <a:ext cx="7781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/>
        </p:nvSpPr>
        <p:spPr>
          <a:xfrm>
            <a:off x="0" y="6553200"/>
            <a:ext cx="9144000" cy="30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11"/>
          <p:cNvSpPr/>
          <p:nvPr/>
        </p:nvSpPr>
        <p:spPr>
          <a:xfrm>
            <a:off x="762000" y="4702175"/>
            <a:ext cx="1371600" cy="7000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0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Latin America</a:t>
            </a:r>
          </a:p>
        </p:txBody>
      </p:sp>
      <p:sp>
        <p:nvSpPr>
          <p:cNvPr id="6" name="Right Arrow 12"/>
          <p:cNvSpPr/>
          <p:nvPr/>
        </p:nvSpPr>
        <p:spPr>
          <a:xfrm rot="7741200">
            <a:off x="2377282" y="6115844"/>
            <a:ext cx="709612" cy="4064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4FB038"/>
          </a:solidFill>
          <a:ln w="9360">
            <a:solidFill>
              <a:srgbClr val="00923E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en-US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Box 13"/>
          <p:cNvSpPr/>
          <p:nvPr/>
        </p:nvSpPr>
        <p:spPr>
          <a:xfrm>
            <a:off x="2667000" y="2797175"/>
            <a:ext cx="1371600" cy="395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0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Europe</a:t>
            </a:r>
          </a:p>
        </p:txBody>
      </p:sp>
      <p:sp>
        <p:nvSpPr>
          <p:cNvPr id="8" name="TextBox 14"/>
          <p:cNvSpPr/>
          <p:nvPr/>
        </p:nvSpPr>
        <p:spPr>
          <a:xfrm>
            <a:off x="6934200" y="3768725"/>
            <a:ext cx="1371600" cy="395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0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Asia</a:t>
            </a:r>
          </a:p>
        </p:txBody>
      </p:sp>
      <p:sp>
        <p:nvSpPr>
          <p:cNvPr id="9" name="TextBox 15"/>
          <p:cNvSpPr/>
          <p:nvPr/>
        </p:nvSpPr>
        <p:spPr>
          <a:xfrm>
            <a:off x="5257800" y="4683125"/>
            <a:ext cx="914400" cy="395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0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Africa</a:t>
            </a:r>
          </a:p>
        </p:txBody>
      </p:sp>
      <p:sp>
        <p:nvSpPr>
          <p:cNvPr id="10" name="TextBox 16"/>
          <p:cNvSpPr/>
          <p:nvPr/>
        </p:nvSpPr>
        <p:spPr>
          <a:xfrm>
            <a:off x="76200" y="3581400"/>
            <a:ext cx="1447800" cy="7000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0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North America</a:t>
            </a:r>
          </a:p>
        </p:txBody>
      </p:sp>
      <p:sp>
        <p:nvSpPr>
          <p:cNvPr id="11" name="TextBox 17"/>
          <p:cNvSpPr/>
          <p:nvPr/>
        </p:nvSpPr>
        <p:spPr>
          <a:xfrm>
            <a:off x="2819400" y="6000750"/>
            <a:ext cx="3048000" cy="395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0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Porto Alegre, Brazil</a:t>
            </a:r>
          </a:p>
        </p:txBody>
      </p:sp>
      <p:sp>
        <p:nvSpPr>
          <p:cNvPr id="12" name="Rectangle 22"/>
          <p:cNvSpPr/>
          <p:nvPr/>
        </p:nvSpPr>
        <p:spPr>
          <a:xfrm>
            <a:off x="0" y="1295400"/>
            <a:ext cx="9144000" cy="5105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2F2F2">
              <a:alpha val="73000"/>
            </a:srgbClr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en-US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TextBox 12"/>
          <p:cNvSpPr/>
          <p:nvPr/>
        </p:nvSpPr>
        <p:spPr>
          <a:xfrm>
            <a:off x="457200" y="2286000"/>
            <a:ext cx="8229600" cy="6397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6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1,500+ PB processes in the world!</a:t>
            </a:r>
          </a:p>
        </p:txBody>
      </p:sp>
      <p:sp>
        <p:nvSpPr>
          <p:cNvPr id="14" name="TextBox 12"/>
          <p:cNvSpPr/>
          <p:nvPr/>
        </p:nvSpPr>
        <p:spPr>
          <a:xfrm>
            <a:off x="381000" y="3505200"/>
            <a:ext cx="8229600" cy="24669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6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Cities,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6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States,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6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Counties, </a:t>
            </a:r>
            <a:br>
              <a:rPr lang="en-US" sz="26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</a:br>
            <a:r>
              <a:rPr lang="en-US" sz="26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Public housing, </a:t>
            </a:r>
            <a:br>
              <a:rPr lang="en-US" sz="26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</a:br>
            <a:r>
              <a:rPr lang="en-US" sz="26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Schools,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600" b="1">
                <a:solidFill>
                  <a:srgbClr val="000000"/>
                </a:solidFill>
                <a:latin typeface="Arial" pitchFamily="18"/>
                <a:ea typeface="ヒラギノ角ゴ Pro W3" pitchFamily="2"/>
                <a:cs typeface="Mangal" pitchFamily="2"/>
              </a:rPr>
              <a:t>Community organizations</a:t>
            </a:r>
          </a:p>
        </p:txBody>
      </p:sp>
      <p:sp>
        <p:nvSpPr>
          <p:cNvPr id="15" name="Rectangle 2"/>
          <p:cNvSpPr/>
          <p:nvPr/>
        </p:nvSpPr>
        <p:spPr>
          <a:xfrm>
            <a:off x="381000" y="0"/>
            <a:ext cx="86106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4500" b="1" dirty="0">
                <a:solidFill>
                  <a:schemeClr val="accent3"/>
                </a:solidFill>
                <a:latin typeface="Calibri" pitchFamily="18"/>
                <a:ea typeface="ヒラギノ角ゴ Pro W3" pitchFamily="2"/>
                <a:cs typeface="Tahoma" pitchFamily="2"/>
              </a:rPr>
              <a:t>Where has PB worked?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nimBg="1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04920" y="838080"/>
            <a:ext cx="8458080" cy="5384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285840" marR="0" lvl="0" indent="-28548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Basic Info:</a:t>
            </a:r>
          </a:p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SzPct val="7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Cambridge residents will </a:t>
            </a:r>
            <a:r>
              <a:rPr lang="en-US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decide how to spend </a:t>
            </a:r>
            <a:r>
              <a:rPr lang="en-US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$500,000 in </a:t>
            </a:r>
            <a:r>
              <a:rPr lang="en-US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capital </a:t>
            </a:r>
            <a:r>
              <a:rPr lang="en-US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funds for th</a:t>
            </a:r>
            <a:r>
              <a:rPr lang="en-US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e FY16 Capital Budget</a:t>
            </a:r>
            <a:endParaRPr lang="en-US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1200150" lvl="2" indent="-285750">
              <a:lnSpc>
                <a:spcPct val="200000"/>
              </a:lnSpc>
              <a:spcAft>
                <a:spcPts val="1800"/>
              </a:spcAft>
              <a:buSzPct val="75000"/>
              <a:buFont typeface="Wingdings" pitchFamily="2" charset="2"/>
              <a:buChar char="v"/>
              <a:defRPr sz="1800"/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Examples: Bike racks, playground/park improvements, sidewalk repairs, public safety equipment, community gardens, etc.</a:t>
            </a:r>
            <a:endParaRPr lang="en-US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SzPct val="7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 Steering Committee will </a:t>
            </a:r>
            <a:r>
              <a:rPr lang="en-US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oversee </a:t>
            </a:r>
            <a:r>
              <a:rPr lang="en-US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the process</a:t>
            </a:r>
          </a:p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SzPct val="7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The Participatory Budgeting Project (PBP) will work with the City of </a:t>
            </a:r>
            <a:r>
              <a:rPr lang="en-US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Cambridge and </a:t>
            </a:r>
            <a:r>
              <a:rPr lang="en-US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the Steering Committee to implement the process</a:t>
            </a:r>
          </a:p>
        </p:txBody>
      </p:sp>
      <p:sp>
        <p:nvSpPr>
          <p:cNvPr id="4" name="Rectangle 10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80880" y="0"/>
            <a:ext cx="861012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500" b="1" i="0" u="none" strike="noStrike" kern="12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34"/>
                <a:ea typeface="ヒラギノ角ゴ Pro W3" pitchFamily="2"/>
                <a:cs typeface="Tahoma" pitchFamily="2"/>
              </a:rPr>
              <a:t>PB in Cambridge</a:t>
            </a:r>
          </a:p>
        </p:txBody>
      </p:sp>
      <p:sp>
        <p:nvSpPr>
          <p:cNvPr id="6" name="Rectangle 2"/>
          <p:cNvSpPr/>
          <p:nvPr/>
        </p:nvSpPr>
        <p:spPr>
          <a:xfrm>
            <a:off x="914400" y="1066680"/>
            <a:ext cx="724644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04920" y="838080"/>
            <a:ext cx="9143640" cy="393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285840" marR="0" lvl="0" indent="-28548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Rough Timeline:</a:t>
            </a:r>
          </a:p>
          <a:p>
            <a:pPr marL="342900" marR="0" lvl="0" indent="-34290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Review the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Rules: Nov 2014</a:t>
            </a:r>
          </a:p>
          <a:p>
            <a:pPr marL="342900" marR="0" lvl="0" indent="-34290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Collect Ideas:  Dec 2014</a:t>
            </a:r>
          </a:p>
          <a:p>
            <a:pPr marL="342900" marR="0" lvl="0" indent="-34290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Develop Proposals: Jan-Feb 2015</a:t>
            </a:r>
          </a:p>
          <a:p>
            <a:pPr marL="342900" marR="0" lvl="0" indent="-34290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Vote:  March 2015</a:t>
            </a:r>
          </a:p>
        </p:txBody>
      </p:sp>
      <p:sp>
        <p:nvSpPr>
          <p:cNvPr id="4" name="Rectangle 10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80880" y="0"/>
            <a:ext cx="861012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500" b="1" i="0" u="none" strike="noStrike" kern="12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34"/>
                <a:ea typeface="ヒラギノ角ゴ Pro W3" pitchFamily="2"/>
                <a:cs typeface="Tahoma" pitchFamily="2"/>
              </a:rPr>
              <a:t>PB in Cambridge</a:t>
            </a:r>
          </a:p>
        </p:txBody>
      </p:sp>
      <p:sp>
        <p:nvSpPr>
          <p:cNvPr id="6" name="Rectangle 2"/>
          <p:cNvSpPr/>
          <p:nvPr/>
        </p:nvSpPr>
        <p:spPr>
          <a:xfrm>
            <a:off x="914400" y="1066680"/>
            <a:ext cx="724644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562720" y="3725640"/>
            <a:ext cx="3580919" cy="26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0" y="6384960"/>
            <a:ext cx="9143640" cy="4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80880" y="1135080"/>
            <a:ext cx="7239120" cy="45143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What it does:</a:t>
            </a:r>
          </a:p>
          <a:p>
            <a:pPr marL="342900" marR="0" lvl="0" indent="-34290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v"/>
              <a:tabLst/>
              <a:defRPr sz="1800"/>
            </a:pP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Review the Rules and Answer Key Questions</a:t>
            </a: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v"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Leadership &amp; Oversight</a:t>
            </a:r>
          </a:p>
          <a:p>
            <a:pPr marL="342900" marR="0" lvl="0" indent="-34290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v"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Targeted Engagement</a:t>
            </a:r>
          </a:p>
          <a:p>
            <a:pPr marL="342900" marR="0" lvl="0" indent="-34290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v"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Logistical 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Support</a:t>
            </a:r>
          </a:p>
          <a:p>
            <a:pPr marL="342900" marR="0" lvl="0" indent="-34290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v"/>
              <a:tabLst/>
              <a:defRPr sz="1800"/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Voting Facilitation</a:t>
            </a: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6172200" y="6096000"/>
            <a:ext cx="1142640" cy="30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Vallejo, CA</a:t>
            </a:r>
          </a:p>
        </p:txBody>
      </p:sp>
      <p:sp>
        <p:nvSpPr>
          <p:cNvPr id="5" name="Rectangle 8"/>
          <p:cNvSpPr/>
          <p:nvPr/>
        </p:nvSpPr>
        <p:spPr>
          <a:xfrm>
            <a:off x="0" y="0"/>
            <a:ext cx="9143640" cy="83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28600" y="0"/>
            <a:ext cx="891504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500" b="1" i="0" u="none" strike="noStrike" kern="12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34"/>
                <a:ea typeface="Microsoft YaHei" pitchFamily="2"/>
                <a:cs typeface="Mangal" pitchFamily="2"/>
              </a:rPr>
              <a:t>Steering Committee</a:t>
            </a: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l="532" t="9286" r="4319" b="9646"/>
          <a:stretch>
            <a:fillRect/>
          </a:stretch>
        </p:blipFill>
        <p:spPr>
          <a:xfrm>
            <a:off x="4343400" y="3124079"/>
            <a:ext cx="4669560" cy="297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434</Words>
  <Application>Microsoft Office PowerPoint</Application>
  <PresentationFormat>On-screen Show (4:3)</PresentationFormat>
  <Paragraphs>128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Default</vt:lpstr>
      <vt:lpstr>Default 1</vt:lpstr>
      <vt:lpstr>Default 2</vt:lpstr>
      <vt:lpstr>Default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Key Dates</vt:lpstr>
      <vt:lpstr>Other Ways to Get Involved</vt:lpstr>
      <vt:lpstr>Stay Connected!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jfranconi</cp:lastModifiedBy>
  <cp:revision>30</cp:revision>
  <dcterms:modified xsi:type="dcterms:W3CDTF">2014-10-23T13:45:41Z</dcterms:modified>
</cp:coreProperties>
</file>