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Source Sans Pro" panose="020B060402020202020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Verdana" panose="020B0604030504040204" pitchFamily="34" charset="0"/>
      <p:regular r:id="rId24"/>
      <p:bold r:id="rId25"/>
      <p:italic r:id="rId26"/>
      <p:boldItalic r:id="rId27"/>
    </p:embeddedFont>
    <p:embeddedFont>
      <p:font typeface="Garamond" panose="02020404030301010803" pitchFamily="18"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tableStyles" Target="tableStyles.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lstStyle>
            <a:lvl1pPr marL="457200" marR="0" lvl="0"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94" name="Google Shape;94;p2: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Context: </a:t>
            </a:r>
            <a:r>
              <a:rPr lang="en-US"/>
              <a:t>Brief overview of the connection between DEEP &amp; The City of Cambridge to give context and relevance as to why DEEP is positioned to help with these conversations .</a:t>
            </a:r>
            <a:br>
              <a:rPr lang="en-US" b="0"/>
            </a:br>
            <a:endParaRPr/>
          </a:p>
        </p:txBody>
      </p:sp>
      <p:sp>
        <p:nvSpPr>
          <p:cNvPr id="107" name="Google Shape;107;p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Context:</a:t>
            </a:r>
            <a:endParaRPr sz="1000" b="0"/>
          </a:p>
          <a:p>
            <a:pPr marL="0" lvl="0" indent="0" algn="l" rtl="0">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Section to talk about norms and review them and to express that vulnerability is a range, and that it looks different for everyone. Communities need norms as a way of knowing that they will be more comfortable over time in being able to say difficult things to themselves and each other. </a:t>
            </a:r>
            <a:endParaRPr sz="1000" b="0"/>
          </a:p>
          <a:p>
            <a:pPr marL="0" lvl="0" indent="0" algn="l" rtl="0">
              <a:spcBef>
                <a:spcPts val="360"/>
              </a:spcBef>
              <a:spcAft>
                <a:spcPts val="0"/>
              </a:spcAft>
              <a:buClr>
                <a:schemeClr val="dk1"/>
              </a:buClr>
              <a:buSzPts val="1000"/>
              <a:buFont typeface="Calibri"/>
              <a:buNone/>
            </a:pPr>
            <a:br>
              <a:rPr lang="en-US" sz="1000" b="0"/>
            </a:br>
            <a:r>
              <a:rPr lang="en-US" sz="1200" b="0" i="0" u="sng" strike="noStrike" cap="none">
                <a:solidFill>
                  <a:schemeClr val="dk1"/>
                </a:solidFill>
                <a:latin typeface="Calibri"/>
                <a:ea typeface="Calibri"/>
                <a:cs typeface="Calibri"/>
                <a:sym typeface="Calibri"/>
              </a:rPr>
              <a:t>Facilitator Application:</a:t>
            </a:r>
            <a:endParaRPr sz="1000" b="0"/>
          </a:p>
          <a:p>
            <a:pPr marL="0" lvl="0" indent="0" algn="l" rtl="0">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presentation of norms is very important and will best support the community in understanding how they will engage with each other and themselves during their time together. </a:t>
            </a:r>
            <a:endParaRPr sz="1000" b="0"/>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Be Present-</a:t>
            </a:r>
            <a:r>
              <a:rPr lang="en-US" sz="1200" b="0" i="0" u="none" strike="noStrike" cap="none">
                <a:solidFill>
                  <a:schemeClr val="dk1"/>
                </a:solidFill>
                <a:latin typeface="Calibri"/>
                <a:ea typeface="Calibri"/>
                <a:cs typeface="Calibri"/>
                <a:sym typeface="Calibri"/>
              </a:rPr>
              <a:t> Give us the best that you have at the moment. We understand that life is happening and if you need to step out for a second, please free to do so. However, it will be important to return as this work requires everyone.</a:t>
            </a:r>
            <a:endParaRPr/>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Assume Good Intentions and Take Responsibility for Impact: </a:t>
            </a:r>
            <a:r>
              <a:rPr lang="en-US" sz="1200" b="0" i="0" u="none" strike="noStrike" cap="none">
                <a:solidFill>
                  <a:schemeClr val="dk1"/>
                </a:solidFill>
                <a:latin typeface="Calibri"/>
                <a:ea typeface="Calibri"/>
                <a:cs typeface="Calibri"/>
                <a:sym typeface="Calibri"/>
              </a:rPr>
              <a:t>this norm refers to the fact that many people are uninformed and often do not realize that they are doing harm (Assume Good Intentions). It is important to realize that most people live in homogenous communities and often do not context to understand people’s differing experiences around race, gender, bias, etc. By assuming good intentions we are asking participants to “wonder.” → “I wonder if you know…” This helps participants to learn from one another and encourages sharing. People are more likely to learn when folks wonder as opposed to believing, “how could they not know.” </a:t>
            </a:r>
            <a:endParaRPr/>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Be able to express as much vulnerability as you are willing to offer:</a:t>
            </a:r>
            <a:r>
              <a:rPr lang="en-US" sz="1200" b="0" i="0" u="none" strike="noStrike" cap="none">
                <a:solidFill>
                  <a:schemeClr val="dk1"/>
                </a:solidFill>
                <a:latin typeface="Calibri"/>
                <a:ea typeface="Calibri"/>
                <a:cs typeface="Calibri"/>
                <a:sym typeface="Calibri"/>
              </a:rPr>
              <a:t> Vulnerability is a spectrum and people can make a decision about how vulnerable they are choosing to be at any particular moment. The goal is here to get ask participants to give one more (or a little more vulnerability) than they may normally offer. </a:t>
            </a:r>
            <a:endParaRPr/>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Be open to another perspective-</a:t>
            </a:r>
            <a:r>
              <a:rPr lang="en-US" sz="1200" b="0" i="0" u="none" strike="noStrike" cap="none">
                <a:solidFill>
                  <a:schemeClr val="dk1"/>
                </a:solidFill>
                <a:latin typeface="Calibri"/>
                <a:ea typeface="Calibri"/>
                <a:cs typeface="Calibri"/>
                <a:sym typeface="Calibri"/>
              </a:rPr>
              <a:t> This openness to alternative perspectives does not just apply to other people but also to participants as well. They will discover things about themselves along the way. </a:t>
            </a:r>
            <a:endParaRPr/>
          </a:p>
          <a:p>
            <a:pPr marL="0" lvl="0" indent="0" algn="l" rtl="0">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Be ready to actively listen: The human attention span (when we do not believe we have anything in common with each other is only 20 seconds, or 5-7 words)  We are emphasizing here that listening is actually not as easy as we might believe. This norms ask folks to sit and be with what they are hearing even if they do not believe they have anything in common with someone.</a:t>
            </a:r>
            <a:endParaRPr/>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Expect and Accept Non-Closure</a:t>
            </a:r>
            <a:r>
              <a:rPr lang="en-US" sz="1200" b="0" i="0" u="none" strike="noStrike" cap="none">
                <a:solidFill>
                  <a:schemeClr val="dk1"/>
                </a:solidFill>
                <a:latin typeface="Calibri"/>
                <a:ea typeface="Calibri"/>
                <a:cs typeface="Calibri"/>
                <a:sym typeface="Calibri"/>
              </a:rPr>
              <a:t>: this is life long work and wanting to reach quick solution or to end work immediately does not give us the capacity to continue to come back to work. Non Closure is about understanding that we must continually return to the work.</a:t>
            </a:r>
            <a:endParaRPr/>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Confidentiality:</a:t>
            </a:r>
            <a:r>
              <a:rPr lang="en-US" sz="1200" b="0" i="0" u="none" strike="noStrike" cap="none">
                <a:solidFill>
                  <a:schemeClr val="dk1"/>
                </a:solidFill>
                <a:latin typeface="Calibri"/>
                <a:ea typeface="Calibri"/>
                <a:cs typeface="Calibri"/>
                <a:sym typeface="Calibri"/>
              </a:rPr>
              <a:t> This is not Vegas rules (what happens here stays here). This norm is about asking people permission to share what has been heard. </a:t>
            </a:r>
            <a:endParaRPr/>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Step Up/ Step:</a:t>
            </a:r>
            <a:r>
              <a:rPr lang="en-US" sz="1200" b="0" i="0" u="none" strike="noStrike" cap="none">
                <a:solidFill>
                  <a:schemeClr val="dk1"/>
                </a:solidFill>
                <a:latin typeface="Calibri"/>
                <a:ea typeface="Calibri"/>
                <a:cs typeface="Calibri"/>
                <a:sym typeface="Calibri"/>
              </a:rPr>
              <a:t> Hearing all voices.</a:t>
            </a:r>
            <a:endParaRPr/>
          </a:p>
          <a:p>
            <a:pPr marL="0" lvl="0" indent="0" algn="l" rtl="0">
              <a:spcBef>
                <a:spcPts val="36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Use I language-</a:t>
            </a:r>
            <a:r>
              <a:rPr lang="en-US" sz="1200" b="0" i="0" u="none" strike="noStrike" cap="none">
                <a:solidFill>
                  <a:schemeClr val="dk1"/>
                </a:solidFill>
                <a:latin typeface="Calibri"/>
                <a:ea typeface="Calibri"/>
                <a:cs typeface="Calibri"/>
                <a:sym typeface="Calibri"/>
              </a:rPr>
              <a:t> We want to prevent people from overgeneralizing information and focuses on what they think and believe. </a:t>
            </a:r>
            <a:endParaRPr/>
          </a:p>
          <a:p>
            <a:pPr marL="0" lvl="0" indent="0" algn="l" rtl="0">
              <a:spcBef>
                <a:spcPts val="360"/>
              </a:spcBef>
              <a:spcAft>
                <a:spcPts val="0"/>
              </a:spcAft>
              <a:buClr>
                <a:schemeClr val="dk1"/>
              </a:buClr>
              <a:buSzPts val="1000"/>
              <a:buFont typeface="Calibri"/>
              <a:buNone/>
            </a:pPr>
            <a:br>
              <a:rPr lang="en-US" sz="1000" b="0"/>
            </a:br>
            <a:r>
              <a:rPr lang="en-US" sz="1200" b="0" i="0" u="none" strike="noStrike" cap="none">
                <a:solidFill>
                  <a:schemeClr val="dk1"/>
                </a:solidFill>
                <a:latin typeface="Calibri"/>
                <a:ea typeface="Calibri"/>
                <a:cs typeface="Calibri"/>
                <a:sym typeface="Calibri"/>
              </a:rPr>
              <a:t>After presenting the norms, allow participants to have time to do a turn and talk:(offer 5-7 minutes for people to share with a partner).</a:t>
            </a:r>
            <a:endParaRPr sz="1000" b="0"/>
          </a:p>
          <a:p>
            <a:pPr marL="0" lvl="0" indent="0" algn="l" rtl="0">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Which Norms feel most important for YOU to pay attention to today?WHY?</a:t>
            </a:r>
            <a:endParaRPr/>
          </a:p>
          <a:p>
            <a:pPr marL="0" lvl="0" indent="0" algn="l" rtl="0">
              <a:spcBef>
                <a:spcPts val="36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Which Norms feel important for our group to pay attention to today? WHY? </a:t>
            </a:r>
            <a:endParaRPr/>
          </a:p>
          <a:p>
            <a:pPr marL="0" marR="0" lvl="0" indent="0" algn="l" rtl="0">
              <a:spcBef>
                <a:spcPts val="0"/>
              </a:spcBef>
              <a:spcAft>
                <a:spcPts val="0"/>
              </a:spcAft>
              <a:buClr>
                <a:srgbClr val="333333"/>
              </a:buClr>
              <a:buSzPts val="250"/>
              <a:buFont typeface="Calibri"/>
              <a:buNone/>
            </a:pPr>
            <a:endParaRPr sz="1000" b="0" i="0" u="none" strike="noStrike" cap="none">
              <a:solidFill>
                <a:srgbClr val="333333"/>
              </a:solidFill>
              <a:highlight>
                <a:srgbClr val="FFFFFF"/>
              </a:highlight>
              <a:latin typeface="Arial"/>
              <a:ea typeface="Arial"/>
              <a:cs typeface="Arial"/>
              <a:sym typeface="Arial"/>
            </a:endParaRPr>
          </a:p>
        </p:txBody>
      </p:sp>
      <p:sp>
        <p:nvSpPr>
          <p:cNvPr id="114" name="Google Shape;114;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846c28ce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846c28ceb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8" name="Google Shape;128;g4846c28ceb_0_1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846c28ceb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846c28ceb_0_1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1" name="Google Shape;151;g4846c28ceb_0_133: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4" name="Google Shape;174;p11: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0" name="Google Shape;180;p12:notes"/>
          <p:cNvSpPr>
            <a:spLocks noGrp="1" noRot="1" noChangeAspect="1"/>
          </p:cNvSpPr>
          <p:nvPr>
            <p:ph type="sldImg" idx="2"/>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2"/>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 name="Google Shape;20;p2"/>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02336" y="5495278"/>
            <a:ext cx="10363200" cy="594626"/>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dk2"/>
              </a:buClr>
              <a:buSzPts val="2200"/>
              <a:buFont typeface="Cambria"/>
              <a:buNone/>
              <a:defRPr sz="2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a:spLocks noGrp="1"/>
          </p:cNvSpPr>
          <p:nvPr>
            <p:ph type="pic" idx="2"/>
          </p:nvPr>
        </p:nvSpPr>
        <p:spPr>
          <a:xfrm>
            <a:off x="0" y="0"/>
            <a:ext cx="11277600" cy="54864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5"/>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body" idx="1"/>
          </p:nvPr>
        </p:nvSpPr>
        <p:spPr>
          <a:xfrm>
            <a:off x="402336" y="6096000"/>
            <a:ext cx="10363200" cy="612648"/>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7" name="Google Shape;77;p11"/>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8" name="Google Shape;78;p11"/>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1"/>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3289300" y="-1079500"/>
            <a:ext cx="4800600" cy="101600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2"/>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4" name="Google Shape;84;p12"/>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5" name="Google Shape;85;p12"/>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7081837" y="2032002"/>
            <a:ext cx="5851525" cy="23368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13"/>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0" name="Google Shape;90;p13"/>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1" name="Google Shape;91;p13"/>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0"/>
            <a:ext cx="10160000" cy="4800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3"/>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 name="Google Shape;25;p3"/>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 name="Google Shape;26;p3"/>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09600" y="1535113"/>
            <a:ext cx="4876800" cy="639762"/>
          </a:xfrm>
          <a:prstGeom prst="rect">
            <a:avLst/>
          </a:prstGeom>
          <a:noFill/>
          <a:ln>
            <a:noFill/>
          </a:ln>
        </p:spPr>
        <p:txBody>
          <a:bodyPr spcFirstLastPara="1" wrap="square" lIns="91425" tIns="45700" rIns="91425" bIns="45700" anchor="b" anchorCtr="0"/>
          <a:lstStyle>
            <a:lvl1pPr marL="457200" lvl="0" indent="-228600" algn="ctr">
              <a:spcBef>
                <a:spcPts val="400"/>
              </a:spcBef>
              <a:spcAft>
                <a:spcPts val="0"/>
              </a:spcAft>
              <a:buSzPts val="2000"/>
              <a:buNone/>
              <a:defRPr sz="2000" b="1">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0" name="Google Shape;30;p4"/>
          <p:cNvSpPr txBox="1">
            <a:spLocks noGrp="1"/>
          </p:cNvSpPr>
          <p:nvPr>
            <p:ph type="body" idx="2"/>
          </p:nvPr>
        </p:nvSpPr>
        <p:spPr>
          <a:xfrm>
            <a:off x="609600" y="2174875"/>
            <a:ext cx="4876800"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1" name="Google Shape;31;p4"/>
          <p:cNvSpPr txBox="1">
            <a:spLocks noGrp="1"/>
          </p:cNvSpPr>
          <p:nvPr>
            <p:ph type="body" idx="3"/>
          </p:nvPr>
        </p:nvSpPr>
        <p:spPr>
          <a:xfrm>
            <a:off x="5892800" y="1535113"/>
            <a:ext cx="4876800" cy="639762"/>
          </a:xfrm>
          <a:prstGeom prst="rect">
            <a:avLst/>
          </a:prstGeom>
          <a:noFill/>
          <a:ln>
            <a:noFill/>
          </a:ln>
        </p:spPr>
        <p:txBody>
          <a:bodyPr spcFirstLastPara="1" wrap="square" lIns="91425" tIns="45700" rIns="91425" bIns="45700" anchor="b" anchorCtr="0"/>
          <a:lstStyle>
            <a:lvl1pPr marL="457200" lvl="0" indent="-228600" algn="ctr">
              <a:spcBef>
                <a:spcPts val="400"/>
              </a:spcBef>
              <a:spcAft>
                <a:spcPts val="0"/>
              </a:spcAft>
              <a:buSzPts val="2000"/>
              <a:buNone/>
              <a:defRPr sz="2000" b="1">
                <a:solidFill>
                  <a:schemeClr val="dk2"/>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2" name="Google Shape;32;p4"/>
          <p:cNvSpPr txBox="1">
            <a:spLocks noGrp="1"/>
          </p:cNvSpPr>
          <p:nvPr>
            <p:ph type="body" idx="4"/>
          </p:nvPr>
        </p:nvSpPr>
        <p:spPr>
          <a:xfrm>
            <a:off x="5892800" y="2174875"/>
            <a:ext cx="4876800"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3" name="Google Shape;33;p4"/>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4"/>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5" name="Google Shape;35;p4"/>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One Column">
  <p:cSld name="7_One Column">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rgbClr val="3F3F3F"/>
              </a:buClr>
              <a:buSzPts val="4000"/>
              <a:buFont typeface="Roboto"/>
              <a:buNone/>
              <a:defRPr sz="4000" b="0" i="0" u="none" strike="noStrike" cap="none">
                <a:solidFill>
                  <a:srgbClr val="3F3F3F"/>
                </a:solidFill>
                <a:latin typeface="Roboto"/>
                <a:ea typeface="Roboto"/>
                <a:cs typeface="Roboto"/>
                <a:sym typeface="Roboto"/>
              </a:defRPr>
            </a:lvl1pPr>
            <a:lvl2pPr marR="0" lvl="1"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2pPr>
            <a:lvl3pPr marR="0" lvl="2"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3pPr>
            <a:lvl4pPr marR="0" lvl="3"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R="0" lvl="4"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R="0" lvl="5"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6pPr>
            <a:lvl7pPr marR="0" lvl="6"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7pPr>
            <a:lvl8pPr marR="0" lvl="7"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8pPr>
            <a:lvl9pPr marR="0" lvl="8" algn="l">
              <a:lnSpc>
                <a:spcPct val="90000"/>
              </a:lnSpc>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9pPr>
          </a:lstStyle>
          <a:p>
            <a:endParaRPr/>
          </a:p>
        </p:txBody>
      </p:sp>
      <p:sp>
        <p:nvSpPr>
          <p:cNvPr id="38" name="Google Shape;38;p5"/>
          <p:cNvSpPr txBox="1">
            <a:spLocks noGrp="1"/>
          </p:cNvSpPr>
          <p:nvPr>
            <p:ph type="body" idx="1"/>
          </p:nvPr>
        </p:nvSpPr>
        <p:spPr>
          <a:xfrm>
            <a:off x="609600" y="1137137"/>
            <a:ext cx="10972799" cy="4989022"/>
          </a:xfrm>
          <a:prstGeom prst="rect">
            <a:avLst/>
          </a:prstGeom>
          <a:noFill/>
          <a:ln>
            <a:noFill/>
          </a:ln>
        </p:spPr>
        <p:txBody>
          <a:bodyPr spcFirstLastPara="1" wrap="square" lIns="91425" tIns="91425" rIns="91425" bIns="91425" anchor="t" anchorCtr="0"/>
          <a:lstStyle>
            <a:lvl1pPr marL="457200" marR="0" lvl="0" indent="-381000" algn="l">
              <a:lnSpc>
                <a:spcPct val="90000"/>
              </a:lnSpc>
              <a:spcBef>
                <a:spcPts val="1000"/>
              </a:spcBef>
              <a:spcAft>
                <a:spcPts val="0"/>
              </a:spcAft>
              <a:buClr>
                <a:srgbClr val="69B14A"/>
              </a:buClr>
              <a:buSzPts val="2400"/>
              <a:buFont typeface="Arial"/>
              <a:buChar char="•"/>
              <a:defRPr sz="2400" b="0" i="0" u="none" strike="noStrike" cap="none">
                <a:solidFill>
                  <a:srgbClr val="3F3F3F"/>
                </a:solidFill>
                <a:latin typeface="Source Sans Pro"/>
                <a:ea typeface="Source Sans Pro"/>
                <a:cs typeface="Source Sans Pro"/>
                <a:sym typeface="Source Sans Pro"/>
              </a:defRPr>
            </a:lvl1pPr>
            <a:lvl2pPr marL="914400" marR="0" lvl="1" indent="-368300" algn="l">
              <a:lnSpc>
                <a:spcPct val="90000"/>
              </a:lnSpc>
              <a:spcBef>
                <a:spcPts val="600"/>
              </a:spcBef>
              <a:spcAft>
                <a:spcPts val="0"/>
              </a:spcAft>
              <a:buClr>
                <a:srgbClr val="69B14A"/>
              </a:buClr>
              <a:buSzPts val="2200"/>
              <a:buFont typeface="Arial"/>
              <a:buChar char="➢"/>
              <a:defRPr sz="2200" b="0" i="0" u="none" strike="noStrike" cap="none">
                <a:solidFill>
                  <a:srgbClr val="3F3F3F"/>
                </a:solidFill>
                <a:latin typeface="Source Sans Pro"/>
                <a:ea typeface="Source Sans Pro"/>
                <a:cs typeface="Source Sans Pro"/>
                <a:sym typeface="Source Sans Pro"/>
              </a:defRPr>
            </a:lvl2pPr>
            <a:lvl3pPr marL="1371600" marR="0" lvl="2" indent="-381000" algn="l">
              <a:lnSpc>
                <a:spcPct val="90000"/>
              </a:lnSpc>
              <a:spcBef>
                <a:spcPts val="600"/>
              </a:spcBef>
              <a:spcAft>
                <a:spcPts val="0"/>
              </a:spcAft>
              <a:buClr>
                <a:srgbClr val="69B14A"/>
              </a:buClr>
              <a:buSzPts val="2400"/>
              <a:buFont typeface="Arial"/>
              <a:buChar char="•"/>
              <a:defRPr sz="2400" b="0" i="0" u="none" strike="noStrike" cap="none">
                <a:solidFill>
                  <a:srgbClr val="3F3F3F"/>
                </a:solidFill>
                <a:latin typeface="Source Sans Pro"/>
                <a:ea typeface="Source Sans Pro"/>
                <a:cs typeface="Source Sans Pro"/>
                <a:sym typeface="Source Sans Pro"/>
              </a:defRPr>
            </a:lvl3pPr>
            <a:lvl4pPr marL="1828800" marR="0" lvl="3" indent="-355600" algn="l">
              <a:lnSpc>
                <a:spcPct val="90000"/>
              </a:lnSpc>
              <a:spcBef>
                <a:spcPts val="600"/>
              </a:spcBef>
              <a:spcAft>
                <a:spcPts val="0"/>
              </a:spcAft>
              <a:buClr>
                <a:srgbClr val="69B14A"/>
              </a:buClr>
              <a:buSzPts val="2000"/>
              <a:buFont typeface="Arial"/>
              <a:buChar char="➢"/>
              <a:defRPr sz="20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90000"/>
              </a:lnSpc>
              <a:spcBef>
                <a:spcPts val="600"/>
              </a:spcBef>
              <a:spcAft>
                <a:spcPts val="0"/>
              </a:spcAft>
              <a:buClr>
                <a:srgbClr val="69B14A"/>
              </a:buClr>
              <a:buSzPts val="1800"/>
              <a:buFont typeface="Arial"/>
              <a:buChar char="•"/>
              <a:defRPr sz="1800" b="0" i="0" u="none" strike="noStrike" cap="none">
                <a:solidFill>
                  <a:srgbClr val="3F3F3F"/>
                </a:solidFill>
                <a:latin typeface="Source Sans Pro"/>
                <a:ea typeface="Source Sans Pro"/>
                <a:cs typeface="Source Sans Pro"/>
                <a:sym typeface="Source Sans Pro"/>
              </a:defRPr>
            </a:lvl5pPr>
            <a:lvl6pPr marL="2743200" marR="0" lvl="5"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a:lnSpc>
                <a:spcPct val="90000"/>
              </a:lnSpc>
              <a:spcBef>
                <a:spcPts val="600"/>
              </a:spcBef>
              <a:spcAft>
                <a:spcPts val="60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39" name="Google Shape;39;p5"/>
          <p:cNvSpPr txBox="1">
            <a:spLocks noGrp="1"/>
          </p:cNvSpPr>
          <p:nvPr>
            <p:ph type="dt" idx="10"/>
          </p:nvPr>
        </p:nvSpPr>
        <p:spPr>
          <a:xfrm>
            <a:off x="838200" y="6356353"/>
            <a:ext cx="2743199"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200"/>
              <a:buFont typeface="Source Sans Pro"/>
              <a:buNone/>
              <a:defRPr sz="1200" b="0" i="0" u="none" strike="noStrike" cap="none">
                <a:solidFill>
                  <a:srgbClr val="888888"/>
                </a:solidFill>
                <a:latin typeface="Source Sans Pro"/>
                <a:ea typeface="Source Sans Pro"/>
                <a:cs typeface="Source Sans Pro"/>
                <a:sym typeface="Source Sans Pro"/>
              </a:defRPr>
            </a:lvl1pPr>
            <a:lvl2pPr marR="0" lvl="1"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R="0" lvl="2"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R="0" lvl="3"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R="0" lvl="4"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R="0" lvl="5"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R="0" lvl="6"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R="0" lvl="7"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R="0" lvl="8"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endParaRPr/>
          </a:p>
        </p:txBody>
      </p:sp>
      <p:sp>
        <p:nvSpPr>
          <p:cNvPr id="40" name="Google Shape;40;p5"/>
          <p:cNvSpPr txBox="1">
            <a:spLocks noGrp="1"/>
          </p:cNvSpPr>
          <p:nvPr>
            <p:ph type="ftr" idx="11"/>
          </p:nvPr>
        </p:nvSpPr>
        <p:spPr>
          <a:xfrm>
            <a:off x="4038600" y="6356353"/>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Source Sans Pro"/>
              <a:buNone/>
              <a:defRPr sz="1200" b="0" i="0" u="none" strike="noStrike" cap="none">
                <a:solidFill>
                  <a:srgbClr val="888888"/>
                </a:solidFill>
                <a:latin typeface="Source Sans Pro"/>
                <a:ea typeface="Source Sans Pro"/>
                <a:cs typeface="Source Sans Pro"/>
                <a:sym typeface="Source Sans Pro"/>
              </a:defRPr>
            </a:lvl1pPr>
            <a:lvl2pPr marR="0" lvl="1"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R="0" lvl="2"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R="0" lvl="3"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R="0" lvl="4"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R="0" lvl="5"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R="0" lvl="6"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R="0" lvl="7"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R="0" lvl="8" algn="l">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endParaRPr/>
          </a:p>
        </p:txBody>
      </p:sp>
      <p:sp>
        <p:nvSpPr>
          <p:cNvPr id="41" name="Google Shape;41;p5"/>
          <p:cNvSpPr txBox="1">
            <a:spLocks noGrp="1"/>
          </p:cNvSpPr>
          <p:nvPr>
            <p:ph type="sldNum" idx="12"/>
          </p:nvPr>
        </p:nvSpPr>
        <p:spPr>
          <a:xfrm>
            <a:off x="10914750" y="6517342"/>
            <a:ext cx="66764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888888"/>
              </a:buClr>
              <a:buSzPts val="300"/>
              <a:buFont typeface="Source Sans Pro"/>
              <a:buNone/>
              <a:defRPr sz="1200" b="0" i="0" u="none" strike="noStrike" cap="none">
                <a:solidFill>
                  <a:srgbClr val="888888"/>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6"/>
          <p:cNvSpPr txBox="1">
            <a:spLocks noGrp="1"/>
          </p:cNvSpPr>
          <p:nvPr>
            <p:ph type="ctrTitle"/>
          </p:nvPr>
        </p:nvSpPr>
        <p:spPr>
          <a:xfrm>
            <a:off x="914400" y="1905001"/>
            <a:ext cx="10058400" cy="259397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914400" y="4572000"/>
            <a:ext cx="8615680" cy="1066800"/>
          </a:xfrm>
          <a:prstGeom prst="rect">
            <a:avLst/>
          </a:prstGeom>
          <a:noFill/>
          <a:ln>
            <a:noFill/>
          </a:ln>
        </p:spPr>
        <p:txBody>
          <a:bodyPr spcFirstLastPara="1" wrap="square" lIns="91425" tIns="45700" rIns="91425" bIns="45700" anchor="t" anchorCtr="0"/>
          <a:lstStyle>
            <a:lvl1pPr lvl="0" algn="l">
              <a:spcBef>
                <a:spcPts val="400"/>
              </a:spcBef>
              <a:spcAft>
                <a:spcPts val="0"/>
              </a:spcAft>
              <a:buSzPts val="2000"/>
              <a:buNone/>
              <a:defRPr sz="2000">
                <a:solidFill>
                  <a:srgbClr val="888888"/>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45" name="Google Shape;45;p6"/>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 name="Google Shape;46;p6"/>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7" name="Google Shape;47;p6"/>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963085" y="5486400"/>
            <a:ext cx="10212916" cy="11684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2"/>
              </a:buClr>
              <a:buSzPts val="3600"/>
              <a:buFont typeface="Cambria"/>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963085" y="3852863"/>
            <a:ext cx="8180916" cy="1633538"/>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51" name="Google Shape;51;p7"/>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2" name="Google Shape;52;p7"/>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3" name="Google Shape;53;p7"/>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609600" y="1536192"/>
            <a:ext cx="4876800" cy="4590288"/>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7" name="Google Shape;57;p8"/>
          <p:cNvSpPr txBox="1">
            <a:spLocks noGrp="1"/>
          </p:cNvSpPr>
          <p:nvPr>
            <p:ph type="body" idx="2"/>
          </p:nvPr>
        </p:nvSpPr>
        <p:spPr>
          <a:xfrm>
            <a:off x="5892800" y="1536192"/>
            <a:ext cx="4876800" cy="4590288"/>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8" name="Google Shape;58;p8"/>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9" name="Google Shape;59;p8"/>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0" name="Google Shape;60;p8"/>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9"/>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5" name="Google Shape;65;p9"/>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06401" y="5495544"/>
            <a:ext cx="10363200" cy="594360"/>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dk2"/>
              </a:buClr>
              <a:buSzPts val="2200"/>
              <a:buFont typeface="Cambri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406400" y="6096000"/>
            <a:ext cx="10363201" cy="609600"/>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9" name="Google Shape;69;p10"/>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0" name="Google Shape;70;p10"/>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1" name="Google Shape;71;p10"/>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0"/>
          <p:cNvSpPr txBox="1">
            <a:spLocks noGrp="1"/>
          </p:cNvSpPr>
          <p:nvPr>
            <p:ph type="body" idx="2"/>
          </p:nvPr>
        </p:nvSpPr>
        <p:spPr>
          <a:xfrm>
            <a:off x="406400" y="381000"/>
            <a:ext cx="10363200" cy="494284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0"/>
            <a:ext cx="10160000" cy="4800600"/>
          </a:xfrm>
          <a:prstGeom prst="rect">
            <a:avLst/>
          </a:prstGeom>
          <a:noFill/>
          <a:ln>
            <a:noFill/>
          </a:ln>
        </p:spPr>
        <p:txBody>
          <a:bodyPr spcFirstLastPara="1" wrap="square" lIns="91425" tIns="45700" rIns="91425" bIns="45700"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11277600" y="0"/>
            <a:ext cx="914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3;p1"/>
          <p:cNvSpPr/>
          <p:nvPr/>
        </p:nvSpPr>
        <p:spPr>
          <a:xfrm>
            <a:off x="11277600" y="5486400"/>
            <a:ext cx="9144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1"/>
          <p:cNvSpPr>
            <a:spLocks noGrp="1"/>
          </p:cNvSpPr>
          <p:nvPr>
            <p:ph type="sldNum" idx="12"/>
          </p:nvPr>
        </p:nvSpPr>
        <p:spPr>
          <a:xfrm>
            <a:off x="11375717" y="5648960"/>
            <a:ext cx="73152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ftr" idx="11"/>
          </p:nvPr>
        </p:nvSpPr>
        <p:spPr>
          <a:xfrm rot="-5400000">
            <a:off x="10510428" y="3987800"/>
            <a:ext cx="2367281" cy="487680"/>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1"/>
          <p:cNvSpPr txBox="1">
            <a:spLocks noGrp="1"/>
          </p:cNvSpPr>
          <p:nvPr>
            <p:ph type="dt" idx="10"/>
          </p:nvPr>
        </p:nvSpPr>
        <p:spPr>
          <a:xfrm rot="-5400000">
            <a:off x="10474869" y="1584960"/>
            <a:ext cx="2438399" cy="48768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lt2"/>
              </a:buClr>
              <a:buSzPts val="1200"/>
              <a:buFont typeface="Arial"/>
              <a:buNone/>
              <a:defRPr sz="12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37025" y="1303025"/>
            <a:ext cx="10343400" cy="3351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600"/>
              <a:buFont typeface="Cambria"/>
              <a:buNone/>
            </a:pPr>
            <a:r>
              <a:rPr lang="en-US"/>
              <a:t>Welcome to the City of Cambridge </a:t>
            </a:r>
            <a:endParaRPr/>
          </a:p>
          <a:p>
            <a:pPr marL="0" lvl="0" indent="0" algn="ctr" rtl="0">
              <a:spcBef>
                <a:spcPts val="0"/>
              </a:spcBef>
              <a:spcAft>
                <a:spcPts val="0"/>
              </a:spcAft>
              <a:buClr>
                <a:schemeClr val="dk2"/>
              </a:buClr>
              <a:buSzPts val="4600"/>
              <a:buFont typeface="Cambria"/>
              <a:buNone/>
            </a:pPr>
            <a:r>
              <a:rPr lang="en-US"/>
              <a:t>Digs DEEP Forum </a:t>
            </a:r>
            <a:endParaRPr/>
          </a:p>
          <a:p>
            <a:pPr marL="0" lvl="0" indent="0" algn="ctr" rtl="0">
              <a:spcBef>
                <a:spcPts val="0"/>
              </a:spcBef>
              <a:spcAft>
                <a:spcPts val="0"/>
              </a:spcAft>
              <a:buClr>
                <a:schemeClr val="dk2"/>
              </a:buClr>
              <a:buSzPts val="4600"/>
              <a:buFont typeface="Cambria"/>
              <a:buNone/>
            </a:pPr>
            <a:r>
              <a:rPr lang="en-US"/>
              <a:t>November 28th, 2018</a:t>
            </a:r>
            <a:endParaRPr/>
          </a:p>
          <a:p>
            <a:pPr marL="0" lvl="0" indent="0" algn="ctr" rtl="0">
              <a:spcBef>
                <a:spcPts val="0"/>
              </a:spcBef>
              <a:spcAft>
                <a:spcPts val="0"/>
              </a:spcAft>
              <a:buClr>
                <a:schemeClr val="dk2"/>
              </a:buClr>
              <a:buSzPts val="4600"/>
              <a:buFont typeface="Cambria"/>
              <a:buNone/>
            </a:pPr>
            <a:endParaRPr sz="1000"/>
          </a:p>
          <a:p>
            <a:pPr marL="0" lvl="0" indent="0" algn="ctr" rtl="0">
              <a:spcBef>
                <a:spcPts val="0"/>
              </a:spcBef>
              <a:spcAft>
                <a:spcPts val="0"/>
              </a:spcAft>
              <a:buClr>
                <a:schemeClr val="dk2"/>
              </a:buClr>
              <a:buSzPts val="4600"/>
              <a:buFont typeface="Cambria"/>
              <a:buNone/>
            </a:pPr>
            <a:r>
              <a:rPr lang="en-US" sz="3000"/>
              <a:t> </a:t>
            </a:r>
            <a:r>
              <a:rPr lang="en-US" sz="2400">
                <a:solidFill>
                  <a:schemeClr val="dk1"/>
                </a:solidFill>
                <a:highlight>
                  <a:srgbClr val="FFFFFF"/>
                </a:highlight>
                <a:latin typeface="Calibri"/>
                <a:ea typeface="Calibri"/>
                <a:cs typeface="Calibri"/>
                <a:sym typeface="Calibri"/>
              </a:rPr>
              <a:t>Presented by Mayor Marc McGovern and Councillor Sumbul Siddiqui</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a:stretch/>
        </p:blipFill>
        <p:spPr>
          <a:xfrm>
            <a:off x="2040399" y="2214942"/>
            <a:ext cx="3106532" cy="4564125"/>
          </a:xfrm>
          <a:prstGeom prst="rect">
            <a:avLst/>
          </a:prstGeom>
          <a:noFill/>
          <a:ln>
            <a:noFill/>
          </a:ln>
        </p:spPr>
      </p:pic>
      <p:pic>
        <p:nvPicPr>
          <p:cNvPr id="102" name="Google Shape;102;p15"/>
          <p:cNvPicPr preferRelativeResize="0"/>
          <p:nvPr/>
        </p:nvPicPr>
        <p:blipFill rotWithShape="1">
          <a:blip r:embed="rId3">
            <a:alphaModFix/>
          </a:blip>
          <a:srcRect/>
          <a:stretch/>
        </p:blipFill>
        <p:spPr>
          <a:xfrm rot="10800000">
            <a:off x="5906411" y="-1"/>
            <a:ext cx="3106532" cy="4564125"/>
          </a:xfrm>
          <a:prstGeom prst="rect">
            <a:avLst/>
          </a:prstGeom>
          <a:noFill/>
          <a:ln>
            <a:noFill/>
          </a:ln>
        </p:spPr>
      </p:pic>
      <p:sp>
        <p:nvSpPr>
          <p:cNvPr id="103" name="Google Shape;103;p15"/>
          <p:cNvSpPr/>
          <p:nvPr/>
        </p:nvSpPr>
        <p:spPr>
          <a:xfrm>
            <a:off x="1144543" y="5820943"/>
            <a:ext cx="9477929" cy="706860"/>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0"/>
              </a:spcBef>
              <a:spcAft>
                <a:spcPts val="0"/>
              </a:spcAft>
              <a:buClr>
                <a:schemeClr val="accent1"/>
              </a:buClr>
              <a:buSzPts val="350"/>
              <a:buFont typeface="Arial"/>
              <a:buNone/>
            </a:pPr>
            <a:endParaRPr sz="1400" b="0" i="1" u="none" strike="noStrike" cap="none">
              <a:solidFill>
                <a:srgbClr val="262626"/>
              </a:solidFill>
              <a:latin typeface="Garamond"/>
              <a:ea typeface="Garamond"/>
              <a:cs typeface="Garamond"/>
              <a:sym typeface="Garamond"/>
            </a:endParaRPr>
          </a:p>
          <a:p>
            <a:pPr marL="0" marR="0" lvl="0" indent="0" algn="ctr" rtl="0">
              <a:lnSpc>
                <a:spcPct val="90000"/>
              </a:lnSpc>
              <a:spcBef>
                <a:spcPts val="1080"/>
              </a:spcBef>
              <a:spcAft>
                <a:spcPts val="0"/>
              </a:spcAft>
              <a:buClr>
                <a:srgbClr val="262626"/>
              </a:buClr>
              <a:buSzPts val="500"/>
              <a:buFont typeface="Garamond"/>
              <a:buNone/>
            </a:pPr>
            <a:r>
              <a:rPr lang="en-US" sz="2000" b="0" i="1" u="none" strike="noStrike" cap="none">
                <a:solidFill>
                  <a:srgbClr val="262626"/>
                </a:solidFill>
                <a:latin typeface="Garamond"/>
                <a:ea typeface="Garamond"/>
                <a:cs typeface="Garamond"/>
                <a:sym typeface="Garamond"/>
              </a:rPr>
              <a:t>“Not everything that is faced can be changed, but nothing can be changed until it is faced.” – James Baldwin</a:t>
            </a:r>
            <a:endParaRPr sz="2000" b="0" i="1" u="none" strike="noStrike" cap="none">
              <a:solidFill>
                <a:srgbClr val="262626"/>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55904" y="616222"/>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100"/>
              <a:buFont typeface="Garamond"/>
              <a:buNone/>
            </a:pPr>
            <a:r>
              <a:rPr lang="en-US" sz="4400">
                <a:latin typeface="Cambria"/>
                <a:ea typeface="Cambria"/>
                <a:cs typeface="Cambria"/>
                <a:sym typeface="Cambria"/>
              </a:rPr>
              <a:t>DEEP &amp; City of Cambridge</a:t>
            </a:r>
            <a:endParaRPr>
              <a:latin typeface="Cambria"/>
              <a:ea typeface="Cambria"/>
              <a:cs typeface="Cambria"/>
              <a:sym typeface="Cambria"/>
            </a:endParaRPr>
          </a:p>
        </p:txBody>
      </p:sp>
      <p:sp>
        <p:nvSpPr>
          <p:cNvPr id="110" name="Google Shape;110;p16"/>
          <p:cNvSpPr txBox="1">
            <a:spLocks noGrp="1"/>
          </p:cNvSpPr>
          <p:nvPr>
            <p:ph type="body" idx="1"/>
          </p:nvPr>
        </p:nvSpPr>
        <p:spPr>
          <a:xfrm>
            <a:off x="1277050" y="1865901"/>
            <a:ext cx="9842700" cy="4735200"/>
          </a:xfrm>
          <a:prstGeom prst="rect">
            <a:avLst/>
          </a:prstGeom>
          <a:noFill/>
          <a:ln>
            <a:noFill/>
          </a:ln>
        </p:spPr>
        <p:txBody>
          <a:bodyPr spcFirstLastPara="1" wrap="square" lIns="91425" tIns="45700" rIns="91425" bIns="45700" anchor="t" anchorCtr="0">
            <a:noAutofit/>
          </a:bodyPr>
          <a:lstStyle/>
          <a:p>
            <a:pPr marL="457200" lvl="0" indent="-381000" algn="l" rtl="0">
              <a:lnSpc>
                <a:spcPct val="200000"/>
              </a:lnSpc>
              <a:spcBef>
                <a:spcPts val="1080"/>
              </a:spcBef>
              <a:spcAft>
                <a:spcPts val="0"/>
              </a:spcAft>
              <a:buClr>
                <a:srgbClr val="262626"/>
              </a:buClr>
              <a:buSzPts val="2400"/>
              <a:buFont typeface="Calibri"/>
              <a:buChar char="•"/>
            </a:pPr>
            <a:r>
              <a:rPr lang="en-US" b="1">
                <a:solidFill>
                  <a:srgbClr val="262626"/>
                </a:solidFill>
                <a:latin typeface="Calibri"/>
                <a:ea typeface="Calibri"/>
                <a:cs typeface="Calibri"/>
                <a:sym typeface="Calibri"/>
              </a:rPr>
              <a:t>DEEP &amp; Cambridge Public Schools</a:t>
            </a:r>
            <a:endParaRPr b="1">
              <a:solidFill>
                <a:srgbClr val="262626"/>
              </a:solidFill>
              <a:latin typeface="Calibri"/>
              <a:ea typeface="Calibri"/>
              <a:cs typeface="Calibri"/>
              <a:sym typeface="Calibri"/>
            </a:endParaRPr>
          </a:p>
          <a:p>
            <a:pPr marL="914400" lvl="1" indent="-381000" algn="l" rtl="0">
              <a:lnSpc>
                <a:spcPct val="200000"/>
              </a:lnSpc>
              <a:spcBef>
                <a:spcPts val="0"/>
              </a:spcBef>
              <a:spcAft>
                <a:spcPts val="0"/>
              </a:spcAft>
              <a:buClr>
                <a:srgbClr val="262626"/>
              </a:buClr>
              <a:buSzPts val="2400"/>
              <a:buFont typeface="Calibri"/>
              <a:buChar char="➢"/>
            </a:pPr>
            <a:r>
              <a:rPr lang="en-US" sz="2400" b="1">
                <a:solidFill>
                  <a:srgbClr val="262626"/>
                </a:solidFill>
                <a:latin typeface="Calibri"/>
                <a:ea typeface="Calibri"/>
                <a:cs typeface="Calibri"/>
                <a:sym typeface="Calibri"/>
              </a:rPr>
              <a:t>Leadership </a:t>
            </a:r>
            <a:endParaRPr sz="2400" b="1">
              <a:solidFill>
                <a:srgbClr val="262626"/>
              </a:solidFill>
              <a:latin typeface="Calibri"/>
              <a:ea typeface="Calibri"/>
              <a:cs typeface="Calibri"/>
              <a:sym typeface="Calibri"/>
            </a:endParaRPr>
          </a:p>
          <a:p>
            <a:pPr marL="914400" lvl="1" indent="-381000" algn="l" rtl="0">
              <a:lnSpc>
                <a:spcPct val="200000"/>
              </a:lnSpc>
              <a:spcBef>
                <a:spcPts val="0"/>
              </a:spcBef>
              <a:spcAft>
                <a:spcPts val="0"/>
              </a:spcAft>
              <a:buClr>
                <a:srgbClr val="262626"/>
              </a:buClr>
              <a:buSzPts val="2400"/>
              <a:buFont typeface="Calibri"/>
              <a:buChar char="➢"/>
            </a:pPr>
            <a:r>
              <a:rPr lang="en-US" sz="2400" b="1">
                <a:solidFill>
                  <a:srgbClr val="262626"/>
                </a:solidFill>
                <a:latin typeface="Calibri"/>
                <a:ea typeface="Calibri"/>
                <a:cs typeface="Calibri"/>
                <a:sym typeface="Calibri"/>
              </a:rPr>
              <a:t>Individual Schools - </a:t>
            </a:r>
            <a:r>
              <a:rPr lang="en-US" sz="1800" b="1">
                <a:solidFill>
                  <a:srgbClr val="262626"/>
                </a:solidFill>
                <a:latin typeface="Calibri"/>
                <a:ea typeface="Calibri"/>
                <a:cs typeface="Calibri"/>
                <a:sym typeface="Calibri"/>
              </a:rPr>
              <a:t>Cambridge Rindge &amp; Latin High School, Cambridge Street Upper School,  King Open, Kennedy Long Fellow,  Haggerty, Rindge Avenue Upper School.</a:t>
            </a:r>
            <a:endParaRPr sz="1800" b="1">
              <a:solidFill>
                <a:srgbClr val="262626"/>
              </a:solidFill>
              <a:latin typeface="Calibri"/>
              <a:ea typeface="Calibri"/>
              <a:cs typeface="Calibri"/>
              <a:sym typeface="Calibri"/>
            </a:endParaRPr>
          </a:p>
          <a:p>
            <a:pPr marL="457200" marR="0" lvl="0" indent="-381000" algn="l" rtl="0">
              <a:lnSpc>
                <a:spcPct val="200000"/>
              </a:lnSpc>
              <a:spcBef>
                <a:spcPts val="0"/>
              </a:spcBef>
              <a:spcAft>
                <a:spcPts val="0"/>
              </a:spcAft>
              <a:buClr>
                <a:srgbClr val="262626"/>
              </a:buClr>
              <a:buSzPts val="2400"/>
              <a:buFont typeface="Calibri"/>
              <a:buChar char="•"/>
            </a:pPr>
            <a:r>
              <a:rPr lang="en-US" b="1">
                <a:solidFill>
                  <a:srgbClr val="262626"/>
                </a:solidFill>
                <a:latin typeface="Calibri"/>
                <a:ea typeface="Calibri"/>
                <a:cs typeface="Calibri"/>
                <a:sym typeface="Calibri"/>
              </a:rPr>
              <a:t>DEEP &amp; Office of the Superintendent</a:t>
            </a:r>
            <a:endParaRPr b="1">
              <a:solidFill>
                <a:srgbClr val="262626"/>
              </a:solidFill>
              <a:latin typeface="Calibri"/>
              <a:ea typeface="Calibri"/>
              <a:cs typeface="Calibri"/>
              <a:sym typeface="Calibri"/>
            </a:endParaRPr>
          </a:p>
          <a:p>
            <a:pPr marL="457200" marR="0" lvl="0" indent="-381000" algn="l" rtl="0">
              <a:lnSpc>
                <a:spcPct val="200000"/>
              </a:lnSpc>
              <a:spcBef>
                <a:spcPts val="0"/>
              </a:spcBef>
              <a:spcAft>
                <a:spcPts val="0"/>
              </a:spcAft>
              <a:buClr>
                <a:srgbClr val="262626"/>
              </a:buClr>
              <a:buSzPts val="2400"/>
              <a:buFont typeface="Calibri"/>
              <a:buChar char="•"/>
            </a:pPr>
            <a:r>
              <a:rPr lang="en-US" b="1">
                <a:solidFill>
                  <a:srgbClr val="262626"/>
                </a:solidFill>
                <a:latin typeface="Calibri"/>
                <a:ea typeface="Calibri"/>
                <a:cs typeface="Calibri"/>
                <a:sym typeface="Calibri"/>
              </a:rPr>
              <a:t>DEEP &amp; Nellie Mae Grant</a:t>
            </a:r>
            <a:endParaRPr b="1">
              <a:solidFill>
                <a:srgbClr val="262626"/>
              </a:solidFill>
              <a:latin typeface="Calibri"/>
              <a:ea typeface="Calibri"/>
              <a:cs typeface="Calibri"/>
              <a:sym typeface="Calibri"/>
            </a:endParaRPr>
          </a:p>
          <a:p>
            <a:pPr marL="457200" marR="0" lvl="0" indent="-381000" algn="l" rtl="0">
              <a:lnSpc>
                <a:spcPct val="200000"/>
              </a:lnSpc>
              <a:spcBef>
                <a:spcPts val="0"/>
              </a:spcBef>
              <a:spcAft>
                <a:spcPts val="0"/>
              </a:spcAft>
              <a:buClr>
                <a:srgbClr val="262626"/>
              </a:buClr>
              <a:buSzPts val="2400"/>
              <a:buFont typeface="Calibri"/>
              <a:buChar char="•"/>
            </a:pPr>
            <a:r>
              <a:rPr lang="en-US" b="1">
                <a:solidFill>
                  <a:srgbClr val="262626"/>
                </a:solidFill>
                <a:latin typeface="Calibri"/>
                <a:ea typeface="Calibri"/>
                <a:cs typeface="Calibri"/>
                <a:sym typeface="Calibri"/>
              </a:rPr>
              <a:t>DEEP &amp; City of Cambridge</a:t>
            </a:r>
            <a:endParaRPr b="1">
              <a:solidFill>
                <a:srgbClr val="26262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755904" y="616222"/>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100"/>
              <a:buFont typeface="Garamond"/>
              <a:buNone/>
            </a:pPr>
            <a:r>
              <a:rPr lang="en-US" sz="4400" i="0" u="none" strike="noStrike" cap="none"/>
              <a:t>Norms</a:t>
            </a:r>
            <a:endParaRPr/>
          </a:p>
        </p:txBody>
      </p:sp>
      <p:sp>
        <p:nvSpPr>
          <p:cNvPr id="117" name="Google Shape;117;p17"/>
          <p:cNvSpPr txBox="1">
            <a:spLocks noGrp="1"/>
          </p:cNvSpPr>
          <p:nvPr>
            <p:ph type="body" idx="1"/>
          </p:nvPr>
        </p:nvSpPr>
        <p:spPr>
          <a:xfrm>
            <a:off x="1277054" y="2209240"/>
            <a:ext cx="9842700" cy="4392001"/>
          </a:xfrm>
          <a:prstGeom prst="rect">
            <a:avLst/>
          </a:prstGeom>
          <a:noFill/>
          <a:ln>
            <a:noFill/>
          </a:ln>
        </p:spPr>
        <p:txBody>
          <a:bodyPr spcFirstLastPara="1" wrap="square" lIns="91425" tIns="45700" rIns="91425" bIns="45700" anchor="t" anchorCtr="0">
            <a:noAutofit/>
          </a:bodyPr>
          <a:lstStyle/>
          <a:p>
            <a:pPr marL="285750" marR="0" lvl="0" indent="-273050" algn="l" rtl="0">
              <a:lnSpc>
                <a:spcPct val="90000"/>
              </a:lnSpc>
              <a:spcBef>
                <a:spcPts val="0"/>
              </a:spcBef>
              <a:spcAft>
                <a:spcPts val="0"/>
              </a:spcAft>
              <a:buClr>
                <a:schemeClr val="accent1"/>
              </a:buClr>
              <a:buSzPts val="2400"/>
              <a:buFont typeface="Garamond"/>
              <a:buChar char="•"/>
            </a:pPr>
            <a:r>
              <a:rPr lang="en-US" sz="2400" b="1" i="0" u="none" strike="noStrike" cap="none">
                <a:solidFill>
                  <a:srgbClr val="262626"/>
                </a:solidFill>
                <a:latin typeface="Calibri"/>
                <a:ea typeface="Calibri"/>
                <a:cs typeface="Calibri"/>
                <a:sym typeface="Calibri"/>
              </a:rPr>
              <a:t>Be present</a:t>
            </a:r>
            <a:endParaRPr/>
          </a:p>
          <a:p>
            <a:pPr marL="285750" marR="0" lvl="0" indent="-273050" algn="l" rtl="0">
              <a:lnSpc>
                <a:spcPct val="90000"/>
              </a:lnSpc>
              <a:spcBef>
                <a:spcPts val="1080"/>
              </a:spcBef>
              <a:spcAft>
                <a:spcPts val="0"/>
              </a:spcAft>
              <a:buClr>
                <a:schemeClr val="accent1"/>
              </a:buClr>
              <a:buSzPts val="2400"/>
              <a:buFont typeface="Garamond"/>
              <a:buChar char="•"/>
            </a:pPr>
            <a:r>
              <a:rPr lang="en-US" sz="2400" b="1" i="0" u="none" strike="noStrike" cap="none">
                <a:solidFill>
                  <a:schemeClr val="accent1"/>
                </a:solidFill>
                <a:latin typeface="Calibri"/>
                <a:ea typeface="Calibri"/>
                <a:cs typeface="Calibri"/>
                <a:sym typeface="Calibri"/>
              </a:rPr>
              <a:t>Assume good intentions and take responsibility for impact</a:t>
            </a:r>
            <a:endParaRPr/>
          </a:p>
          <a:p>
            <a:pPr marL="285750" marR="0" lvl="0" indent="-273050" algn="l" rtl="0">
              <a:lnSpc>
                <a:spcPct val="90000"/>
              </a:lnSpc>
              <a:spcBef>
                <a:spcPts val="1080"/>
              </a:spcBef>
              <a:spcAft>
                <a:spcPts val="0"/>
              </a:spcAft>
              <a:buClr>
                <a:schemeClr val="accent1"/>
              </a:buClr>
              <a:buSzPts val="2400"/>
              <a:buFont typeface="Garamond"/>
              <a:buChar char="•"/>
            </a:pPr>
            <a:r>
              <a:rPr lang="en-US" sz="2400" b="1" i="0" u="none" strike="noStrike" cap="none">
                <a:solidFill>
                  <a:schemeClr val="accent1"/>
                </a:solidFill>
                <a:latin typeface="Calibri"/>
                <a:ea typeface="Calibri"/>
                <a:cs typeface="Calibri"/>
                <a:sym typeface="Calibri"/>
              </a:rPr>
              <a:t>Be able to express as much vulnerability as you are willing to offer</a:t>
            </a:r>
            <a:endParaRPr sz="2400" b="1" i="0" u="none" strike="noStrike" cap="none">
              <a:solidFill>
                <a:schemeClr val="accent1"/>
              </a:solidFill>
              <a:latin typeface="Calibri"/>
              <a:ea typeface="Calibri"/>
              <a:cs typeface="Calibri"/>
              <a:sym typeface="Calibri"/>
            </a:endParaRPr>
          </a:p>
          <a:p>
            <a:pPr marL="285750" marR="0" lvl="0" indent="-273050" algn="l" rtl="0">
              <a:lnSpc>
                <a:spcPct val="90000"/>
              </a:lnSpc>
              <a:spcBef>
                <a:spcPts val="1080"/>
              </a:spcBef>
              <a:spcAft>
                <a:spcPts val="0"/>
              </a:spcAft>
              <a:buClr>
                <a:schemeClr val="accent1"/>
              </a:buClr>
              <a:buSzPts val="2400"/>
              <a:buFont typeface="Garamond"/>
              <a:buChar char="•"/>
            </a:pPr>
            <a:r>
              <a:rPr lang="en-US" sz="2400" b="1" i="0" u="none" strike="noStrike" cap="none">
                <a:solidFill>
                  <a:schemeClr val="accent1"/>
                </a:solidFill>
                <a:latin typeface="Calibri"/>
                <a:ea typeface="Calibri"/>
                <a:cs typeface="Calibri"/>
                <a:sym typeface="Calibri"/>
              </a:rPr>
              <a:t>Be open to another perspective</a:t>
            </a:r>
            <a:endParaRPr sz="2400" b="1" i="0" u="none" strike="noStrike" cap="none">
              <a:solidFill>
                <a:schemeClr val="accent1"/>
              </a:solidFill>
              <a:latin typeface="Calibri"/>
              <a:ea typeface="Calibri"/>
              <a:cs typeface="Calibri"/>
              <a:sym typeface="Calibri"/>
            </a:endParaRPr>
          </a:p>
          <a:p>
            <a:pPr marL="285750" marR="0" lvl="0" indent="-273050" algn="l" rtl="0">
              <a:lnSpc>
                <a:spcPct val="90000"/>
              </a:lnSpc>
              <a:spcBef>
                <a:spcPts val="1080"/>
              </a:spcBef>
              <a:spcAft>
                <a:spcPts val="0"/>
              </a:spcAft>
              <a:buClr>
                <a:schemeClr val="accent1"/>
              </a:buClr>
              <a:buSzPts val="2400"/>
              <a:buFont typeface="Garamond"/>
              <a:buChar char="•"/>
            </a:pPr>
            <a:r>
              <a:rPr lang="en-US" sz="2400" b="1" i="0" u="none" strike="noStrike" cap="none">
                <a:solidFill>
                  <a:srgbClr val="262626"/>
                </a:solidFill>
                <a:latin typeface="Calibri"/>
                <a:ea typeface="Calibri"/>
                <a:cs typeface="Calibri"/>
                <a:sym typeface="Calibri"/>
              </a:rPr>
              <a:t>Be ready to actively listen</a:t>
            </a:r>
            <a:endParaRPr sz="2400" b="1" i="0" u="none" strike="noStrike" cap="none">
              <a:solidFill>
                <a:srgbClr val="262626"/>
              </a:solidFill>
              <a:latin typeface="Calibri"/>
              <a:ea typeface="Calibri"/>
              <a:cs typeface="Calibri"/>
              <a:sym typeface="Calibri"/>
            </a:endParaRPr>
          </a:p>
          <a:p>
            <a:pPr marL="285750" marR="0" lvl="0" indent="-273050" algn="l" rtl="0">
              <a:lnSpc>
                <a:spcPct val="90000"/>
              </a:lnSpc>
              <a:spcBef>
                <a:spcPts val="1080"/>
              </a:spcBef>
              <a:spcAft>
                <a:spcPts val="0"/>
              </a:spcAft>
              <a:buClr>
                <a:schemeClr val="accent1"/>
              </a:buClr>
              <a:buSzPts val="2400"/>
              <a:buFont typeface="Garamond"/>
              <a:buChar char="•"/>
            </a:pPr>
            <a:r>
              <a:rPr lang="en-US" sz="2400" b="1" i="0" u="none" strike="noStrike" cap="none">
                <a:solidFill>
                  <a:srgbClr val="749805"/>
                </a:solidFill>
                <a:latin typeface="Calibri"/>
                <a:ea typeface="Calibri"/>
                <a:cs typeface="Calibri"/>
                <a:sym typeface="Calibri"/>
              </a:rPr>
              <a:t>Expect and Accept Non-Closure</a:t>
            </a:r>
            <a:endParaRPr sz="2400" b="1" i="0" u="none" strike="noStrike" cap="none">
              <a:solidFill>
                <a:srgbClr val="749805"/>
              </a:solidFill>
              <a:latin typeface="Calibri"/>
              <a:ea typeface="Calibri"/>
              <a:cs typeface="Calibri"/>
              <a:sym typeface="Calibri"/>
            </a:endParaRPr>
          </a:p>
          <a:p>
            <a:pPr marL="285750" marR="0" lvl="0" indent="-273050" algn="l" rtl="0">
              <a:lnSpc>
                <a:spcPct val="90000"/>
              </a:lnSpc>
              <a:spcBef>
                <a:spcPts val="1080"/>
              </a:spcBef>
              <a:spcAft>
                <a:spcPts val="0"/>
              </a:spcAft>
              <a:buClr>
                <a:schemeClr val="accent1"/>
              </a:buClr>
              <a:buSzPts val="2400"/>
              <a:buFont typeface="Garamond"/>
              <a:buChar char="•"/>
            </a:pPr>
            <a:r>
              <a:rPr lang="en-US" sz="2400" b="1" i="0" u="none" strike="noStrike" cap="none">
                <a:solidFill>
                  <a:srgbClr val="262626"/>
                </a:solidFill>
                <a:latin typeface="Calibri"/>
                <a:ea typeface="Calibri"/>
                <a:cs typeface="Calibri"/>
                <a:sym typeface="Calibri"/>
              </a:rPr>
              <a:t>Confidentiality </a:t>
            </a:r>
            <a:endParaRPr/>
          </a:p>
          <a:p>
            <a:pPr marL="285750" marR="0" lvl="0" indent="-273050" algn="l" rtl="0">
              <a:lnSpc>
                <a:spcPct val="90000"/>
              </a:lnSpc>
              <a:spcBef>
                <a:spcPts val="1080"/>
              </a:spcBef>
              <a:spcAft>
                <a:spcPts val="0"/>
              </a:spcAft>
              <a:buClr>
                <a:schemeClr val="accent1"/>
              </a:buClr>
              <a:buSzPts val="2400"/>
              <a:buFont typeface="Garamond"/>
              <a:buChar char="•"/>
            </a:pPr>
            <a:r>
              <a:rPr lang="en-US" sz="2400" b="1" i="0" u="none" strike="noStrike" cap="none">
                <a:solidFill>
                  <a:srgbClr val="262626"/>
                </a:solidFill>
                <a:latin typeface="Calibri"/>
                <a:ea typeface="Calibri"/>
                <a:cs typeface="Calibri"/>
                <a:sym typeface="Calibri"/>
              </a:rPr>
              <a:t>Step Up/ Step Back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233250" y="364425"/>
            <a:ext cx="10739400" cy="171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sz="3200" b="1">
                <a:solidFill>
                  <a:srgbClr val="000000"/>
                </a:solidFill>
                <a:latin typeface="Arial"/>
                <a:ea typeface="Arial"/>
                <a:cs typeface="Arial"/>
                <a:sym typeface="Arial"/>
              </a:rPr>
              <a:t>Diversity </a:t>
            </a:r>
            <a:r>
              <a:rPr lang="en-US">
                <a:solidFill>
                  <a:srgbClr val="000000"/>
                </a:solidFill>
                <a:latin typeface="Arial"/>
                <a:ea typeface="Arial"/>
                <a:cs typeface="Arial"/>
                <a:sym typeface="Arial"/>
              </a:rPr>
              <a:t>is the representation. Diversity can be measured through numbers and is usually tracked by race, gender, sexual identity, age, education, economic background.      </a:t>
            </a:r>
            <a:endParaRPr>
              <a:solidFill>
                <a:srgbClr val="000000"/>
              </a:solidFill>
              <a:latin typeface="Arial"/>
              <a:ea typeface="Arial"/>
              <a:cs typeface="Arial"/>
              <a:sym typeface="Arial"/>
            </a:endParaRPr>
          </a:p>
          <a:p>
            <a:pPr marL="0" lvl="0" indent="0" algn="l" rtl="0">
              <a:spcBef>
                <a:spcPts val="0"/>
              </a:spcBef>
              <a:spcAft>
                <a:spcPts val="0"/>
              </a:spcAft>
              <a:buClr>
                <a:schemeClr val="lt1"/>
              </a:buClr>
              <a:buSzPts val="3200"/>
              <a:buFont typeface="Arial"/>
              <a:buNone/>
            </a:pPr>
            <a:endParaRPr sz="1000" b="1">
              <a:solidFill>
                <a:srgbClr val="000000"/>
              </a:solidFill>
              <a:latin typeface="Arial"/>
              <a:ea typeface="Arial"/>
              <a:cs typeface="Arial"/>
              <a:sym typeface="Arial"/>
            </a:endParaRPr>
          </a:p>
          <a:p>
            <a:pPr marL="0" lvl="0" indent="0" algn="l" rtl="0">
              <a:spcBef>
                <a:spcPts val="0"/>
              </a:spcBef>
              <a:spcAft>
                <a:spcPts val="0"/>
              </a:spcAft>
              <a:buClr>
                <a:schemeClr val="lt1"/>
              </a:buClr>
              <a:buSzPts val="3200"/>
              <a:buFont typeface="Arial"/>
              <a:buNone/>
            </a:pPr>
            <a:r>
              <a:rPr lang="en-US" b="1">
                <a:solidFill>
                  <a:srgbClr val="749805"/>
                </a:solidFill>
                <a:latin typeface="Arial"/>
                <a:ea typeface="Arial"/>
                <a:cs typeface="Arial"/>
                <a:sym typeface="Arial"/>
              </a:rPr>
              <a:t>Diversity</a:t>
            </a:r>
            <a:r>
              <a:rPr lang="en-US">
                <a:solidFill>
                  <a:srgbClr val="749805"/>
                </a:solidFill>
                <a:latin typeface="Arial"/>
                <a:ea typeface="Arial"/>
                <a:cs typeface="Arial"/>
                <a:sym typeface="Arial"/>
              </a:rPr>
              <a:t>: “You’ve been asked to the party.”</a:t>
            </a:r>
            <a:endParaRPr>
              <a:solidFill>
                <a:srgbClr val="749805"/>
              </a:solidFill>
              <a:latin typeface="Garamond"/>
              <a:ea typeface="Garamond"/>
              <a:cs typeface="Garamond"/>
              <a:sym typeface="Garamond"/>
            </a:endParaRPr>
          </a:p>
          <a:p>
            <a:pPr marL="285750" marR="0" lvl="0" indent="-285750" algn="l" rtl="0">
              <a:lnSpc>
                <a:spcPct val="90000"/>
              </a:lnSpc>
              <a:spcBef>
                <a:spcPts val="1080"/>
              </a:spcBef>
              <a:spcAft>
                <a:spcPts val="0"/>
              </a:spcAft>
              <a:buClr>
                <a:schemeClr val="accent1"/>
              </a:buClr>
              <a:buSzPts val="600"/>
              <a:buFont typeface="Arial"/>
              <a:buNone/>
            </a:pPr>
            <a:endParaRPr sz="2400" b="0" i="0" u="none" strike="noStrike" cap="none">
              <a:solidFill>
                <a:srgbClr val="000000"/>
              </a:solidFill>
              <a:latin typeface="Garamond"/>
              <a:ea typeface="Garamond"/>
              <a:cs typeface="Garamond"/>
              <a:sym typeface="Garamond"/>
            </a:endParaRPr>
          </a:p>
        </p:txBody>
      </p:sp>
      <p:sp>
        <p:nvSpPr>
          <p:cNvPr id="123" name="Google Shape;123;p18"/>
          <p:cNvSpPr txBox="1">
            <a:spLocks noGrp="1"/>
          </p:cNvSpPr>
          <p:nvPr>
            <p:ph type="body" idx="1"/>
          </p:nvPr>
        </p:nvSpPr>
        <p:spPr>
          <a:xfrm>
            <a:off x="233250" y="2230350"/>
            <a:ext cx="10739400" cy="20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sz="3200" b="1">
                <a:solidFill>
                  <a:srgbClr val="000000"/>
                </a:solidFill>
                <a:latin typeface="Arial"/>
                <a:ea typeface="Arial"/>
                <a:cs typeface="Arial"/>
                <a:sym typeface="Arial"/>
              </a:rPr>
              <a:t>Inclusion</a:t>
            </a:r>
            <a:r>
              <a:rPr lang="en-US" sz="2800" b="1">
                <a:solidFill>
                  <a:srgbClr val="000000"/>
                </a:solidFill>
                <a:latin typeface="Arial"/>
                <a:ea typeface="Arial"/>
                <a:cs typeface="Arial"/>
                <a:sym typeface="Arial"/>
              </a:rPr>
              <a:t> </a:t>
            </a:r>
            <a:r>
              <a:rPr lang="en-US">
                <a:solidFill>
                  <a:srgbClr val="000000"/>
                </a:solidFill>
                <a:latin typeface="Arial"/>
                <a:ea typeface="Arial"/>
                <a:cs typeface="Arial"/>
                <a:sym typeface="Arial"/>
              </a:rPr>
              <a:t>is the participation. Inclusion is most often measured by action and perception and is usually achieved when diverse populations are involved in decision-making that impacts the policies and practices of the organization. </a:t>
            </a:r>
            <a:endParaRPr>
              <a:solidFill>
                <a:srgbClr val="000000"/>
              </a:solidFill>
              <a:latin typeface="Arial"/>
              <a:ea typeface="Arial"/>
              <a:cs typeface="Arial"/>
              <a:sym typeface="Arial"/>
            </a:endParaRPr>
          </a:p>
          <a:p>
            <a:pPr marL="0" lvl="0" indent="0" algn="l" rtl="0">
              <a:spcBef>
                <a:spcPts val="0"/>
              </a:spcBef>
              <a:spcAft>
                <a:spcPts val="0"/>
              </a:spcAft>
              <a:buClr>
                <a:schemeClr val="lt1"/>
              </a:buClr>
              <a:buSzPts val="3200"/>
              <a:buFont typeface="Arial"/>
              <a:buNone/>
            </a:pPr>
            <a:endParaRPr sz="1000">
              <a:solidFill>
                <a:srgbClr val="000000"/>
              </a:solidFill>
              <a:latin typeface="Arial"/>
              <a:ea typeface="Arial"/>
              <a:cs typeface="Arial"/>
              <a:sym typeface="Arial"/>
            </a:endParaRPr>
          </a:p>
          <a:p>
            <a:pPr marL="0" lvl="0" indent="0" algn="l" rtl="0">
              <a:spcBef>
                <a:spcPts val="0"/>
              </a:spcBef>
              <a:spcAft>
                <a:spcPts val="0"/>
              </a:spcAft>
              <a:buClr>
                <a:schemeClr val="lt1"/>
              </a:buClr>
              <a:buSzPts val="3200"/>
              <a:buFont typeface="Arial"/>
              <a:buNone/>
            </a:pPr>
            <a:r>
              <a:rPr lang="en-US" sz="2400" b="1">
                <a:solidFill>
                  <a:srgbClr val="749805"/>
                </a:solidFill>
                <a:latin typeface="Arial"/>
                <a:ea typeface="Arial"/>
                <a:cs typeface="Arial"/>
                <a:sym typeface="Arial"/>
              </a:rPr>
              <a:t>Inclusion</a:t>
            </a:r>
            <a:r>
              <a:rPr lang="en-US" sz="2400">
                <a:solidFill>
                  <a:srgbClr val="749805"/>
                </a:solidFill>
                <a:latin typeface="Arial"/>
                <a:ea typeface="Arial"/>
                <a:cs typeface="Arial"/>
                <a:sym typeface="Arial"/>
              </a:rPr>
              <a:t>: “</a:t>
            </a:r>
            <a:r>
              <a:rPr lang="en-US">
                <a:solidFill>
                  <a:srgbClr val="749805"/>
                </a:solidFill>
                <a:latin typeface="Arial"/>
                <a:ea typeface="Arial"/>
                <a:cs typeface="Arial"/>
                <a:sym typeface="Arial"/>
              </a:rPr>
              <a:t>You’ve been asked to help plan the party.”</a:t>
            </a:r>
            <a:endParaRPr sz="3200" b="1">
              <a:solidFill>
                <a:srgbClr val="749805"/>
              </a:solidFill>
              <a:latin typeface="Arial"/>
              <a:ea typeface="Arial"/>
              <a:cs typeface="Arial"/>
              <a:sym typeface="Arial"/>
            </a:endParaRPr>
          </a:p>
          <a:p>
            <a:pPr marL="285750" marR="0" lvl="0" indent="-285750" algn="l" rtl="0">
              <a:lnSpc>
                <a:spcPct val="90000"/>
              </a:lnSpc>
              <a:spcBef>
                <a:spcPts val="1080"/>
              </a:spcBef>
              <a:spcAft>
                <a:spcPts val="0"/>
              </a:spcAft>
              <a:buClr>
                <a:schemeClr val="accent1"/>
              </a:buClr>
              <a:buSzPts val="600"/>
              <a:buFont typeface="Arial"/>
              <a:buNone/>
            </a:pPr>
            <a:endParaRPr sz="2400" b="0" i="0" u="none" strike="noStrike" cap="none">
              <a:solidFill>
                <a:srgbClr val="000000"/>
              </a:solidFill>
              <a:latin typeface="Garamond"/>
              <a:ea typeface="Garamond"/>
              <a:cs typeface="Garamond"/>
              <a:sym typeface="Garamond"/>
            </a:endParaRPr>
          </a:p>
        </p:txBody>
      </p:sp>
      <p:sp>
        <p:nvSpPr>
          <p:cNvPr id="124" name="Google Shape;124;p18"/>
          <p:cNvSpPr txBox="1">
            <a:spLocks noGrp="1"/>
          </p:cNvSpPr>
          <p:nvPr>
            <p:ph type="body" idx="1"/>
          </p:nvPr>
        </p:nvSpPr>
        <p:spPr>
          <a:xfrm>
            <a:off x="233250" y="4151900"/>
            <a:ext cx="10739400" cy="2548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Arial"/>
              <a:buNone/>
            </a:pPr>
            <a:r>
              <a:rPr lang="en-US" sz="3200" b="1">
                <a:solidFill>
                  <a:srgbClr val="000000"/>
                </a:solidFill>
                <a:latin typeface="Arial"/>
                <a:ea typeface="Arial"/>
                <a:cs typeface="Arial"/>
                <a:sym typeface="Arial"/>
              </a:rPr>
              <a:t>Equity</a:t>
            </a:r>
            <a:r>
              <a:rPr lang="en-US" sz="2000" b="1">
                <a:solidFill>
                  <a:srgbClr val="000000"/>
                </a:solidFill>
                <a:latin typeface="Arial"/>
                <a:ea typeface="Arial"/>
                <a:cs typeface="Arial"/>
                <a:sym typeface="Arial"/>
              </a:rPr>
              <a:t> </a:t>
            </a:r>
            <a:r>
              <a:rPr lang="en-US">
                <a:solidFill>
                  <a:srgbClr val="000000"/>
                </a:solidFill>
                <a:latin typeface="Arial"/>
                <a:ea typeface="Arial"/>
                <a:cs typeface="Arial"/>
                <a:sym typeface="Arial"/>
              </a:rPr>
              <a:t>is fairness in procedures, processes, and the distribution of resources. Equity exists when disparities in the outcomes experienced by historically under-represented populations have been eliminated. Equity requires changing structures of power and privilege.</a:t>
            </a:r>
            <a:endParaRPr>
              <a:solidFill>
                <a:srgbClr val="000000"/>
              </a:solidFill>
              <a:latin typeface="Arial"/>
              <a:ea typeface="Arial"/>
              <a:cs typeface="Arial"/>
              <a:sym typeface="Arial"/>
            </a:endParaRPr>
          </a:p>
          <a:p>
            <a:pPr marL="0" lvl="0" indent="0" algn="l" rtl="0">
              <a:spcBef>
                <a:spcPts val="0"/>
              </a:spcBef>
              <a:spcAft>
                <a:spcPts val="0"/>
              </a:spcAft>
              <a:buClr>
                <a:schemeClr val="dk1"/>
              </a:buClr>
              <a:buSzPts val="2000"/>
              <a:buFont typeface="Arial"/>
              <a:buNone/>
            </a:pPr>
            <a:endParaRPr sz="1000">
              <a:solidFill>
                <a:srgbClr val="000000"/>
              </a:solidFill>
              <a:latin typeface="Arial"/>
              <a:ea typeface="Arial"/>
              <a:cs typeface="Arial"/>
              <a:sym typeface="Arial"/>
            </a:endParaRPr>
          </a:p>
          <a:p>
            <a:pPr marL="0" lvl="0" indent="0" algn="l" rtl="0">
              <a:spcBef>
                <a:spcPts val="0"/>
              </a:spcBef>
              <a:spcAft>
                <a:spcPts val="0"/>
              </a:spcAft>
              <a:buClr>
                <a:schemeClr val="lt1"/>
              </a:buClr>
              <a:buSzPts val="2000"/>
              <a:buFont typeface="Arial"/>
              <a:buNone/>
            </a:pPr>
            <a:r>
              <a:rPr lang="en-US" sz="2400" b="1">
                <a:solidFill>
                  <a:srgbClr val="749805"/>
                </a:solidFill>
                <a:latin typeface="Arial"/>
                <a:ea typeface="Arial"/>
                <a:cs typeface="Arial"/>
                <a:sym typeface="Arial"/>
              </a:rPr>
              <a:t>Equity</a:t>
            </a:r>
            <a:r>
              <a:rPr lang="en-US" sz="2000">
                <a:solidFill>
                  <a:srgbClr val="749805"/>
                </a:solidFill>
                <a:latin typeface="Arial"/>
                <a:ea typeface="Arial"/>
                <a:cs typeface="Arial"/>
                <a:sym typeface="Arial"/>
              </a:rPr>
              <a:t>:</a:t>
            </a:r>
            <a:r>
              <a:rPr lang="en-US">
                <a:solidFill>
                  <a:srgbClr val="749805"/>
                </a:solidFill>
                <a:latin typeface="Arial"/>
                <a:ea typeface="Arial"/>
                <a:cs typeface="Arial"/>
                <a:sym typeface="Arial"/>
              </a:rPr>
              <a:t> “Redefines what it means to plan the party and who has the power to influence and invite people to the party…it redistributes power.”</a:t>
            </a:r>
            <a:endParaRPr b="1">
              <a:solidFill>
                <a:srgbClr val="749805"/>
              </a:solidFill>
              <a:latin typeface="Arial"/>
              <a:ea typeface="Arial"/>
              <a:cs typeface="Arial"/>
              <a:sym typeface="Arial"/>
            </a:endParaRPr>
          </a:p>
          <a:p>
            <a:pPr marL="285750" marR="0" lvl="0" indent="-285750" algn="l" rtl="0">
              <a:lnSpc>
                <a:spcPct val="90000"/>
              </a:lnSpc>
              <a:spcBef>
                <a:spcPts val="1080"/>
              </a:spcBef>
              <a:spcAft>
                <a:spcPts val="0"/>
              </a:spcAft>
              <a:buClr>
                <a:schemeClr val="accent1"/>
              </a:buClr>
              <a:buSzPts val="600"/>
              <a:buFont typeface="Arial"/>
              <a:buNone/>
            </a:pPr>
            <a:endParaRPr sz="2400" b="0" i="0" u="none" strike="noStrike" cap="none">
              <a:solidFill>
                <a:srgbClr val="000000"/>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419875" y="323843"/>
            <a:ext cx="10515600" cy="994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3F3F3F"/>
              </a:buClr>
              <a:buSzPts val="5300"/>
              <a:buFont typeface="Garamond"/>
              <a:buNone/>
            </a:pPr>
            <a:r>
              <a:rPr lang="en-US" sz="5300">
                <a:latin typeface="Garamond"/>
                <a:ea typeface="Garamond"/>
                <a:cs typeface="Garamond"/>
                <a:sym typeface="Garamond"/>
              </a:rPr>
              <a:t>Systemic Racism- The 4 I’s </a:t>
            </a:r>
            <a:endParaRPr/>
          </a:p>
        </p:txBody>
      </p:sp>
      <p:grpSp>
        <p:nvGrpSpPr>
          <p:cNvPr id="131" name="Google Shape;131;p19"/>
          <p:cNvGrpSpPr/>
          <p:nvPr/>
        </p:nvGrpSpPr>
        <p:grpSpPr>
          <a:xfrm>
            <a:off x="2939295" y="1318352"/>
            <a:ext cx="5566835" cy="5036215"/>
            <a:chOff x="-1" y="-1"/>
            <a:chExt cx="6220622" cy="6220622"/>
          </a:xfrm>
        </p:grpSpPr>
        <p:grpSp>
          <p:nvGrpSpPr>
            <p:cNvPr id="132" name="Google Shape;132;p19"/>
            <p:cNvGrpSpPr/>
            <p:nvPr/>
          </p:nvGrpSpPr>
          <p:grpSpPr>
            <a:xfrm>
              <a:off x="2113859" y="-1"/>
              <a:ext cx="1992900" cy="1992900"/>
              <a:chOff x="-1" y="-1"/>
              <a:chExt cx="1992900" cy="1992900"/>
            </a:xfrm>
          </p:grpSpPr>
          <p:sp>
            <p:nvSpPr>
              <p:cNvPr id="133" name="Google Shape;133;p19"/>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34" name="Google Shape;134;p19"/>
              <p:cNvSpPr txBox="1"/>
              <p:nvPr/>
            </p:nvSpPr>
            <p:spPr>
              <a:xfrm>
                <a:off x="291834" y="677957"/>
                <a:ext cx="1409100" cy="636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Internalized</a:t>
                </a:r>
                <a:endParaRPr sz="1200"/>
              </a:p>
            </p:txBody>
          </p:sp>
        </p:grpSp>
        <p:sp>
          <p:nvSpPr>
            <p:cNvPr id="135" name="Google Shape;135;p19"/>
            <p:cNvSpPr/>
            <p:nvPr/>
          </p:nvSpPr>
          <p:spPr>
            <a:xfrm>
              <a:off x="3827173" y="1713312"/>
              <a:ext cx="567216" cy="567216"/>
            </a:xfrm>
            <a:custGeom>
              <a:avLst/>
              <a:gdLst/>
              <a:ahLst/>
              <a:cxnLst/>
              <a:rect l="l" t="t" r="r" b="b"/>
              <a:pathLst>
                <a:path w="21600" h="21600" extrusionOk="0">
                  <a:moveTo>
                    <a:pt x="10866" y="0"/>
                  </a:moveTo>
                  <a:lnTo>
                    <a:pt x="17978" y="7112"/>
                  </a:lnTo>
                  <a:lnTo>
                    <a:pt x="21600" y="3490"/>
                  </a:lnTo>
                  <a:lnTo>
                    <a:pt x="19657" y="19657"/>
                  </a:lnTo>
                  <a:lnTo>
                    <a:pt x="3490" y="21600"/>
                  </a:lnTo>
                  <a:lnTo>
                    <a:pt x="7112" y="17978"/>
                  </a:lnTo>
                  <a:lnTo>
                    <a:pt x="0" y="10866"/>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nvGrpSpPr>
            <p:cNvPr id="136" name="Google Shape;136;p19"/>
            <p:cNvGrpSpPr/>
            <p:nvPr/>
          </p:nvGrpSpPr>
          <p:grpSpPr>
            <a:xfrm>
              <a:off x="4227721" y="2113861"/>
              <a:ext cx="1992900" cy="1992900"/>
              <a:chOff x="-1" y="-1"/>
              <a:chExt cx="1992900" cy="1992900"/>
            </a:xfrm>
          </p:grpSpPr>
          <p:sp>
            <p:nvSpPr>
              <p:cNvPr id="137" name="Google Shape;137;p19"/>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38" name="Google Shape;138;p19"/>
              <p:cNvSpPr txBox="1"/>
              <p:nvPr/>
            </p:nvSpPr>
            <p:spPr>
              <a:xfrm>
                <a:off x="291834" y="677957"/>
                <a:ext cx="1409100" cy="636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Interpersonal</a:t>
                </a:r>
                <a:endParaRPr sz="1200"/>
              </a:p>
            </p:txBody>
          </p:sp>
        </p:grpSp>
        <p:sp>
          <p:nvSpPr>
            <p:cNvPr id="139" name="Google Shape;139;p19"/>
            <p:cNvSpPr/>
            <p:nvPr/>
          </p:nvSpPr>
          <p:spPr>
            <a:xfrm>
              <a:off x="3939961" y="3827172"/>
              <a:ext cx="567216" cy="567216"/>
            </a:xfrm>
            <a:custGeom>
              <a:avLst/>
              <a:gdLst/>
              <a:ahLst/>
              <a:cxnLst/>
              <a:rect l="l" t="t" r="r" b="b"/>
              <a:pathLst>
                <a:path w="21600" h="21600" extrusionOk="0">
                  <a:moveTo>
                    <a:pt x="21600" y="10866"/>
                  </a:moveTo>
                  <a:lnTo>
                    <a:pt x="14488" y="17978"/>
                  </a:lnTo>
                  <a:lnTo>
                    <a:pt x="18110" y="21600"/>
                  </a:lnTo>
                  <a:lnTo>
                    <a:pt x="1943" y="19657"/>
                  </a:lnTo>
                  <a:lnTo>
                    <a:pt x="0" y="3490"/>
                  </a:lnTo>
                  <a:lnTo>
                    <a:pt x="3622" y="7112"/>
                  </a:lnTo>
                  <a:lnTo>
                    <a:pt x="10734" y="0"/>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nvGrpSpPr>
            <p:cNvPr id="140" name="Google Shape;140;p19"/>
            <p:cNvGrpSpPr/>
            <p:nvPr/>
          </p:nvGrpSpPr>
          <p:grpSpPr>
            <a:xfrm>
              <a:off x="2113859" y="4227721"/>
              <a:ext cx="1992900" cy="1992900"/>
              <a:chOff x="-1" y="-1"/>
              <a:chExt cx="1992900" cy="1992900"/>
            </a:xfrm>
          </p:grpSpPr>
          <p:sp>
            <p:nvSpPr>
              <p:cNvPr id="141" name="Google Shape;141;p19"/>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42" name="Google Shape;142;p19"/>
              <p:cNvSpPr txBox="1"/>
              <p:nvPr/>
            </p:nvSpPr>
            <p:spPr>
              <a:xfrm>
                <a:off x="291834" y="677957"/>
                <a:ext cx="1409100" cy="636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Institutional </a:t>
                </a:r>
                <a:endParaRPr sz="1200"/>
              </a:p>
            </p:txBody>
          </p:sp>
        </p:grpSp>
        <p:sp>
          <p:nvSpPr>
            <p:cNvPr id="143" name="Google Shape;143;p19"/>
            <p:cNvSpPr/>
            <p:nvPr/>
          </p:nvSpPr>
          <p:spPr>
            <a:xfrm>
              <a:off x="1826100" y="3939961"/>
              <a:ext cx="567216" cy="567216"/>
            </a:xfrm>
            <a:custGeom>
              <a:avLst/>
              <a:gdLst/>
              <a:ahLst/>
              <a:cxnLst/>
              <a:rect l="l" t="t" r="r" b="b"/>
              <a:pathLst>
                <a:path w="21600" h="21600" extrusionOk="0">
                  <a:moveTo>
                    <a:pt x="10734" y="21600"/>
                  </a:moveTo>
                  <a:lnTo>
                    <a:pt x="3622" y="14488"/>
                  </a:lnTo>
                  <a:lnTo>
                    <a:pt x="0" y="18110"/>
                  </a:lnTo>
                  <a:lnTo>
                    <a:pt x="1943" y="1943"/>
                  </a:lnTo>
                  <a:lnTo>
                    <a:pt x="18110" y="0"/>
                  </a:lnTo>
                  <a:lnTo>
                    <a:pt x="14488" y="3622"/>
                  </a:lnTo>
                  <a:lnTo>
                    <a:pt x="21600" y="10734"/>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nvGrpSpPr>
            <p:cNvPr id="144" name="Google Shape;144;p19"/>
            <p:cNvGrpSpPr/>
            <p:nvPr/>
          </p:nvGrpSpPr>
          <p:grpSpPr>
            <a:xfrm>
              <a:off x="-1" y="2113861"/>
              <a:ext cx="1992900" cy="1992900"/>
              <a:chOff x="-1" y="-1"/>
              <a:chExt cx="1992900" cy="1992900"/>
            </a:xfrm>
          </p:grpSpPr>
          <p:sp>
            <p:nvSpPr>
              <p:cNvPr id="145" name="Google Shape;145;p19"/>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46" name="Google Shape;146;p19"/>
              <p:cNvSpPr txBox="1"/>
              <p:nvPr/>
            </p:nvSpPr>
            <p:spPr>
              <a:xfrm>
                <a:off x="291834" y="820485"/>
                <a:ext cx="1409100" cy="351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Ideological</a:t>
                </a:r>
                <a:endParaRPr sz="1200"/>
              </a:p>
            </p:txBody>
          </p:sp>
        </p:grpSp>
        <p:sp>
          <p:nvSpPr>
            <p:cNvPr id="147" name="Google Shape;147;p19"/>
            <p:cNvSpPr/>
            <p:nvPr/>
          </p:nvSpPr>
          <p:spPr>
            <a:xfrm>
              <a:off x="1713311" y="1826100"/>
              <a:ext cx="567216" cy="567216"/>
            </a:xfrm>
            <a:custGeom>
              <a:avLst/>
              <a:gdLst/>
              <a:ahLst/>
              <a:cxnLst/>
              <a:rect l="l" t="t" r="r" b="b"/>
              <a:pathLst>
                <a:path w="21600" h="21600" extrusionOk="0">
                  <a:moveTo>
                    <a:pt x="0" y="10734"/>
                  </a:moveTo>
                  <a:lnTo>
                    <a:pt x="7112" y="3622"/>
                  </a:lnTo>
                  <a:lnTo>
                    <a:pt x="3490" y="0"/>
                  </a:lnTo>
                  <a:lnTo>
                    <a:pt x="19657" y="1943"/>
                  </a:lnTo>
                  <a:lnTo>
                    <a:pt x="21600" y="18110"/>
                  </a:lnTo>
                  <a:lnTo>
                    <a:pt x="17978" y="14488"/>
                  </a:lnTo>
                  <a:lnTo>
                    <a:pt x="10866" y="21600"/>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648050" y="309493"/>
            <a:ext cx="10515600" cy="994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3F3F3F"/>
              </a:buClr>
              <a:buSzPts val="5300"/>
              <a:buFont typeface="Garamond"/>
              <a:buNone/>
            </a:pPr>
            <a:r>
              <a:rPr lang="en-US" sz="5300">
                <a:latin typeface="Garamond"/>
                <a:ea typeface="Garamond"/>
                <a:cs typeface="Garamond"/>
                <a:sym typeface="Garamond"/>
              </a:rPr>
              <a:t>Systemic Racism- The 4 I’s </a:t>
            </a:r>
            <a:endParaRPr/>
          </a:p>
        </p:txBody>
      </p:sp>
      <p:grpSp>
        <p:nvGrpSpPr>
          <p:cNvPr id="154" name="Google Shape;154;p20"/>
          <p:cNvGrpSpPr/>
          <p:nvPr/>
        </p:nvGrpSpPr>
        <p:grpSpPr>
          <a:xfrm>
            <a:off x="291559" y="1407095"/>
            <a:ext cx="4551007" cy="4525502"/>
            <a:chOff x="-1" y="-1"/>
            <a:chExt cx="6220622" cy="6220622"/>
          </a:xfrm>
        </p:grpSpPr>
        <p:grpSp>
          <p:nvGrpSpPr>
            <p:cNvPr id="155" name="Google Shape;155;p20"/>
            <p:cNvGrpSpPr/>
            <p:nvPr/>
          </p:nvGrpSpPr>
          <p:grpSpPr>
            <a:xfrm>
              <a:off x="2113859" y="-1"/>
              <a:ext cx="1992900" cy="1992900"/>
              <a:chOff x="-1" y="-1"/>
              <a:chExt cx="1992900" cy="1992900"/>
            </a:xfrm>
          </p:grpSpPr>
          <p:sp>
            <p:nvSpPr>
              <p:cNvPr id="156" name="Google Shape;156;p20"/>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57" name="Google Shape;157;p20"/>
              <p:cNvSpPr txBox="1"/>
              <p:nvPr/>
            </p:nvSpPr>
            <p:spPr>
              <a:xfrm>
                <a:off x="291834" y="677957"/>
                <a:ext cx="1409100" cy="636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Internalized</a:t>
                </a:r>
                <a:endParaRPr sz="1200"/>
              </a:p>
            </p:txBody>
          </p:sp>
        </p:grpSp>
        <p:sp>
          <p:nvSpPr>
            <p:cNvPr id="158" name="Google Shape;158;p20"/>
            <p:cNvSpPr/>
            <p:nvPr/>
          </p:nvSpPr>
          <p:spPr>
            <a:xfrm>
              <a:off x="3827173" y="1713312"/>
              <a:ext cx="567216" cy="567216"/>
            </a:xfrm>
            <a:custGeom>
              <a:avLst/>
              <a:gdLst/>
              <a:ahLst/>
              <a:cxnLst/>
              <a:rect l="l" t="t" r="r" b="b"/>
              <a:pathLst>
                <a:path w="21600" h="21600" extrusionOk="0">
                  <a:moveTo>
                    <a:pt x="10866" y="0"/>
                  </a:moveTo>
                  <a:lnTo>
                    <a:pt x="17978" y="7112"/>
                  </a:lnTo>
                  <a:lnTo>
                    <a:pt x="21600" y="3490"/>
                  </a:lnTo>
                  <a:lnTo>
                    <a:pt x="19657" y="19657"/>
                  </a:lnTo>
                  <a:lnTo>
                    <a:pt x="3490" y="21600"/>
                  </a:lnTo>
                  <a:lnTo>
                    <a:pt x="7112" y="17978"/>
                  </a:lnTo>
                  <a:lnTo>
                    <a:pt x="0" y="10866"/>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nvGrpSpPr>
            <p:cNvPr id="159" name="Google Shape;159;p20"/>
            <p:cNvGrpSpPr/>
            <p:nvPr/>
          </p:nvGrpSpPr>
          <p:grpSpPr>
            <a:xfrm>
              <a:off x="4227721" y="2113861"/>
              <a:ext cx="1992900" cy="1992900"/>
              <a:chOff x="-1" y="-1"/>
              <a:chExt cx="1992900" cy="1992900"/>
            </a:xfrm>
          </p:grpSpPr>
          <p:sp>
            <p:nvSpPr>
              <p:cNvPr id="160" name="Google Shape;160;p20"/>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61" name="Google Shape;161;p20"/>
              <p:cNvSpPr txBox="1"/>
              <p:nvPr/>
            </p:nvSpPr>
            <p:spPr>
              <a:xfrm>
                <a:off x="291834" y="677957"/>
                <a:ext cx="1409100" cy="636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Interpersonal</a:t>
                </a:r>
                <a:endParaRPr sz="1200"/>
              </a:p>
            </p:txBody>
          </p:sp>
        </p:grpSp>
        <p:sp>
          <p:nvSpPr>
            <p:cNvPr id="162" name="Google Shape;162;p20"/>
            <p:cNvSpPr/>
            <p:nvPr/>
          </p:nvSpPr>
          <p:spPr>
            <a:xfrm>
              <a:off x="3939961" y="3827172"/>
              <a:ext cx="567216" cy="567216"/>
            </a:xfrm>
            <a:custGeom>
              <a:avLst/>
              <a:gdLst/>
              <a:ahLst/>
              <a:cxnLst/>
              <a:rect l="l" t="t" r="r" b="b"/>
              <a:pathLst>
                <a:path w="21600" h="21600" extrusionOk="0">
                  <a:moveTo>
                    <a:pt x="21600" y="10866"/>
                  </a:moveTo>
                  <a:lnTo>
                    <a:pt x="14488" y="17978"/>
                  </a:lnTo>
                  <a:lnTo>
                    <a:pt x="18110" y="21600"/>
                  </a:lnTo>
                  <a:lnTo>
                    <a:pt x="1943" y="19657"/>
                  </a:lnTo>
                  <a:lnTo>
                    <a:pt x="0" y="3490"/>
                  </a:lnTo>
                  <a:lnTo>
                    <a:pt x="3622" y="7112"/>
                  </a:lnTo>
                  <a:lnTo>
                    <a:pt x="10734" y="0"/>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nvGrpSpPr>
            <p:cNvPr id="163" name="Google Shape;163;p20"/>
            <p:cNvGrpSpPr/>
            <p:nvPr/>
          </p:nvGrpSpPr>
          <p:grpSpPr>
            <a:xfrm>
              <a:off x="2113859" y="4227721"/>
              <a:ext cx="1992900" cy="1992900"/>
              <a:chOff x="-1" y="-1"/>
              <a:chExt cx="1992900" cy="1992900"/>
            </a:xfrm>
          </p:grpSpPr>
          <p:sp>
            <p:nvSpPr>
              <p:cNvPr id="164" name="Google Shape;164;p20"/>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65" name="Google Shape;165;p20"/>
              <p:cNvSpPr txBox="1"/>
              <p:nvPr/>
            </p:nvSpPr>
            <p:spPr>
              <a:xfrm>
                <a:off x="291834" y="677957"/>
                <a:ext cx="1409100" cy="636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Institutional </a:t>
                </a:r>
                <a:endParaRPr sz="1200"/>
              </a:p>
            </p:txBody>
          </p:sp>
        </p:grpSp>
        <p:sp>
          <p:nvSpPr>
            <p:cNvPr id="166" name="Google Shape;166;p20"/>
            <p:cNvSpPr/>
            <p:nvPr/>
          </p:nvSpPr>
          <p:spPr>
            <a:xfrm>
              <a:off x="1826100" y="3939961"/>
              <a:ext cx="567216" cy="567216"/>
            </a:xfrm>
            <a:custGeom>
              <a:avLst/>
              <a:gdLst/>
              <a:ahLst/>
              <a:cxnLst/>
              <a:rect l="l" t="t" r="r" b="b"/>
              <a:pathLst>
                <a:path w="21600" h="21600" extrusionOk="0">
                  <a:moveTo>
                    <a:pt x="10734" y="21600"/>
                  </a:moveTo>
                  <a:lnTo>
                    <a:pt x="3622" y="14488"/>
                  </a:lnTo>
                  <a:lnTo>
                    <a:pt x="0" y="18110"/>
                  </a:lnTo>
                  <a:lnTo>
                    <a:pt x="1943" y="1943"/>
                  </a:lnTo>
                  <a:lnTo>
                    <a:pt x="18110" y="0"/>
                  </a:lnTo>
                  <a:lnTo>
                    <a:pt x="14488" y="3622"/>
                  </a:lnTo>
                  <a:lnTo>
                    <a:pt x="21600" y="10734"/>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nvGrpSpPr>
            <p:cNvPr id="167" name="Google Shape;167;p20"/>
            <p:cNvGrpSpPr/>
            <p:nvPr/>
          </p:nvGrpSpPr>
          <p:grpSpPr>
            <a:xfrm>
              <a:off x="-1" y="2113861"/>
              <a:ext cx="1992900" cy="1992900"/>
              <a:chOff x="-1" y="-1"/>
              <a:chExt cx="1992900" cy="1992900"/>
            </a:xfrm>
          </p:grpSpPr>
          <p:sp>
            <p:nvSpPr>
              <p:cNvPr id="168" name="Google Shape;168;p20"/>
              <p:cNvSpPr/>
              <p:nvPr/>
            </p:nvSpPr>
            <p:spPr>
              <a:xfrm>
                <a:off x="-1" y="-1"/>
                <a:ext cx="1992900" cy="1992900"/>
              </a:xfrm>
              <a:prstGeom prst="ellipse">
                <a:avLst/>
              </a:prstGeom>
              <a:solidFill>
                <a:srgbClr val="548235"/>
              </a:soli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500"/>
                  <a:buFont typeface="Arial"/>
                  <a:buNone/>
                </a:pPr>
                <a:endParaRPr sz="1500" b="0" i="0" u="none" strike="noStrike" cap="none">
                  <a:solidFill>
                    <a:srgbClr val="FFFFFF"/>
                  </a:solidFill>
                  <a:latin typeface="Arial"/>
                  <a:ea typeface="Arial"/>
                  <a:cs typeface="Arial"/>
                  <a:sym typeface="Arial"/>
                </a:endParaRPr>
              </a:p>
            </p:txBody>
          </p:sp>
          <p:sp>
            <p:nvSpPr>
              <p:cNvPr id="169" name="Google Shape;169;p20"/>
              <p:cNvSpPr txBox="1"/>
              <p:nvPr/>
            </p:nvSpPr>
            <p:spPr>
              <a:xfrm>
                <a:off x="291834" y="820485"/>
                <a:ext cx="1409100" cy="351900"/>
              </a:xfrm>
              <a:prstGeom prst="rect">
                <a:avLst/>
              </a:prstGeom>
              <a:noFill/>
              <a:ln>
                <a:noFill/>
              </a:ln>
            </p:spPr>
            <p:txBody>
              <a:bodyPr spcFirstLastPara="1" wrap="square" lIns="16275" tIns="16275" rIns="16275" bIns="16275" anchor="ctr" anchorCtr="0">
                <a:noAutofit/>
              </a:bodyPr>
              <a:lstStyle/>
              <a:p>
                <a:pPr marL="0" marR="0" lvl="0" indent="0" algn="ctr" rtl="0">
                  <a:lnSpc>
                    <a:spcPct val="9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Ideological</a:t>
                </a:r>
                <a:endParaRPr sz="1200"/>
              </a:p>
            </p:txBody>
          </p:sp>
        </p:grpSp>
        <p:sp>
          <p:nvSpPr>
            <p:cNvPr id="170" name="Google Shape;170;p20"/>
            <p:cNvSpPr/>
            <p:nvPr/>
          </p:nvSpPr>
          <p:spPr>
            <a:xfrm>
              <a:off x="1713311" y="1826100"/>
              <a:ext cx="567216" cy="567216"/>
            </a:xfrm>
            <a:custGeom>
              <a:avLst/>
              <a:gdLst/>
              <a:ahLst/>
              <a:cxnLst/>
              <a:rect l="l" t="t" r="r" b="b"/>
              <a:pathLst>
                <a:path w="21600" h="21600" extrusionOk="0">
                  <a:moveTo>
                    <a:pt x="0" y="10734"/>
                  </a:moveTo>
                  <a:lnTo>
                    <a:pt x="7112" y="3622"/>
                  </a:lnTo>
                  <a:lnTo>
                    <a:pt x="3490" y="0"/>
                  </a:lnTo>
                  <a:lnTo>
                    <a:pt x="19657" y="1943"/>
                  </a:lnTo>
                  <a:lnTo>
                    <a:pt x="21600" y="18110"/>
                  </a:lnTo>
                  <a:lnTo>
                    <a:pt x="17978" y="14488"/>
                  </a:lnTo>
                  <a:lnTo>
                    <a:pt x="10866" y="21600"/>
                  </a:lnTo>
                  <a:close/>
                </a:path>
              </a:pathLst>
            </a:custGeom>
            <a:gradFill>
              <a:gsLst>
                <a:gs pos="0">
                  <a:srgbClr val="ACC9EF"/>
                </a:gs>
                <a:gs pos="100000">
                  <a:srgbClr val="D1E5FF"/>
                </a:gs>
              </a:gsLst>
              <a:lin ang="16200038" scaled="0"/>
            </a:gradFill>
            <a:ln>
              <a:noFill/>
            </a:ln>
            <a:effectLst>
              <a:outerShdw blurRad="38100" dist="12700" dir="5400000" rotWithShape="0">
                <a:srgbClr val="000000">
                  <a:alpha val="34900"/>
                </a:srgbClr>
              </a:outerShdw>
            </a:effectLst>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grpSp>
      <p:sp>
        <p:nvSpPr>
          <p:cNvPr id="171" name="Google Shape;171;p20"/>
          <p:cNvSpPr txBox="1"/>
          <p:nvPr/>
        </p:nvSpPr>
        <p:spPr>
          <a:xfrm>
            <a:off x="4918500" y="1647950"/>
            <a:ext cx="5958000" cy="49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98"/>
              <a:buFont typeface="Arial"/>
              <a:buNone/>
            </a:pPr>
            <a:r>
              <a:rPr lang="en-US" sz="2800" u="sng">
                <a:solidFill>
                  <a:schemeClr val="dk1"/>
                </a:solidFill>
                <a:latin typeface="Calibri"/>
                <a:ea typeface="Calibri"/>
                <a:cs typeface="Calibri"/>
                <a:sym typeface="Calibri"/>
              </a:rPr>
              <a:t>Ideology</a:t>
            </a:r>
            <a:r>
              <a:rPr lang="en-US" sz="28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White Privilege, White Supremacy, Whiteness, Systemic Oppression, Structural Racism.</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800"/>
              <a:buFont typeface="Arial"/>
              <a:buNone/>
            </a:pP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698"/>
              <a:buFont typeface="Arial"/>
              <a:buNone/>
            </a:pPr>
            <a:r>
              <a:rPr lang="en-US" sz="2800" u="sng">
                <a:solidFill>
                  <a:schemeClr val="dk1"/>
                </a:solidFill>
                <a:latin typeface="Calibri"/>
                <a:ea typeface="Calibri"/>
                <a:cs typeface="Calibri"/>
                <a:sym typeface="Calibri"/>
              </a:rPr>
              <a:t>Internalized</a:t>
            </a:r>
            <a:r>
              <a:rPr lang="en-US" sz="28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Implicit Bias, Unconscious Bias.</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3800"/>
              <a:buFont typeface="Arial"/>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r>
              <a:rPr lang="en-US" sz="2800" u="sng">
                <a:solidFill>
                  <a:schemeClr val="dk1"/>
                </a:solidFill>
                <a:latin typeface="Calibri"/>
                <a:ea typeface="Calibri"/>
                <a:cs typeface="Calibri"/>
                <a:sym typeface="Calibri"/>
              </a:rPr>
              <a:t>Interpersonal</a:t>
            </a:r>
            <a:r>
              <a:rPr lang="en-US" sz="28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Macroaggression, Microaggression, Stereotype threat.</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698"/>
              <a:buFont typeface="Arial"/>
              <a:buNone/>
            </a:pPr>
            <a:r>
              <a:rPr lang="en-US" sz="2800" u="sng">
                <a:solidFill>
                  <a:schemeClr val="dk1"/>
                </a:solidFill>
                <a:latin typeface="Calibri"/>
                <a:ea typeface="Calibri"/>
                <a:cs typeface="Calibri"/>
                <a:sym typeface="Calibri"/>
              </a:rPr>
              <a:t>Institutional</a:t>
            </a:r>
            <a:r>
              <a:rPr lang="en-US" sz="28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Policies/Practices, Race. </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We want to hear from YOU!</a:t>
            </a:r>
            <a:endParaRPr/>
          </a:p>
        </p:txBody>
      </p:sp>
      <p:sp>
        <p:nvSpPr>
          <p:cNvPr id="177" name="Google Shape;177;p21"/>
          <p:cNvSpPr txBox="1">
            <a:spLocks noGrp="1"/>
          </p:cNvSpPr>
          <p:nvPr>
            <p:ph type="body" idx="1"/>
          </p:nvPr>
        </p:nvSpPr>
        <p:spPr>
          <a:xfrm>
            <a:off x="609600" y="1153575"/>
            <a:ext cx="10160100" cy="5463600"/>
          </a:xfrm>
          <a:prstGeom prst="rect">
            <a:avLst/>
          </a:prstGeom>
          <a:noFill/>
          <a:ln>
            <a:noFill/>
          </a:ln>
        </p:spPr>
        <p:txBody>
          <a:bodyPr spcFirstLastPara="1" wrap="square" lIns="91425" tIns="45700" rIns="91425" bIns="45700" anchor="t" anchorCtr="0">
            <a:noAutofit/>
          </a:bodyPr>
          <a:lstStyle/>
          <a:p>
            <a:pPr marL="0" lvl="0" indent="0" algn="l" rtl="0">
              <a:spcBef>
                <a:spcPts val="720"/>
              </a:spcBef>
              <a:spcAft>
                <a:spcPts val="0"/>
              </a:spcAft>
              <a:buNone/>
            </a:pPr>
            <a:r>
              <a:rPr lang="en-US" sz="3000"/>
              <a:t>Now that you know the background, the norms, and the shared definitions of equity…</a:t>
            </a:r>
            <a:endParaRPr sz="3000"/>
          </a:p>
          <a:p>
            <a:pPr marL="0" lvl="0" indent="0" algn="l" rtl="0">
              <a:spcBef>
                <a:spcPts val="720"/>
              </a:spcBef>
              <a:spcAft>
                <a:spcPts val="0"/>
              </a:spcAft>
              <a:buNone/>
            </a:pPr>
            <a:endParaRPr sz="1000"/>
          </a:p>
          <a:p>
            <a:pPr marL="457200" lvl="0" indent="-406400" algn="l" rtl="0">
              <a:spcBef>
                <a:spcPts val="720"/>
              </a:spcBef>
              <a:spcAft>
                <a:spcPts val="0"/>
              </a:spcAft>
              <a:buSzPts val="2800"/>
              <a:buChar char="•"/>
            </a:pPr>
            <a:r>
              <a:rPr lang="en-US" sz="2800"/>
              <a:t>What feels important for you to discuss in the upcoming workshop series? </a:t>
            </a:r>
            <a:endParaRPr sz="2800"/>
          </a:p>
          <a:p>
            <a:pPr marL="457200" lvl="0" indent="0" algn="l" rtl="0">
              <a:spcBef>
                <a:spcPts val="720"/>
              </a:spcBef>
              <a:spcAft>
                <a:spcPts val="0"/>
              </a:spcAft>
              <a:buNone/>
            </a:pPr>
            <a:endParaRPr sz="1000"/>
          </a:p>
          <a:p>
            <a:pPr marL="457200" lvl="0" indent="-406400" algn="l" rtl="0">
              <a:spcBef>
                <a:spcPts val="720"/>
              </a:spcBef>
              <a:spcAft>
                <a:spcPts val="0"/>
              </a:spcAft>
              <a:buSzPts val="2800"/>
              <a:buChar char="•"/>
            </a:pPr>
            <a:r>
              <a:rPr lang="en-US" sz="2800"/>
              <a:t>What experiences have you had in Cambridge that have either been positive or negative in regards to equity/inequity?</a:t>
            </a:r>
            <a:endParaRPr sz="2800"/>
          </a:p>
          <a:p>
            <a:pPr marL="0" lvl="0" indent="0" algn="l" rtl="0">
              <a:spcBef>
                <a:spcPts val="720"/>
              </a:spcBef>
              <a:spcAft>
                <a:spcPts val="0"/>
              </a:spcAft>
              <a:buNone/>
            </a:pPr>
            <a:endParaRPr sz="1000"/>
          </a:p>
          <a:p>
            <a:pPr marL="457200" lvl="0" indent="-406400" algn="l" rtl="0">
              <a:spcBef>
                <a:spcPts val="720"/>
              </a:spcBef>
              <a:spcAft>
                <a:spcPts val="0"/>
              </a:spcAft>
              <a:buSzPts val="2800"/>
              <a:buChar char="•"/>
            </a:pPr>
            <a:r>
              <a:rPr lang="en-US" sz="2800"/>
              <a:t>What would you want the City of Cambridge to know, or do, to help you feel like you belong?</a:t>
            </a:r>
            <a:endParaRPr sz="2800"/>
          </a:p>
          <a:p>
            <a:pPr marL="0" lvl="0" indent="0" algn="l" rtl="0">
              <a:spcBef>
                <a:spcPts val="720"/>
              </a:spcBef>
              <a:spcAft>
                <a:spcPts val="0"/>
              </a:spcAft>
              <a:buNone/>
            </a:pPr>
            <a:endParaRPr sz="1000"/>
          </a:p>
          <a:p>
            <a:pPr marL="457200" lvl="0" indent="-406400" algn="l" rtl="0">
              <a:spcBef>
                <a:spcPts val="720"/>
              </a:spcBef>
              <a:spcAft>
                <a:spcPts val="0"/>
              </a:spcAft>
              <a:buSzPts val="2800"/>
              <a:buChar char="•"/>
            </a:pPr>
            <a:r>
              <a:rPr lang="en-US" sz="2800"/>
              <a:t>Any other thoughts?</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609600" y="274638"/>
            <a:ext cx="10160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600"/>
              <a:buFont typeface="Cambria"/>
              <a:buNone/>
            </a:pPr>
            <a:r>
              <a:rPr lang="en-US"/>
              <a:t>Closing</a:t>
            </a:r>
            <a:endParaRPr/>
          </a:p>
        </p:txBody>
      </p:sp>
      <p:sp>
        <p:nvSpPr>
          <p:cNvPr id="183" name="Google Shape;183;p22"/>
          <p:cNvSpPr txBox="1">
            <a:spLocks noGrp="1"/>
          </p:cNvSpPr>
          <p:nvPr>
            <p:ph type="body" idx="1"/>
          </p:nvPr>
        </p:nvSpPr>
        <p:spPr>
          <a:xfrm>
            <a:off x="609600" y="1600200"/>
            <a:ext cx="10160000"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a:t>Upcoming Workshops!</a:t>
            </a:r>
            <a:endParaRPr sz="3600"/>
          </a:p>
          <a:p>
            <a:pPr marL="0" marR="0" lvl="0" indent="0" algn="l" rtl="0">
              <a:lnSpc>
                <a:spcPct val="100000"/>
              </a:lnSpc>
              <a:spcBef>
                <a:spcPts val="0"/>
              </a:spcBef>
              <a:spcAft>
                <a:spcPts val="0"/>
              </a:spcAft>
              <a:buNone/>
            </a:pPr>
            <a:endParaRPr sz="1000"/>
          </a:p>
          <a:p>
            <a:pPr marL="457200" marR="0" lvl="0" indent="-381000" algn="l" rtl="0">
              <a:lnSpc>
                <a:spcPct val="100000"/>
              </a:lnSpc>
              <a:spcBef>
                <a:spcPts val="0"/>
              </a:spcBef>
              <a:spcAft>
                <a:spcPts val="0"/>
              </a:spcAft>
              <a:buSzPts val="2400"/>
              <a:buChar char="•"/>
            </a:pPr>
            <a:r>
              <a:rPr lang="en-US" sz="2400"/>
              <a:t>Saturday, January 26th, 2019 at 12:00pm - 2:00pm, facilitated by DEEP (location TBA)</a:t>
            </a:r>
            <a:endParaRPr sz="2400"/>
          </a:p>
          <a:p>
            <a:pPr marL="457200" marR="0" lvl="0" indent="-381000" algn="l" rtl="0">
              <a:lnSpc>
                <a:spcPct val="100000"/>
              </a:lnSpc>
              <a:spcBef>
                <a:spcPts val="0"/>
              </a:spcBef>
              <a:spcAft>
                <a:spcPts val="0"/>
              </a:spcAft>
              <a:buSzPts val="2400"/>
              <a:buChar char="•"/>
            </a:pPr>
            <a:r>
              <a:rPr lang="en-US" sz="2400"/>
              <a:t>Thursday, February 7th, 2019 at 6:00 pm – 8:00 pm, presented by the City of Cambridge and the Cambridge Public School Department (location TBA)</a:t>
            </a:r>
            <a:endParaRPr sz="2400"/>
          </a:p>
          <a:p>
            <a:pPr marL="457200" marR="0" lvl="0" indent="-381000" algn="l" rtl="0">
              <a:lnSpc>
                <a:spcPct val="100000"/>
              </a:lnSpc>
              <a:spcBef>
                <a:spcPts val="0"/>
              </a:spcBef>
              <a:spcAft>
                <a:spcPts val="0"/>
              </a:spcAft>
              <a:buSzPts val="2400"/>
              <a:buChar char="•"/>
            </a:pPr>
            <a:r>
              <a:rPr lang="en-US" sz="2400"/>
              <a:t>Thursday, March 21st, 2019 at 6:00 pm – 8:00 pm, facilitated by DEEP (location TBA)</a:t>
            </a:r>
            <a:endParaRPr sz="2400"/>
          </a:p>
          <a:p>
            <a:pPr marL="457200" marR="0" lvl="0" indent="-381000" algn="l" rtl="0">
              <a:lnSpc>
                <a:spcPct val="100000"/>
              </a:lnSpc>
              <a:spcBef>
                <a:spcPts val="0"/>
              </a:spcBef>
              <a:spcAft>
                <a:spcPts val="0"/>
              </a:spcAft>
              <a:buSzPts val="2400"/>
              <a:buChar char="•"/>
            </a:pPr>
            <a:r>
              <a:rPr lang="en-US" sz="2400"/>
              <a:t>Saturday, April 27th, 2019 at 12:00 pm – 2:00 pm, facilitated by DEEP (location TBA)</a:t>
            </a:r>
            <a:endParaRPr sz="2400"/>
          </a:p>
          <a:p>
            <a:pPr marL="0" marR="0" lvl="0" indent="0" algn="l" rtl="0">
              <a:lnSpc>
                <a:spcPct val="100000"/>
              </a:lnSpc>
              <a:spcBef>
                <a:spcPts val="0"/>
              </a:spcBef>
              <a:spcAft>
                <a:spcPts val="0"/>
              </a:spcAft>
              <a:buNone/>
            </a:pPr>
            <a:endParaRPr sz="3600"/>
          </a:p>
          <a:p>
            <a:pPr marL="0" marR="0" lvl="0" indent="0" algn="l" rtl="0">
              <a:lnSpc>
                <a:spcPct val="100000"/>
              </a:lnSpc>
              <a:spcBef>
                <a:spcPts val="0"/>
              </a:spcBef>
              <a:spcAft>
                <a:spcPts val="0"/>
              </a:spcAft>
              <a:buNone/>
            </a:pPr>
            <a:r>
              <a:rPr lang="en-US" sz="3600"/>
              <a:t>Survey - </a:t>
            </a:r>
            <a:r>
              <a:rPr lang="en-US" sz="2400" b="1">
                <a:highlight>
                  <a:srgbClr val="FFFFFF"/>
                </a:highlight>
                <a:latin typeface="Verdana"/>
                <a:ea typeface="Verdana"/>
                <a:cs typeface="Verdana"/>
                <a:sym typeface="Verdana"/>
              </a:rPr>
              <a:t>https://tinyurl.com/cambridgedigsdeep</a:t>
            </a:r>
            <a:endParaRPr sz="2400"/>
          </a:p>
        </p:txBody>
      </p:sp>
    </p:spTree>
  </p:cSld>
  <p:clrMapOvr>
    <a:masterClrMapping/>
  </p:clrMapOvr>
</p:sld>
</file>

<file path=ppt/theme/theme1.xml><?xml version="1.0" encoding="utf-8"?>
<a:theme xmlns:a="http://schemas.openxmlformats.org/drawingml/2006/main" name="Adjacency">
  <a:themeElements>
    <a:clrScheme name="Inspiration">
      <a:dk1>
        <a:srgbClr val="000000"/>
      </a:dk1>
      <a:lt1>
        <a:srgbClr val="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631</Words>
  <Application>Microsoft Office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Arial</vt:lpstr>
      <vt:lpstr>Source Sans Pro</vt:lpstr>
      <vt:lpstr>Cambria</vt:lpstr>
      <vt:lpstr>Verdana</vt:lpstr>
      <vt:lpstr>Garamond</vt:lpstr>
      <vt:lpstr>Roboto</vt:lpstr>
      <vt:lpstr>Adjacency</vt:lpstr>
      <vt:lpstr>Welcome to the City of Cambridge  Digs DEEP Forum  November 28th, 2018   Presented by Mayor Marc McGovern and Councillor Sumbul Siddiqui</vt:lpstr>
      <vt:lpstr>PowerPoint Presentation</vt:lpstr>
      <vt:lpstr>DEEP &amp; City of Cambridge</vt:lpstr>
      <vt:lpstr>Norms</vt:lpstr>
      <vt:lpstr>PowerPoint Presentation</vt:lpstr>
      <vt:lpstr>Systemic Racism- The 4 I’s </vt:lpstr>
      <vt:lpstr>Systemic Racism- The 4 I’s </vt:lpstr>
      <vt:lpstr>We want to hear from YOU!</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City of Cambridge  Digs DEEP Forum  November 28th, 2018   Presented by Mayor Marc McGovern and Councillor Sumbul Siddiqui</dc:title>
  <cp:lastModifiedBy>Durbin, Wilford</cp:lastModifiedBy>
  <cp:revision>1</cp:revision>
  <dcterms:modified xsi:type="dcterms:W3CDTF">2018-12-06T20:22:20Z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