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  <p:sldMasterId id="2147483704" r:id="rId2"/>
  </p:sldMasterIdLst>
  <p:notesMasterIdLst>
    <p:notesMasterId r:id="rId21"/>
  </p:notesMasterIdLst>
  <p:handoutMasterIdLst>
    <p:handoutMasterId r:id="rId22"/>
  </p:handoutMasterIdLst>
  <p:sldIdLst>
    <p:sldId id="307" r:id="rId3"/>
    <p:sldId id="256" r:id="rId4"/>
    <p:sldId id="272" r:id="rId5"/>
    <p:sldId id="259" r:id="rId6"/>
    <p:sldId id="260" r:id="rId7"/>
    <p:sldId id="300" r:id="rId8"/>
    <p:sldId id="270" r:id="rId9"/>
    <p:sldId id="276" r:id="rId10"/>
    <p:sldId id="296" r:id="rId11"/>
    <p:sldId id="282" r:id="rId12"/>
    <p:sldId id="433" r:id="rId13"/>
    <p:sldId id="287" r:id="rId14"/>
    <p:sldId id="288" r:id="rId15"/>
    <p:sldId id="297" r:id="rId16"/>
    <p:sldId id="326" r:id="rId17"/>
    <p:sldId id="435" r:id="rId18"/>
    <p:sldId id="332" r:id="rId19"/>
    <p:sldId id="281" r:id="rId20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9" userDrawn="1">
          <p15:clr>
            <a:srgbClr val="A4A3A4"/>
          </p15:clr>
        </p15:guide>
        <p15:guide id="2" pos="2209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99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69" autoAdjust="0"/>
    <p:restoredTop sz="94830" autoAdjust="0"/>
  </p:normalViewPr>
  <p:slideViewPr>
    <p:cSldViewPr>
      <p:cViewPr varScale="1">
        <p:scale>
          <a:sx n="85" d="100"/>
          <a:sy n="85" d="100"/>
        </p:scale>
        <p:origin x="1728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6975"/>
    </p:cViewPr>
  </p:sorterViewPr>
  <p:notesViewPr>
    <p:cSldViewPr>
      <p:cViewPr varScale="1">
        <p:scale>
          <a:sx n="62" d="100"/>
          <a:sy n="62" d="100"/>
        </p:scale>
        <p:origin x="-1742" y="-91"/>
      </p:cViewPr>
      <p:guideLst>
        <p:guide orient="horz" pos="2929"/>
        <p:guide pos="220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038475" cy="465138"/>
          </a:xfrm>
          <a:prstGeom prst="rect">
            <a:avLst/>
          </a:prstGeom>
        </p:spPr>
        <p:txBody>
          <a:bodyPr vert="horz" lIns="93141" tIns="46571" rIns="93141" bIns="46571" rtlCol="0"/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41" y="0"/>
            <a:ext cx="3038475" cy="465138"/>
          </a:xfrm>
          <a:prstGeom prst="rect">
            <a:avLst/>
          </a:prstGeom>
        </p:spPr>
        <p:txBody>
          <a:bodyPr vert="horz" lIns="93141" tIns="46571" rIns="93141" bIns="46571" rtlCol="0"/>
          <a:lstStyle>
            <a:lvl1pPr algn="r">
              <a:defRPr sz="1200"/>
            </a:lvl1pPr>
          </a:lstStyle>
          <a:p>
            <a:pPr>
              <a:defRPr/>
            </a:pPr>
            <a:fld id="{E35BA426-9F63-4827-8433-1948A0F71F59}" type="datetimeFigureOut">
              <a:rPr lang="en-US"/>
              <a:pPr>
                <a:defRPr/>
              </a:pPr>
              <a:t>10/15/2019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8829675"/>
            <a:ext cx="3038475" cy="465138"/>
          </a:xfrm>
          <a:prstGeom prst="rect">
            <a:avLst/>
          </a:prstGeom>
        </p:spPr>
        <p:txBody>
          <a:bodyPr vert="horz" lIns="93141" tIns="46571" rIns="93141" bIns="46571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41" y="8829675"/>
            <a:ext cx="3038475" cy="465138"/>
          </a:xfrm>
          <a:prstGeom prst="rect">
            <a:avLst/>
          </a:prstGeom>
        </p:spPr>
        <p:txBody>
          <a:bodyPr vert="horz" lIns="93141" tIns="46571" rIns="93141" bIns="46571" rtlCol="0" anchor="b"/>
          <a:lstStyle>
            <a:lvl1pPr algn="r">
              <a:defRPr sz="1200"/>
            </a:lvl1pPr>
          </a:lstStyle>
          <a:p>
            <a:pPr>
              <a:defRPr/>
            </a:pPr>
            <a:fld id="{A851B4B9-33C4-4F0E-8854-6D3E287640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81359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41" tIns="46571" rIns="93141" bIns="46571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7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41" tIns="46571" rIns="93141" bIns="46571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24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40" y="4416426"/>
            <a:ext cx="5140324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41" tIns="46571" rIns="93141" bIns="4657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81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8831264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41" tIns="46571" rIns="93141" bIns="46571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81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7" y="8831264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41" tIns="46571" rIns="93141" bIns="46571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2B16B41-326D-4314-A8BB-6335EF6C62C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79047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B16B41-326D-4314-A8BB-6335EF6C62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33288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Bike Plan lays out a vision for where we as a City want to be.</a:t>
            </a:r>
          </a:p>
          <a:p>
            <a:endParaRPr lang="en-US" dirty="0"/>
          </a:p>
          <a:p>
            <a:r>
              <a:rPr lang="en-US" dirty="0"/>
              <a:t>Goal is to enable people of all ages and abilities to bicycle safely and comfortably throughout the City.</a:t>
            </a:r>
          </a:p>
          <a:p>
            <a:endParaRPr lang="en-US" dirty="0"/>
          </a:p>
          <a:p>
            <a:r>
              <a:rPr lang="en-US" dirty="0"/>
              <a:t>Plan provides framework for developing a network of Complete Streets.</a:t>
            </a:r>
          </a:p>
          <a:p>
            <a:endParaRPr lang="en-US" dirty="0"/>
          </a:p>
          <a:p>
            <a:r>
              <a:rPr lang="en-US" dirty="0"/>
              <a:t>Plan is a guide, but doesn’t provide specific designs for individual streets.  Through the design process, we develop the design for individual streets.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38160" fontAlgn="auto">
              <a:spcBef>
                <a:spcPts val="0"/>
              </a:spcBef>
              <a:spcAft>
                <a:spcPts val="0"/>
              </a:spcAft>
              <a:defRPr/>
            </a:pPr>
            <a:fld id="{5AF871DC-2662-4DC9-9C72-9FF6B693F7B7}" type="slidenum">
              <a:rPr lang="en-US" sz="500">
                <a:solidFill>
                  <a:prstClr val="black"/>
                </a:solidFill>
                <a:latin typeface="Calibri" panose="020F0502020204030204"/>
              </a:rPr>
              <a:pPr defTabSz="438160" fontAlgn="auto">
                <a:spcBef>
                  <a:spcPts val="0"/>
                </a:spcBef>
                <a:spcAft>
                  <a:spcPts val="0"/>
                </a:spcAft>
                <a:defRPr/>
              </a:pPr>
              <a:t>10</a:t>
            </a:fld>
            <a:endParaRPr lang="en-US" sz="5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4278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City doesn’t control the MBTA system, but we can make improvements in our projects to improve accessibly of bus stops and improve access to the bus system.</a:t>
            </a:r>
          </a:p>
          <a:p>
            <a:endParaRPr lang="en-US" dirty="0"/>
          </a:p>
          <a:p>
            <a:r>
              <a:rPr lang="en-US" dirty="0"/>
              <a:t>On some streets, there may not be transit facilities or considerations, but want to emphasize that we are committed to improving transit access and accessibility of transit. 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38160" fontAlgn="auto">
              <a:spcBef>
                <a:spcPts val="0"/>
              </a:spcBef>
              <a:spcAft>
                <a:spcPts val="0"/>
              </a:spcAft>
              <a:defRPr/>
            </a:pPr>
            <a:fld id="{5AF871DC-2662-4DC9-9C72-9FF6B693F7B7}" type="slidenum">
              <a:rPr lang="en-US" sz="500">
                <a:solidFill>
                  <a:prstClr val="black"/>
                </a:solidFill>
                <a:latin typeface="Calibri" panose="020F0502020204030204"/>
              </a:rPr>
              <a:pPr defTabSz="438160" fontAlgn="auto">
                <a:spcBef>
                  <a:spcPts val="0"/>
                </a:spcBef>
                <a:spcAft>
                  <a:spcPts val="0"/>
                </a:spcAft>
                <a:defRPr/>
              </a:pPr>
              <a:t>11</a:t>
            </a:fld>
            <a:endParaRPr lang="en-US" sz="5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53592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Street trees – important element of our projects.</a:t>
            </a:r>
          </a:p>
          <a:p>
            <a:endParaRPr lang="en-US" dirty="0"/>
          </a:p>
          <a:p>
            <a:r>
              <a:rPr lang="en-US" dirty="0"/>
              <a:t>Protect existing trees during construction.</a:t>
            </a:r>
          </a:p>
          <a:p>
            <a:endParaRPr lang="en-US" dirty="0"/>
          </a:p>
          <a:p>
            <a:r>
              <a:rPr lang="en-US" dirty="0"/>
              <a:t>Provide new trees as part of construction projects.  </a:t>
            </a:r>
          </a:p>
          <a:p>
            <a:endParaRPr lang="en-US" dirty="0"/>
          </a:p>
          <a:p>
            <a:pPr marL="82155" indent="-82155">
              <a:buFont typeface="Arial" panose="020B0604020202020204" pitchFamily="34" charset="0"/>
              <a:buChar char="•"/>
            </a:pPr>
            <a:r>
              <a:rPr lang="en-US" dirty="0"/>
              <a:t>Need to ensure that new trees do not compromise accessibility of sidewalks.</a:t>
            </a:r>
          </a:p>
          <a:p>
            <a:pPr marL="82155" indent="-82155">
              <a:buFont typeface="Arial" panose="020B0604020202020204" pitchFamily="34" charset="0"/>
              <a:buChar char="•"/>
            </a:pPr>
            <a:r>
              <a:rPr lang="en-US" dirty="0"/>
              <a:t>Carefully evaluate location and planting details for trees to improve their success.  </a:t>
            </a:r>
          </a:p>
          <a:p>
            <a:pPr marL="301235" lvl="1" indent="-82155">
              <a:buFont typeface="Arial" panose="020B0604020202020204" pitchFamily="34" charset="0"/>
              <a:buChar char="•"/>
            </a:pPr>
            <a:r>
              <a:rPr lang="en-US" dirty="0"/>
              <a:t>Provide expanded zone of sand based structural soil at new trees and </a:t>
            </a:r>
          </a:p>
          <a:p>
            <a:pPr marL="301235" lvl="1" indent="-82155">
              <a:buFont typeface="Arial" panose="020B0604020202020204" pitchFamily="34" charset="0"/>
              <a:buChar char="•"/>
            </a:pPr>
            <a:r>
              <a:rPr lang="en-US" dirty="0"/>
              <a:t>contract provides watering for 2 years.</a:t>
            </a:r>
          </a:p>
          <a:p>
            <a:endParaRPr lang="en-US" dirty="0"/>
          </a:p>
          <a:p>
            <a:r>
              <a:rPr lang="en-US" dirty="0"/>
              <a:t>Review widths required and back of sidewalk program.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38160" fontAlgn="auto">
              <a:spcBef>
                <a:spcPts val="0"/>
              </a:spcBef>
              <a:spcAft>
                <a:spcPts val="0"/>
              </a:spcAft>
              <a:defRPr/>
            </a:pPr>
            <a:fld id="{5AF871DC-2662-4DC9-9C72-9FF6B693F7B7}" type="slidenum">
              <a:rPr lang="en-US" sz="500">
                <a:solidFill>
                  <a:prstClr val="black"/>
                </a:solidFill>
                <a:latin typeface="Calibri" panose="020F0502020204030204"/>
              </a:rPr>
              <a:pPr defTabSz="438160" fontAlgn="auto">
                <a:spcBef>
                  <a:spcPts val="0"/>
                </a:spcBef>
                <a:spcAft>
                  <a:spcPts val="0"/>
                </a:spcAft>
                <a:defRPr/>
              </a:pPr>
              <a:t>12</a:t>
            </a:fld>
            <a:endParaRPr lang="en-US" sz="5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166030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Green infrastructure is a part of our efforts to improve the water quality of </a:t>
            </a:r>
            <a:r>
              <a:rPr lang="en-US" dirty="0" err="1"/>
              <a:t>stormwater</a:t>
            </a:r>
            <a:r>
              <a:rPr lang="en-US" dirty="0"/>
              <a:t> before it is discharged to the Alewife Brook or Charles River.</a:t>
            </a:r>
          </a:p>
          <a:p>
            <a:endParaRPr lang="en-US" dirty="0"/>
          </a:p>
          <a:p>
            <a:r>
              <a:rPr lang="en-US" dirty="0"/>
              <a:t>Have successfully implemented green infrastructure on Western Avenue and the West Cambridge sewer separation project.  </a:t>
            </a:r>
          </a:p>
          <a:p>
            <a:endParaRPr lang="en-US" dirty="0"/>
          </a:p>
          <a:p>
            <a:r>
              <a:rPr lang="en-US" dirty="0"/>
              <a:t>Committed to incorporating it into smaller projects, as conditions and space allow.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38160" fontAlgn="auto">
              <a:spcBef>
                <a:spcPts val="0"/>
              </a:spcBef>
              <a:spcAft>
                <a:spcPts val="0"/>
              </a:spcAft>
              <a:defRPr/>
            </a:pPr>
            <a:fld id="{5AF871DC-2662-4DC9-9C72-9FF6B693F7B7}" type="slidenum">
              <a:rPr lang="en-US" sz="500">
                <a:solidFill>
                  <a:prstClr val="black"/>
                </a:solidFill>
                <a:latin typeface="Calibri" panose="020F0502020204030204"/>
              </a:rPr>
              <a:pPr defTabSz="438160" fontAlgn="auto">
                <a:spcBef>
                  <a:spcPts val="0"/>
                </a:spcBef>
                <a:spcAft>
                  <a:spcPts val="0"/>
                </a:spcAft>
                <a:defRPr/>
              </a:pPr>
              <a:t>13</a:t>
            </a:fld>
            <a:endParaRPr lang="en-US" sz="5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240574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Construction is disruptive – loud and frustrating.  We can’t make it magically go away, but we are committed to working with residents and businesses throughout the construction project.</a:t>
            </a:r>
          </a:p>
          <a:p>
            <a:endParaRPr lang="en-US" dirty="0"/>
          </a:p>
          <a:p>
            <a:r>
              <a:rPr lang="en-US" dirty="0"/>
              <a:t>Each project is assigned a project manager and community relations manager.  Manage contractor and coordinate with residents.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Work Hours – 7 to 4 mon to </a:t>
            </a:r>
            <a:r>
              <a:rPr lang="en-US" dirty="0" err="1"/>
              <a:t>fri</a:t>
            </a:r>
            <a:r>
              <a:rPr lang="en-US" dirty="0"/>
              <a:t> – typical.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38160" fontAlgn="auto">
              <a:spcBef>
                <a:spcPts val="0"/>
              </a:spcBef>
              <a:spcAft>
                <a:spcPts val="0"/>
              </a:spcAft>
              <a:defRPr/>
            </a:pPr>
            <a:fld id="{5AF871DC-2662-4DC9-9C72-9FF6B693F7B7}" type="slidenum">
              <a:rPr lang="en-US" sz="500">
                <a:solidFill>
                  <a:prstClr val="black"/>
                </a:solidFill>
                <a:latin typeface="Calibri" panose="020F0502020204030204"/>
              </a:rPr>
              <a:pPr defTabSz="438160" fontAlgn="auto">
                <a:spcBef>
                  <a:spcPts val="0"/>
                </a:spcBef>
                <a:spcAft>
                  <a:spcPts val="0"/>
                </a:spcAft>
                <a:defRPr/>
              </a:pPr>
              <a:t>14</a:t>
            </a:fld>
            <a:endParaRPr lang="en-US" sz="5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990082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Introduction – Background.  </a:t>
            </a:r>
          </a:p>
          <a:p>
            <a:r>
              <a:rPr lang="en-US" dirty="0"/>
              <a:t>City has a 5 year Sidewalk and Street Plan that identifies streets and sidewalks that will be reconstructed over the next 5 years.  </a:t>
            </a:r>
          </a:p>
          <a:p>
            <a:endParaRPr lang="en-US" dirty="0"/>
          </a:p>
          <a:p>
            <a:r>
              <a:rPr lang="en-US" dirty="0"/>
              <a:t>Here tonight to discuss XXXX street, which is in the 5 year Plan for 20XX. </a:t>
            </a:r>
          </a:p>
          <a:p>
            <a:endParaRPr lang="en-US" dirty="0"/>
          </a:p>
          <a:p>
            <a:r>
              <a:rPr lang="en-US" dirty="0"/>
              <a:t>The goal is to work with the community to develop a plan for your street.  </a:t>
            </a:r>
          </a:p>
          <a:p>
            <a:endParaRPr lang="en-US" dirty="0"/>
          </a:p>
          <a:p>
            <a:r>
              <a:rPr lang="en-US" dirty="0"/>
              <a:t>Before we begin the design process, I want to take a few minutes to review some background material and the city’s policies and plans that are part of the design process.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38160" fontAlgn="auto">
              <a:spcBef>
                <a:spcPts val="0"/>
              </a:spcBef>
              <a:spcAft>
                <a:spcPts val="0"/>
              </a:spcAft>
              <a:defRPr/>
            </a:pPr>
            <a:fld id="{5AF871DC-2662-4DC9-9C72-9FF6B693F7B7}" type="slidenum">
              <a:rPr lang="en-US" sz="500">
                <a:solidFill>
                  <a:prstClr val="black"/>
                </a:solidFill>
                <a:latin typeface="Calibri" panose="020F0502020204030204"/>
              </a:rPr>
              <a:pPr defTabSz="438160" fontAlgn="auto">
                <a:spcBef>
                  <a:spcPts val="0"/>
                </a:spcBef>
                <a:spcAft>
                  <a:spcPts val="0"/>
                </a:spcAft>
                <a:defRPr/>
              </a:pPr>
              <a:t>2</a:t>
            </a:fld>
            <a:endParaRPr lang="en-US" sz="5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221886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Plan of construction expected for the next 5 years.  Your street XXX is scheduled for 20XX.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38160" fontAlgn="auto">
              <a:spcBef>
                <a:spcPts val="0"/>
              </a:spcBef>
              <a:spcAft>
                <a:spcPts val="0"/>
              </a:spcAft>
              <a:defRPr/>
            </a:pPr>
            <a:fld id="{5AF871DC-2662-4DC9-9C72-9FF6B693F7B7}" type="slidenum">
              <a:rPr lang="en-US" sz="500">
                <a:solidFill>
                  <a:prstClr val="black"/>
                </a:solidFill>
                <a:latin typeface="Calibri" panose="020F0502020204030204"/>
              </a:rPr>
              <a:pPr defTabSz="438160" fontAlgn="auto">
                <a:spcBef>
                  <a:spcPts val="0"/>
                </a:spcBef>
                <a:spcAft>
                  <a:spcPts val="0"/>
                </a:spcAft>
                <a:defRPr/>
              </a:pPr>
              <a:t>3</a:t>
            </a:fld>
            <a:endParaRPr lang="en-US" sz="5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649913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City Council adopted a complete streets policy in 2016.  Goal of designing and operating streets to enable safe access for all users of all ages and abilities.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38160" fontAlgn="auto">
              <a:spcBef>
                <a:spcPts val="0"/>
              </a:spcBef>
              <a:spcAft>
                <a:spcPts val="0"/>
              </a:spcAft>
              <a:defRPr/>
            </a:pPr>
            <a:fld id="{5AF871DC-2662-4DC9-9C72-9FF6B693F7B7}" type="slidenum">
              <a:rPr lang="en-US" sz="500">
                <a:solidFill>
                  <a:prstClr val="black"/>
                </a:solidFill>
                <a:latin typeface="Calibri" panose="020F0502020204030204"/>
              </a:rPr>
              <a:pPr defTabSz="438160" fontAlgn="auto">
                <a:spcBef>
                  <a:spcPts val="0"/>
                </a:spcBef>
                <a:spcAft>
                  <a:spcPts val="0"/>
                </a:spcAft>
                <a:defRPr/>
              </a:pPr>
              <a:t>4</a:t>
            </a:fld>
            <a:endParaRPr lang="en-US" sz="5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311322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3816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City Council adopted a Vision Zero policy in 2016.  Vision Zero calls for the elimination of fatalities and serious injuries resulting from traffic crashes.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38160" fontAlgn="auto">
              <a:spcBef>
                <a:spcPts val="0"/>
              </a:spcBef>
              <a:spcAft>
                <a:spcPts val="0"/>
              </a:spcAft>
              <a:defRPr/>
            </a:pPr>
            <a:fld id="{5AF871DC-2662-4DC9-9C72-9FF6B693F7B7}" type="slidenum">
              <a:rPr lang="en-US" sz="500">
                <a:solidFill>
                  <a:prstClr val="black"/>
                </a:solidFill>
                <a:latin typeface="Calibri" panose="020F0502020204030204"/>
              </a:rPr>
              <a:pPr defTabSz="438160" fontAlgn="auto">
                <a:spcBef>
                  <a:spcPts val="0"/>
                </a:spcBef>
                <a:spcAft>
                  <a:spcPts val="0"/>
                </a:spcAft>
                <a:defRPr/>
              </a:pPr>
              <a:t>5</a:t>
            </a:fld>
            <a:endParaRPr lang="en-US" sz="5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382135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addition to Complete Streets and Vision Zero, the city has several other policies and plans that form the basis of our approach to street reconstruction.  </a:t>
            </a:r>
          </a:p>
          <a:p>
            <a:endParaRPr lang="en-US" dirty="0"/>
          </a:p>
          <a:p>
            <a:r>
              <a:rPr lang="en-US" dirty="0"/>
              <a:t>Policies – Cambridge Growth Policy and Vehicle Trip Reduction Ordinance – emphasis on sustainable modes of transportation to promote livability, improve air quality and reduce gas emissions.</a:t>
            </a:r>
          </a:p>
          <a:p>
            <a:endParaRPr lang="en-US" dirty="0"/>
          </a:p>
          <a:p>
            <a:r>
              <a:rPr lang="en-US" dirty="0"/>
              <a:t>Pedestrian Plan, Bicycle Plan and Transit Plan – emphasis on how to improve comfort, safety and operation for sustainable modes of transportation.   </a:t>
            </a:r>
          </a:p>
          <a:p>
            <a:pPr marL="82155" indent="-82155">
              <a:buFont typeface="Arial" panose="020B0604020202020204" pitchFamily="34" charset="0"/>
              <a:buChar char="•"/>
            </a:pPr>
            <a:r>
              <a:rPr lang="en-US" dirty="0"/>
              <a:t>Goal is to provide a transportation system that is sustainable and efficient; moving people safely.</a:t>
            </a:r>
          </a:p>
          <a:p>
            <a:endParaRPr lang="en-US" dirty="0"/>
          </a:p>
          <a:p>
            <a:r>
              <a:rPr lang="en-US" dirty="0"/>
              <a:t>Climate Plan and commitment to urban forest (street trees) – important commitments for a changing environment, </a:t>
            </a:r>
          </a:p>
          <a:p>
            <a:pPr marL="82155" indent="-82155">
              <a:buFont typeface="Arial" panose="020B0604020202020204" pitchFamily="34" charset="0"/>
              <a:buChar char="•"/>
            </a:pPr>
            <a:r>
              <a:rPr lang="en-US" dirty="0"/>
              <a:t>slow down climate change by lowering greenhouse gas emissions</a:t>
            </a:r>
          </a:p>
          <a:p>
            <a:pPr marL="82155" indent="-82155">
              <a:buFont typeface="Arial" panose="020B0604020202020204" pitchFamily="34" charset="0"/>
              <a:buChar char="•"/>
            </a:pPr>
            <a:r>
              <a:rPr lang="en-US" dirty="0"/>
              <a:t>and reduce impacts of climate change (provide increased tree canopy to reduce impacts of increasing heat waves.</a:t>
            </a:r>
          </a:p>
          <a:p>
            <a:endParaRPr lang="en-US" dirty="0"/>
          </a:p>
          <a:p>
            <a:r>
              <a:rPr lang="en-US" dirty="0"/>
              <a:t>Use these policies and plans to provide basis for design process.  Then work with residents on detailed design options.</a:t>
            </a:r>
          </a:p>
          <a:p>
            <a:pPr marL="82155" indent="-82155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38160" fontAlgn="auto">
              <a:spcBef>
                <a:spcPts val="0"/>
              </a:spcBef>
              <a:spcAft>
                <a:spcPts val="0"/>
              </a:spcAft>
              <a:defRPr/>
            </a:pPr>
            <a:fld id="{5AF871DC-2662-4DC9-9C72-9FF6B693F7B7}" type="slidenum">
              <a:rPr lang="en-US" sz="500">
                <a:solidFill>
                  <a:prstClr val="black"/>
                </a:solidFill>
                <a:latin typeface="Calibri" panose="020F0502020204030204"/>
              </a:rPr>
              <a:pPr defTabSz="438160" fontAlgn="auto">
                <a:spcBef>
                  <a:spcPts val="0"/>
                </a:spcBef>
                <a:spcAft>
                  <a:spcPts val="0"/>
                </a:spcAft>
                <a:defRPr/>
              </a:pPr>
              <a:t>6</a:t>
            </a:fld>
            <a:endParaRPr lang="en-US" sz="5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711613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Highlight the overall scope of work for streets in the 5 Year Plan.   We’ll focus a bit more on some of these, but want to emphasize the all of the things we consider as we begin a design process.</a:t>
            </a:r>
          </a:p>
          <a:p>
            <a:endParaRPr lang="en-US" dirty="0"/>
          </a:p>
          <a:p>
            <a:pPr marL="82155" indent="-82155">
              <a:buFont typeface="Arial" panose="020B0604020202020204" pitchFamily="34" charset="0"/>
              <a:buChar char="•"/>
            </a:pPr>
            <a:r>
              <a:rPr lang="en-US" dirty="0"/>
              <a:t>Accessibility – core mission of 5 Year Plan is to improve the accessibility of our streets and sidewalks. Vision Zero – safety.</a:t>
            </a:r>
          </a:p>
          <a:p>
            <a:pPr marL="82155" indent="-82155">
              <a:buFont typeface="Arial" panose="020B0604020202020204" pitchFamily="34" charset="0"/>
              <a:buChar char="•"/>
            </a:pPr>
            <a:r>
              <a:rPr lang="en-US" dirty="0"/>
              <a:t>Transit improvements – accessibility of bus stops and transit priority, as feasible.</a:t>
            </a:r>
          </a:p>
          <a:p>
            <a:pPr marL="82155" indent="-82155">
              <a:buFont typeface="Arial" panose="020B0604020202020204" pitchFamily="34" charset="0"/>
              <a:buChar char="•"/>
            </a:pPr>
            <a:r>
              <a:rPr lang="en-US" dirty="0"/>
              <a:t>Bike = vision of a network of connected bike facilities</a:t>
            </a:r>
          </a:p>
          <a:p>
            <a:pPr marL="82155" indent="-82155">
              <a:buFont typeface="Arial" panose="020B0604020202020204" pitchFamily="34" charset="0"/>
              <a:buChar char="•"/>
            </a:pPr>
            <a:r>
              <a:rPr lang="en-US" dirty="0"/>
              <a:t>Street trees and green infrastructure – improve </a:t>
            </a:r>
            <a:r>
              <a:rPr lang="en-US" dirty="0" err="1"/>
              <a:t>stormwater</a:t>
            </a:r>
            <a:r>
              <a:rPr lang="en-US" dirty="0"/>
              <a:t> quality and reduce urban heat island impacts of our streets.</a:t>
            </a:r>
          </a:p>
          <a:p>
            <a:pPr marL="82155" indent="-82155">
              <a:buFont typeface="Arial" panose="020B0604020202020204" pitchFamily="34" charset="0"/>
              <a:buChar char="•"/>
            </a:pPr>
            <a:r>
              <a:rPr lang="en-US" dirty="0"/>
              <a:t>Utilities – A significant portion of the work we do is coordinated with city and private infrastructure needs.  We are committed to maintaining and enhancing our infrastructure (sewer, drainage, water systems).</a:t>
            </a:r>
          </a:p>
          <a:p>
            <a:pPr marL="82155" indent="-82155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38160" fontAlgn="auto">
              <a:spcBef>
                <a:spcPts val="0"/>
              </a:spcBef>
              <a:spcAft>
                <a:spcPts val="0"/>
              </a:spcAft>
              <a:defRPr/>
            </a:pPr>
            <a:fld id="{5AF871DC-2662-4DC9-9C72-9FF6B693F7B7}" type="slidenum">
              <a:rPr lang="en-US" sz="500">
                <a:solidFill>
                  <a:prstClr val="black"/>
                </a:solidFill>
                <a:latin typeface="Calibri" panose="020F0502020204030204"/>
              </a:rPr>
              <a:pPr defTabSz="438160" fontAlgn="auto">
                <a:spcBef>
                  <a:spcPts val="0"/>
                </a:spcBef>
                <a:spcAft>
                  <a:spcPts val="0"/>
                </a:spcAft>
                <a:defRPr/>
              </a:pPr>
              <a:t>7</a:t>
            </a:fld>
            <a:endParaRPr lang="en-US" sz="5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99665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Provides some examples / visuals of the scope of work and what that means.  Will highlight a few of these in more detail.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38160" fontAlgn="auto">
              <a:spcBef>
                <a:spcPts val="0"/>
              </a:spcBef>
              <a:spcAft>
                <a:spcPts val="0"/>
              </a:spcAft>
              <a:defRPr/>
            </a:pPr>
            <a:fld id="{5AF871DC-2662-4DC9-9C72-9FF6B693F7B7}" type="slidenum">
              <a:rPr lang="en-US" sz="500">
                <a:solidFill>
                  <a:prstClr val="black"/>
                </a:solidFill>
                <a:latin typeface="Calibri" panose="020F0502020204030204"/>
              </a:rPr>
              <a:pPr defTabSz="438160" fontAlgn="auto">
                <a:spcBef>
                  <a:spcPts val="0"/>
                </a:spcBef>
                <a:spcAft>
                  <a:spcPts val="0"/>
                </a:spcAft>
                <a:defRPr/>
              </a:pPr>
              <a:t>8</a:t>
            </a:fld>
            <a:endParaRPr lang="en-US" sz="5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826214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Accessibility, why is this important?  </a:t>
            </a:r>
          </a:p>
          <a:p>
            <a:pPr marL="82155" indent="-82155">
              <a:buFont typeface="Arial" panose="020B0604020202020204" pitchFamily="34" charset="0"/>
              <a:buChar char="•"/>
            </a:pPr>
            <a:r>
              <a:rPr lang="en-US" dirty="0"/>
              <a:t>1 – it’s the law.   Both Federal and State regulations cover the construction of sidewalks and require newly constructed sidewalks to be accessible.</a:t>
            </a:r>
          </a:p>
          <a:p>
            <a:pPr marL="82155" indent="-82155">
              <a:buFont typeface="Arial" panose="020B0604020202020204" pitchFamily="34" charset="0"/>
              <a:buChar char="•"/>
            </a:pPr>
            <a:r>
              <a:rPr lang="en-US" dirty="0"/>
              <a:t>2 (and more importantly) – it’s the right thing to do.  We want our sidewalks to be as inviting and usable by people of all ages and abilities.  People using wheelchairs, walkers or pushing strollers.</a:t>
            </a:r>
          </a:p>
          <a:p>
            <a:endParaRPr lang="en-US" dirty="0"/>
          </a:p>
          <a:p>
            <a:r>
              <a:rPr lang="en-US" dirty="0"/>
              <a:t>Interesting context:</a:t>
            </a:r>
          </a:p>
          <a:p>
            <a:pPr marL="82155" indent="-82155">
              <a:buFont typeface="Arial" panose="020B0604020202020204" pitchFamily="34" charset="0"/>
              <a:buChar char="•"/>
            </a:pPr>
            <a:r>
              <a:rPr lang="en-US" dirty="0"/>
              <a:t>As the population ages, the percentage of people with disabilities increases.</a:t>
            </a:r>
          </a:p>
          <a:p>
            <a:pPr marL="301235" lvl="1" indent="-82155">
              <a:buFont typeface="Arial" panose="020B0604020202020204" pitchFamily="34" charset="0"/>
              <a:buChar char="•"/>
            </a:pPr>
            <a:r>
              <a:rPr lang="en-US" dirty="0"/>
              <a:t>In 2016 12.8% of US population identified as having a disability.  For people over 65 year of age, 35.2%. </a:t>
            </a:r>
          </a:p>
          <a:p>
            <a:pPr marL="301235" lvl="1" indent="-82155">
              <a:buFont typeface="Arial" panose="020B0604020202020204" pitchFamily="34" charset="0"/>
              <a:buChar char="•"/>
            </a:pPr>
            <a:r>
              <a:rPr lang="en-US" dirty="0"/>
              <a:t>Accessible sidewalks are part of the efforts to allow people to age in place.</a:t>
            </a:r>
          </a:p>
          <a:p>
            <a:endParaRPr lang="en-US" dirty="0"/>
          </a:p>
          <a:p>
            <a:r>
              <a:rPr lang="en-US" dirty="0"/>
              <a:t>What is required to make a sidewalk accessible?</a:t>
            </a:r>
          </a:p>
          <a:p>
            <a:pPr marL="82155" indent="-82155">
              <a:buFont typeface="Arial" panose="020B0604020202020204" pitchFamily="34" charset="0"/>
              <a:buChar char="•"/>
            </a:pPr>
            <a:r>
              <a:rPr lang="en-US" dirty="0"/>
              <a:t>Typically think about condition of the sidewalk. Is it smooth?</a:t>
            </a:r>
          </a:p>
          <a:p>
            <a:pPr marL="82155" indent="-82155">
              <a:buFont typeface="Arial" panose="020B0604020202020204" pitchFamily="34" charset="0"/>
              <a:buChar char="•"/>
            </a:pPr>
            <a:r>
              <a:rPr lang="en-US" dirty="0"/>
              <a:t>Also, think about the cross-slope of the sidewalk.  How steep is it?  How steep is the sidewalk as it goes across driveways?</a:t>
            </a:r>
          </a:p>
          <a:p>
            <a:pPr marL="82155" indent="-82155">
              <a:buFont typeface="Arial" panose="020B0604020202020204" pitchFamily="34" charset="0"/>
              <a:buChar char="•"/>
            </a:pPr>
            <a:r>
              <a:rPr lang="en-US" dirty="0"/>
              <a:t>What is the width of the sidewalk?  What about at existing street trees and driveways?</a:t>
            </a:r>
          </a:p>
          <a:p>
            <a:pPr marL="82155" indent="-82155">
              <a:buFont typeface="Arial" panose="020B0604020202020204" pitchFamily="34" charset="0"/>
              <a:buChar char="•"/>
            </a:pPr>
            <a:r>
              <a:rPr lang="en-US" dirty="0"/>
              <a:t>As we are reconstructing sidewalks, need to address these deficiencies.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38160" fontAlgn="auto">
              <a:spcBef>
                <a:spcPts val="0"/>
              </a:spcBef>
              <a:spcAft>
                <a:spcPts val="0"/>
              </a:spcAft>
              <a:defRPr/>
            </a:pPr>
            <a:fld id="{5AF871DC-2662-4DC9-9C72-9FF6B693F7B7}" type="slidenum">
              <a:rPr lang="en-US" sz="500">
                <a:solidFill>
                  <a:prstClr val="black"/>
                </a:solidFill>
                <a:latin typeface="Calibri" panose="020F0502020204030204"/>
              </a:rPr>
              <a:pPr defTabSz="438160" fontAlgn="auto">
                <a:spcBef>
                  <a:spcPts val="0"/>
                </a:spcBef>
                <a:spcAft>
                  <a:spcPts val="0"/>
                </a:spcAft>
                <a:defRPr/>
              </a:pPr>
              <a:t>9</a:t>
            </a:fld>
            <a:endParaRPr lang="en-US" sz="5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98738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F4238B-AC56-4406-916D-10CA01B02611}" type="datetimeFigureOut">
              <a:rPr lang="en-US"/>
              <a:pPr>
                <a:defRPr/>
              </a:pPr>
              <a:t>10/15/2019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A85757-7E34-49AC-92DA-3F304ADB7C4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629BF0-A879-4A75-A836-A2B9D452E51C}" type="datetimeFigureOut">
              <a:rPr lang="en-US"/>
              <a:pPr>
                <a:defRPr/>
              </a:pPr>
              <a:t>10/15/2019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8FE837-6F7E-4147-94ED-BCDE0053D6A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D2162-DD62-4769-894C-2A00AB0B62B8}" type="datetimeFigureOut">
              <a:rPr lang="en-US"/>
              <a:pPr>
                <a:defRPr/>
              </a:pPr>
              <a:t>10/15/2019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0BACC2-A052-4E3B-B29A-EFFA65ACAF8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72F509-5A4F-48C8-80E5-E09127C6AD2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5426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25391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10/15/2019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24846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20332" y="694789"/>
            <a:ext cx="4850506" cy="370999"/>
          </a:xfrm>
        </p:spPr>
        <p:txBody>
          <a:bodyPr lIns="0" tIns="0" rIns="0" bIns="0"/>
          <a:lstStyle>
            <a:lvl1pPr>
              <a:defRPr sz="2411" b="1" i="0">
                <a:solidFill>
                  <a:srgbClr val="FE450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21105" y="1077528"/>
            <a:ext cx="4184561" cy="204030"/>
          </a:xfrm>
        </p:spPr>
        <p:txBody>
          <a:bodyPr lIns="0" tIns="0" rIns="0" bIns="0"/>
          <a:lstStyle>
            <a:lvl1pPr>
              <a:defRPr sz="1326" b="1" i="0" u="heavy">
                <a:solidFill>
                  <a:srgbClr val="727D8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10/15/2019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99928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20332" y="694789"/>
            <a:ext cx="4850506" cy="370999"/>
          </a:xfrm>
        </p:spPr>
        <p:txBody>
          <a:bodyPr lIns="0" tIns="0" rIns="0" bIns="0"/>
          <a:lstStyle>
            <a:lvl1pPr>
              <a:defRPr sz="2411" b="1" i="0">
                <a:solidFill>
                  <a:srgbClr val="FE450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25391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25391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10/15/2019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15330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20332" y="694789"/>
            <a:ext cx="4850506" cy="370999"/>
          </a:xfrm>
        </p:spPr>
        <p:txBody>
          <a:bodyPr lIns="0" tIns="0" rIns="0" bIns="0"/>
          <a:lstStyle>
            <a:lvl1pPr>
              <a:defRPr sz="2411" b="1" i="0">
                <a:solidFill>
                  <a:srgbClr val="FE450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10/15/2019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37742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10/15/2019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6770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12DDC3-E2B8-4AC1-AB0A-E1945185CF01}" type="datetimeFigureOut">
              <a:rPr lang="en-US"/>
              <a:pPr>
                <a:defRPr/>
              </a:pPr>
              <a:t>10/15/2019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992B0A-1452-44DD-AC81-D7089923B20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C5C7D6-5B7D-4C3E-84DE-C2DBC4D6A137}" type="datetimeFigureOut">
              <a:rPr lang="en-US"/>
              <a:pPr>
                <a:defRPr/>
              </a:pPr>
              <a:t>10/15/2019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4515BC-24C6-49F2-B04C-27CEBFE5154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A4089B-68D9-4A37-81C6-50789DFD115E}" type="datetimeFigureOut">
              <a:rPr lang="en-US"/>
              <a:pPr>
                <a:defRPr/>
              </a:pPr>
              <a:t>10/15/2019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08FB8E-FD1F-4EA1-94E9-E27FCACC054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5599C3-757C-41F4-90E1-4C46042D7242}" type="datetimeFigureOut">
              <a:rPr lang="en-US"/>
              <a:pPr>
                <a:defRPr/>
              </a:pPr>
              <a:t>10/15/2019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63BB66-03AA-4F07-8C1D-8E6D2373DC5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E5C600-03BC-4C69-BAF0-26624DBF37A0}" type="datetimeFigureOut">
              <a:rPr lang="en-US"/>
              <a:pPr>
                <a:defRPr/>
              </a:pPr>
              <a:t>10/15/2019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860276-2221-4125-8DF5-22F3B4C7A81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226A36-4233-4D89-ADC0-F87CD5A9657C}" type="datetimeFigureOut">
              <a:rPr lang="en-US"/>
              <a:pPr>
                <a:defRPr/>
              </a:pPr>
              <a:t>10/15/2019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37BA1F-F61D-4240-9271-4495E5A0504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AE0924-B8E8-4752-B9B6-CCE47BB41ACC}" type="datetimeFigureOut">
              <a:rPr lang="en-US"/>
              <a:pPr>
                <a:defRPr/>
              </a:pPr>
              <a:t>10/15/2019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76609E-3CE6-401F-9D1C-FB89A6CB903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227F15-973C-4982-A341-1B7E426D149E}" type="datetimeFigureOut">
              <a:rPr lang="en-US"/>
              <a:pPr>
                <a:defRPr/>
              </a:pPr>
              <a:t>10/15/2019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B7617B-E1DC-4AD9-ACF7-A2D83C3FA04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945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CBE27FF-7448-4E40-9F20-918B7F2A3CE7}" type="datetimeFigureOut">
              <a:rPr lang="en-US"/>
              <a:pPr>
                <a:defRPr/>
              </a:pPr>
              <a:t>10/15/2019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C02E010-1C99-4BC7-8005-FD3DA9D9AA9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703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20332" y="694789"/>
            <a:ext cx="4850506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1" i="0">
                <a:solidFill>
                  <a:srgbClr val="FE450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21105" y="1077528"/>
            <a:ext cx="4184561" cy="25391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50" b="1" i="0" u="heavy">
                <a:solidFill>
                  <a:srgbClr val="727D8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10/15/2019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4515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67406">
        <a:defRPr>
          <a:latin typeface="+mn-lt"/>
          <a:ea typeface="+mn-ea"/>
          <a:cs typeface="+mn-cs"/>
        </a:defRPr>
      </a:lvl2pPr>
      <a:lvl3pPr marL="734812">
        <a:defRPr>
          <a:latin typeface="+mn-lt"/>
          <a:ea typeface="+mn-ea"/>
          <a:cs typeface="+mn-cs"/>
        </a:defRPr>
      </a:lvl3pPr>
      <a:lvl4pPr marL="1102218">
        <a:defRPr>
          <a:latin typeface="+mn-lt"/>
          <a:ea typeface="+mn-ea"/>
          <a:cs typeface="+mn-cs"/>
        </a:defRPr>
      </a:lvl4pPr>
      <a:lvl5pPr marL="1469624">
        <a:defRPr>
          <a:latin typeface="+mn-lt"/>
          <a:ea typeface="+mn-ea"/>
          <a:cs typeface="+mn-cs"/>
        </a:defRPr>
      </a:lvl5pPr>
      <a:lvl6pPr marL="1837030">
        <a:defRPr>
          <a:latin typeface="+mn-lt"/>
          <a:ea typeface="+mn-ea"/>
          <a:cs typeface="+mn-cs"/>
        </a:defRPr>
      </a:lvl6pPr>
      <a:lvl7pPr marL="2204436">
        <a:defRPr>
          <a:latin typeface="+mn-lt"/>
          <a:ea typeface="+mn-ea"/>
          <a:cs typeface="+mn-cs"/>
        </a:defRPr>
      </a:lvl7pPr>
      <a:lvl8pPr marL="2571841">
        <a:defRPr>
          <a:latin typeface="+mn-lt"/>
          <a:ea typeface="+mn-ea"/>
          <a:cs typeface="+mn-cs"/>
        </a:defRPr>
      </a:lvl8pPr>
      <a:lvl9pPr marL="2939247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67406">
        <a:defRPr>
          <a:latin typeface="+mn-lt"/>
          <a:ea typeface="+mn-ea"/>
          <a:cs typeface="+mn-cs"/>
        </a:defRPr>
      </a:lvl2pPr>
      <a:lvl3pPr marL="734812">
        <a:defRPr>
          <a:latin typeface="+mn-lt"/>
          <a:ea typeface="+mn-ea"/>
          <a:cs typeface="+mn-cs"/>
        </a:defRPr>
      </a:lvl3pPr>
      <a:lvl4pPr marL="1102218">
        <a:defRPr>
          <a:latin typeface="+mn-lt"/>
          <a:ea typeface="+mn-ea"/>
          <a:cs typeface="+mn-cs"/>
        </a:defRPr>
      </a:lvl4pPr>
      <a:lvl5pPr marL="1469624">
        <a:defRPr>
          <a:latin typeface="+mn-lt"/>
          <a:ea typeface="+mn-ea"/>
          <a:cs typeface="+mn-cs"/>
        </a:defRPr>
      </a:lvl5pPr>
      <a:lvl6pPr marL="1837030">
        <a:defRPr>
          <a:latin typeface="+mn-lt"/>
          <a:ea typeface="+mn-ea"/>
          <a:cs typeface="+mn-cs"/>
        </a:defRPr>
      </a:lvl6pPr>
      <a:lvl7pPr marL="2204436">
        <a:defRPr>
          <a:latin typeface="+mn-lt"/>
          <a:ea typeface="+mn-ea"/>
          <a:cs typeface="+mn-cs"/>
        </a:defRPr>
      </a:lvl7pPr>
      <a:lvl8pPr marL="2571841">
        <a:defRPr>
          <a:latin typeface="+mn-lt"/>
          <a:ea typeface="+mn-ea"/>
          <a:cs typeface="+mn-cs"/>
        </a:defRPr>
      </a:lvl8pPr>
      <a:lvl9pPr marL="2939247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jp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5.jpg"/><Relationship Id="rId4" Type="http://schemas.openxmlformats.org/officeDocument/2006/relationships/image" Target="../media/image57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8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mbridgema.gov/theworks/constructionmap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13" Type="http://schemas.openxmlformats.org/officeDocument/2006/relationships/image" Target="../media/image32.jpg"/><Relationship Id="rId18" Type="http://schemas.openxmlformats.org/officeDocument/2006/relationships/image" Target="../media/image37.jpg"/><Relationship Id="rId3" Type="http://schemas.openxmlformats.org/officeDocument/2006/relationships/image" Target="../media/image22.jpg"/><Relationship Id="rId21" Type="http://schemas.openxmlformats.org/officeDocument/2006/relationships/image" Target="../media/image40.jpg"/><Relationship Id="rId7" Type="http://schemas.openxmlformats.org/officeDocument/2006/relationships/image" Target="../media/image26.jpg"/><Relationship Id="rId12" Type="http://schemas.openxmlformats.org/officeDocument/2006/relationships/image" Target="../media/image31.png"/><Relationship Id="rId17" Type="http://schemas.openxmlformats.org/officeDocument/2006/relationships/image" Target="../media/image36.jp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5.jpg"/><Relationship Id="rId20" Type="http://schemas.openxmlformats.org/officeDocument/2006/relationships/image" Target="../media/image39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jpg"/><Relationship Id="rId11" Type="http://schemas.openxmlformats.org/officeDocument/2006/relationships/image" Target="../media/image30.jpg"/><Relationship Id="rId5" Type="http://schemas.openxmlformats.org/officeDocument/2006/relationships/image" Target="../media/image24.jpg"/><Relationship Id="rId15" Type="http://schemas.openxmlformats.org/officeDocument/2006/relationships/image" Target="../media/image34.jpg"/><Relationship Id="rId10" Type="http://schemas.openxmlformats.org/officeDocument/2006/relationships/image" Target="../media/image29.png"/><Relationship Id="rId19" Type="http://schemas.openxmlformats.org/officeDocument/2006/relationships/image" Target="../media/image38.jpg"/><Relationship Id="rId4" Type="http://schemas.openxmlformats.org/officeDocument/2006/relationships/image" Target="../media/image23.jpg"/><Relationship Id="rId9" Type="http://schemas.openxmlformats.org/officeDocument/2006/relationships/image" Target="../media/image28.jpg"/><Relationship Id="rId14" Type="http://schemas.openxmlformats.org/officeDocument/2006/relationships/image" Target="../media/image33.jpg"/><Relationship Id="rId22" Type="http://schemas.openxmlformats.org/officeDocument/2006/relationships/image" Target="../media/image4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CCA371-1657-445C-89C5-35B5FD6F72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033" y="1042414"/>
            <a:ext cx="8531934" cy="4773173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C67F5C86-88CC-406B-99D7-616F7C9B92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975" y="313304"/>
            <a:ext cx="8550048" cy="579664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glow rad="139700">
              <a:schemeClr val="tx1">
                <a:alpha val="40000"/>
              </a:schemeClr>
            </a:glow>
            <a:outerShdw blurRad="50800" dist="38100" dir="5400000" algn="t" rotWithShape="0">
              <a:schemeClr val="tx1">
                <a:alpha val="40000"/>
              </a:schemeClr>
            </a:outerShdw>
          </a:effectLst>
        </p:spPr>
        <p:txBody>
          <a:bodyPr vert="horz" wrap="square" lIns="86950" tIns="43475" rIns="86950" bIns="43475" numCol="1" anchor="ctr" anchorCtr="0" compatLnSpc="1">
            <a:prstTxWarp prst="textNoShape">
              <a:avLst/>
            </a:prstTxWarp>
            <a:normAutofit fontScale="97500"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869503"/>
            <a:r>
              <a:rPr lang="en-US" sz="8368" i="1" u="sng" dirty="0">
                <a:solidFill>
                  <a:srgbClr val="FFFF00"/>
                </a:solidFill>
                <a:latin typeface="Calibri"/>
              </a:rPr>
              <a:t>Dodge Street</a:t>
            </a:r>
            <a:br>
              <a:rPr lang="en-US" sz="6276" i="1" u="sng" dirty="0">
                <a:solidFill>
                  <a:srgbClr val="FFFF00"/>
                </a:solidFill>
                <a:latin typeface="Calibri"/>
              </a:rPr>
            </a:br>
            <a:br>
              <a:rPr lang="en-US" sz="6276" i="1" u="sng" dirty="0">
                <a:solidFill>
                  <a:srgbClr val="FFFF00"/>
                </a:solidFill>
                <a:latin typeface="Calibri"/>
              </a:rPr>
            </a:br>
            <a:r>
              <a:rPr lang="en-US" sz="4184" i="1" u="sng" dirty="0">
                <a:solidFill>
                  <a:srgbClr val="FFFF00"/>
                </a:solidFill>
                <a:latin typeface="Calibri"/>
              </a:rPr>
              <a:t>Western Avenue to </a:t>
            </a:r>
            <a:r>
              <a:rPr lang="en-US" sz="4184" i="1" u="sng" dirty="0" err="1">
                <a:solidFill>
                  <a:srgbClr val="FFFF00"/>
                </a:solidFill>
                <a:latin typeface="Calibri"/>
              </a:rPr>
              <a:t>Callender</a:t>
            </a:r>
            <a:r>
              <a:rPr lang="en-US" sz="4184" i="1" u="sng" dirty="0">
                <a:solidFill>
                  <a:srgbClr val="FFFF00"/>
                </a:solidFill>
                <a:latin typeface="Calibri"/>
              </a:rPr>
              <a:t> Street</a:t>
            </a:r>
          </a:p>
          <a:p>
            <a:pPr defTabSz="869503"/>
            <a:br>
              <a:rPr lang="en-US" sz="6276" i="1" u="sng" dirty="0">
                <a:solidFill>
                  <a:srgbClr val="FFFF00"/>
                </a:solidFill>
                <a:latin typeface="Calibri"/>
              </a:rPr>
            </a:br>
            <a:r>
              <a:rPr lang="en-US" sz="6847" i="1" u="sng" dirty="0">
                <a:solidFill>
                  <a:srgbClr val="FFFF00"/>
                </a:solidFill>
                <a:latin typeface="Calibri"/>
              </a:rPr>
              <a:t>Reconstruction Project </a:t>
            </a:r>
          </a:p>
        </p:txBody>
      </p:sp>
    </p:spTree>
    <p:extLst>
      <p:ext uri="{BB962C8B-B14F-4D97-AF65-F5344CB8AC3E}">
        <p14:creationId xmlns:p14="http://schemas.microsoft.com/office/powerpoint/2010/main" val="28894332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438831" y="214313"/>
            <a:ext cx="8296955" cy="6429375"/>
          </a:xfrm>
          <a:custGeom>
            <a:avLst/>
            <a:gdLst/>
            <a:ahLst/>
            <a:cxnLst/>
            <a:rect l="l" t="t" r="r" b="b"/>
            <a:pathLst>
              <a:path w="4503420" h="8001000">
                <a:moveTo>
                  <a:pt x="0" y="8001000"/>
                </a:moveTo>
                <a:lnTo>
                  <a:pt x="4503420" y="8001000"/>
                </a:lnTo>
                <a:lnTo>
                  <a:pt x="4503420" y="0"/>
                </a:lnTo>
                <a:lnTo>
                  <a:pt x="0" y="0"/>
                </a:lnTo>
                <a:lnTo>
                  <a:pt x="0" y="8001000"/>
                </a:lnTo>
                <a:close/>
              </a:path>
            </a:pathLst>
          </a:custGeom>
          <a:solidFill>
            <a:srgbClr val="3F4040"/>
          </a:solid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676501" y="4699057"/>
            <a:ext cx="1204705" cy="15547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14387" y="653557"/>
            <a:ext cx="4527096" cy="381304"/>
          </a:xfrm>
          <a:prstGeom prst="rect">
            <a:avLst/>
          </a:prstGeom>
        </p:spPr>
        <p:txBody>
          <a:bodyPr vert="horz" wrap="square" lIns="0" tIns="10205" rIns="0" bIns="0" rtlCol="0">
            <a:spAutoFit/>
          </a:bodyPr>
          <a:lstStyle/>
          <a:p>
            <a:pPr marL="10206">
              <a:spcBef>
                <a:spcPts val="80"/>
              </a:spcBef>
              <a:tabLst>
                <a:tab pos="1439007" algn="l"/>
              </a:tabLst>
            </a:pPr>
            <a:r>
              <a:rPr spc="-4" dirty="0">
                <a:solidFill>
                  <a:srgbClr val="FFFFFF"/>
                </a:solidFill>
              </a:rPr>
              <a:t>DESIGN	</a:t>
            </a:r>
            <a:r>
              <a:rPr spc="-4" dirty="0"/>
              <a:t>BICYCLE</a:t>
            </a:r>
            <a:r>
              <a:rPr spc="-44" dirty="0"/>
              <a:t> </a:t>
            </a:r>
            <a:r>
              <a:rPr spc="-20" dirty="0"/>
              <a:t>FACILITIES</a:t>
            </a:r>
          </a:p>
        </p:txBody>
      </p:sp>
      <p:sp>
        <p:nvSpPr>
          <p:cNvPr id="8" name="object 8"/>
          <p:cNvSpPr/>
          <p:nvPr/>
        </p:nvSpPr>
        <p:spPr>
          <a:xfrm>
            <a:off x="2126633" y="726620"/>
            <a:ext cx="0" cy="277586"/>
          </a:xfrm>
          <a:custGeom>
            <a:avLst/>
            <a:gdLst/>
            <a:ahLst/>
            <a:cxnLst/>
            <a:rect l="l" t="t" r="r" b="b"/>
            <a:pathLst>
              <a:path h="345440">
                <a:moveTo>
                  <a:pt x="0" y="0"/>
                </a:moveTo>
                <a:lnTo>
                  <a:pt x="0" y="345122"/>
                </a:lnTo>
              </a:path>
            </a:pathLst>
          </a:custGeom>
          <a:ln w="40233">
            <a:solidFill>
              <a:srgbClr val="C0BDBD"/>
            </a:solidFill>
          </a:ln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14387" y="1219666"/>
            <a:ext cx="2992721" cy="3352886"/>
          </a:xfrm>
          <a:prstGeom prst="rect">
            <a:avLst/>
          </a:prstGeom>
        </p:spPr>
        <p:txBody>
          <a:bodyPr vert="horz" wrap="square" lIns="0" tIns="10205" rIns="0" bIns="0" rtlCol="0">
            <a:spAutoFit/>
          </a:bodyPr>
          <a:lstStyle/>
          <a:p>
            <a:pPr marL="10206" defTabSz="734812" fontAlgn="auto">
              <a:spcBef>
                <a:spcPts val="80"/>
              </a:spcBef>
              <a:spcAft>
                <a:spcPts val="0"/>
              </a:spcAft>
            </a:pPr>
            <a:r>
              <a:rPr sz="1326" b="1" spc="-4" dirty="0">
                <a:solidFill>
                  <a:srgbClr val="FE4509"/>
                </a:solidFill>
                <a:latin typeface="Arial"/>
                <a:cs typeface="Arial"/>
              </a:rPr>
              <a:t>Bicycle</a:t>
            </a:r>
            <a:r>
              <a:rPr sz="1326" b="1" spc="-8" dirty="0">
                <a:solidFill>
                  <a:srgbClr val="FE4509"/>
                </a:solidFill>
                <a:latin typeface="Arial"/>
                <a:cs typeface="Arial"/>
              </a:rPr>
              <a:t> </a:t>
            </a:r>
            <a:r>
              <a:rPr sz="1326" b="1" dirty="0">
                <a:solidFill>
                  <a:srgbClr val="FE4509"/>
                </a:solidFill>
                <a:latin typeface="Arial"/>
                <a:cs typeface="Arial"/>
              </a:rPr>
              <a:t>Facilities</a:t>
            </a:r>
            <a:endParaRPr sz="1326" dirty="0">
              <a:solidFill>
                <a:prstClr val="black"/>
              </a:solidFill>
              <a:latin typeface="Arial"/>
              <a:cs typeface="Arial"/>
            </a:endParaRPr>
          </a:p>
          <a:p>
            <a:pPr marL="193909" marR="50518" indent="-183703" defTabSz="734812" fontAlgn="auto">
              <a:spcBef>
                <a:spcPts val="1085"/>
              </a:spcBef>
              <a:spcAft>
                <a:spcPts val="0"/>
              </a:spcAft>
              <a:buClr>
                <a:srgbClr val="FE4509"/>
              </a:buClr>
              <a:buFontTx/>
              <a:buChar char="•"/>
              <a:tabLst>
                <a:tab pos="193398" algn="l"/>
                <a:tab pos="193909" algn="l"/>
              </a:tabLst>
            </a:pP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Improvements for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bicycling will be 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considered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in all projects undertaken  in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City and will be guided by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the  Bicycle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Plan.</a:t>
            </a:r>
            <a:endParaRPr sz="1326" dirty="0">
              <a:solidFill>
                <a:prstClr val="black"/>
              </a:solidFill>
              <a:latin typeface="Arial"/>
              <a:cs typeface="Arial"/>
            </a:endParaRPr>
          </a:p>
          <a:p>
            <a:pPr marL="193909" marR="4082" indent="-183703" defTabSz="734812" fontAlgn="auto">
              <a:spcBef>
                <a:spcPts val="1085"/>
              </a:spcBef>
              <a:spcAft>
                <a:spcPts val="0"/>
              </a:spcAft>
              <a:buClr>
                <a:srgbClr val="FE4509"/>
              </a:buClr>
              <a:buFontTx/>
              <a:buChar char="•"/>
              <a:tabLst>
                <a:tab pos="193398" algn="l"/>
                <a:tab pos="193909" algn="l"/>
              </a:tabLst>
            </a:pP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The Bicycle Plan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lays out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a vision for 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where we as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City want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be.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The  fundamental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guiding principle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for this 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plan is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enable people of all ages  and abilities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bicycle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safely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and 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comfortably throughout the </a:t>
            </a:r>
            <a:r>
              <a:rPr sz="1326" spc="-24" dirty="0">
                <a:solidFill>
                  <a:srgbClr val="FFFFFF"/>
                </a:solidFill>
                <a:latin typeface="Arial"/>
                <a:cs typeface="Arial"/>
              </a:rPr>
              <a:t>City.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The  Bicycle Plan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provides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the framework  for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developing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network of Complete 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Streets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supporting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programs and  policies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that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will help meet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this</a:t>
            </a:r>
            <a:r>
              <a:rPr sz="1326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goal.</a:t>
            </a:r>
            <a:endParaRPr sz="1326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5F065F-970E-4641-A7EE-7A5B6AB26B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91" t="9429" r="9980" b="29098"/>
          <a:stretch/>
        </p:blipFill>
        <p:spPr>
          <a:xfrm>
            <a:off x="3830892" y="1416283"/>
            <a:ext cx="4862425" cy="34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0691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778430" y="1180545"/>
            <a:ext cx="4540976" cy="26709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14387" y="1032706"/>
            <a:ext cx="2518682" cy="3854206"/>
          </a:xfrm>
          <a:prstGeom prst="rect">
            <a:avLst/>
          </a:prstGeom>
        </p:spPr>
        <p:txBody>
          <a:bodyPr vert="horz" wrap="square" lIns="0" tIns="102054" rIns="0" bIns="0" rtlCol="0">
            <a:spAutoFit/>
          </a:bodyPr>
          <a:lstStyle/>
          <a:p>
            <a:pPr marL="10206" defTabSz="734812" fontAlgn="auto">
              <a:spcBef>
                <a:spcPts val="804"/>
              </a:spcBef>
              <a:spcAft>
                <a:spcPts val="0"/>
              </a:spcAft>
            </a:pPr>
            <a:r>
              <a:rPr lang="en-US" sz="1326" dirty="0">
                <a:solidFill>
                  <a:srgbClr val="727D86"/>
                </a:solidFill>
                <a:latin typeface="Arial"/>
                <a:cs typeface="Arial"/>
              </a:rPr>
              <a:t>A sustainable </a:t>
            </a:r>
            <a:r>
              <a:rPr lang="en-US" sz="1326" spc="-4" dirty="0">
                <a:solidFill>
                  <a:srgbClr val="727D86"/>
                </a:solidFill>
                <a:latin typeface="Arial"/>
                <a:cs typeface="Arial"/>
              </a:rPr>
              <a:t>and efficient mode of  </a:t>
            </a:r>
            <a:r>
              <a:rPr lang="en-US" sz="1326" dirty="0">
                <a:solidFill>
                  <a:srgbClr val="727D86"/>
                </a:solidFill>
                <a:latin typeface="Arial"/>
                <a:cs typeface="Arial"/>
              </a:rPr>
              <a:t>transportation that </a:t>
            </a:r>
            <a:r>
              <a:rPr lang="en-US" sz="1326" spc="-4" dirty="0">
                <a:solidFill>
                  <a:srgbClr val="727D86"/>
                </a:solidFill>
                <a:latin typeface="Arial"/>
                <a:cs typeface="Arial"/>
              </a:rPr>
              <a:t>moves people </a:t>
            </a:r>
            <a:r>
              <a:rPr lang="en-US" sz="1326" dirty="0">
                <a:solidFill>
                  <a:srgbClr val="727D86"/>
                </a:solidFill>
                <a:latin typeface="Arial"/>
                <a:cs typeface="Arial"/>
              </a:rPr>
              <a:t>safely  compared to </a:t>
            </a:r>
            <a:r>
              <a:rPr lang="en-US" sz="1326" spc="-4" dirty="0">
                <a:solidFill>
                  <a:srgbClr val="727D86"/>
                </a:solidFill>
                <a:latin typeface="Arial"/>
                <a:cs typeface="Arial"/>
              </a:rPr>
              <a:t>driving in private</a:t>
            </a:r>
            <a:r>
              <a:rPr lang="en-US" sz="1326" spc="-68" dirty="0">
                <a:solidFill>
                  <a:srgbClr val="727D86"/>
                </a:solidFill>
                <a:latin typeface="Arial"/>
                <a:cs typeface="Arial"/>
              </a:rPr>
              <a:t> </a:t>
            </a:r>
            <a:r>
              <a:rPr lang="en-US" sz="1326" spc="-4" dirty="0">
                <a:solidFill>
                  <a:srgbClr val="727D86"/>
                </a:solidFill>
                <a:latin typeface="Arial"/>
                <a:cs typeface="Arial"/>
              </a:rPr>
              <a:t>automobiles.</a:t>
            </a:r>
            <a:endParaRPr lang="en-US" sz="1326" dirty="0">
              <a:solidFill>
                <a:prstClr val="black"/>
              </a:solidFill>
              <a:latin typeface="Arial"/>
              <a:cs typeface="Arial"/>
            </a:endParaRPr>
          </a:p>
          <a:p>
            <a:pPr marL="10206" defTabSz="734812" fontAlgn="auto">
              <a:spcBef>
                <a:spcPts val="804"/>
              </a:spcBef>
              <a:spcAft>
                <a:spcPts val="0"/>
              </a:spcAft>
            </a:pPr>
            <a:r>
              <a:rPr sz="1326" spc="-12" dirty="0">
                <a:solidFill>
                  <a:srgbClr val="727D86"/>
                </a:solidFill>
                <a:latin typeface="Arial"/>
                <a:cs typeface="Arial"/>
              </a:rPr>
              <a:t>Transit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considerations</a:t>
            </a:r>
            <a:r>
              <a:rPr sz="1326" spc="-8" dirty="0">
                <a:solidFill>
                  <a:srgbClr val="727D86"/>
                </a:solidFill>
                <a:latin typeface="Arial"/>
                <a:cs typeface="Arial"/>
              </a:rPr>
              <a:t>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include:</a:t>
            </a:r>
            <a:endParaRPr sz="1326" dirty="0">
              <a:solidFill>
                <a:prstClr val="black"/>
              </a:solidFill>
              <a:latin typeface="Arial"/>
              <a:cs typeface="Arial"/>
            </a:endParaRPr>
          </a:p>
          <a:p>
            <a:pPr marL="10206" defTabSz="734812" fontAlgn="auto">
              <a:spcBef>
                <a:spcPts val="723"/>
              </a:spcBef>
              <a:spcAft>
                <a:spcPts val="0"/>
              </a:spcAft>
            </a:pPr>
            <a:r>
              <a:rPr sz="1326" b="1" spc="-4" dirty="0">
                <a:solidFill>
                  <a:srgbClr val="FE4509"/>
                </a:solidFill>
                <a:latin typeface="Arial"/>
                <a:cs typeface="Arial"/>
              </a:rPr>
              <a:t>Accessibility</a:t>
            </a:r>
            <a:endParaRPr sz="1326" dirty="0">
              <a:solidFill>
                <a:prstClr val="black"/>
              </a:solidFill>
              <a:latin typeface="Arial"/>
              <a:cs typeface="Arial"/>
            </a:endParaRPr>
          </a:p>
          <a:p>
            <a:pPr marL="10206" marR="22453" defTabSz="734812" fontAlgn="auto">
              <a:spcBef>
                <a:spcPts val="362"/>
              </a:spcBef>
              <a:spcAft>
                <a:spcPts val="0"/>
              </a:spcAft>
            </a:pP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Ensure that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bus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stops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are  accessible and provide amenities  when</a:t>
            </a:r>
            <a:r>
              <a:rPr sz="1326" spc="-8" dirty="0">
                <a:solidFill>
                  <a:srgbClr val="727D86"/>
                </a:solidFill>
                <a:latin typeface="Arial"/>
                <a:cs typeface="Arial"/>
              </a:rPr>
              <a:t>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appropriate.</a:t>
            </a:r>
            <a:endParaRPr sz="1326" dirty="0">
              <a:solidFill>
                <a:prstClr val="black"/>
              </a:solidFill>
              <a:latin typeface="Arial"/>
              <a:cs typeface="Arial"/>
            </a:endParaRPr>
          </a:p>
          <a:p>
            <a:pPr defTabSz="734812" fontAlgn="auto">
              <a:spcBef>
                <a:spcPts val="12"/>
              </a:spcBef>
              <a:spcAft>
                <a:spcPts val="0"/>
              </a:spcAft>
            </a:pPr>
            <a:endParaRPr sz="1246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0206" defTabSz="734812" fontAlgn="auto">
              <a:spcBef>
                <a:spcPts val="0"/>
              </a:spcBef>
              <a:spcAft>
                <a:spcPts val="0"/>
              </a:spcAft>
            </a:pPr>
            <a:r>
              <a:rPr sz="1326" b="1" dirty="0">
                <a:solidFill>
                  <a:srgbClr val="FE4509"/>
                </a:solidFill>
                <a:latin typeface="Arial"/>
                <a:cs typeface="Arial"/>
              </a:rPr>
              <a:t>Priority</a:t>
            </a:r>
            <a:endParaRPr sz="1326" dirty="0">
              <a:solidFill>
                <a:prstClr val="black"/>
              </a:solidFill>
              <a:latin typeface="Arial"/>
              <a:cs typeface="Arial"/>
            </a:endParaRPr>
          </a:p>
          <a:p>
            <a:pPr marL="10206" marR="4082" defTabSz="734812" fontAlgn="auto">
              <a:spcBef>
                <a:spcPts val="362"/>
              </a:spcBef>
              <a:spcAft>
                <a:spcPts val="0"/>
              </a:spcAft>
            </a:pP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City performed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a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bus delay and  reliability assessment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so that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we 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can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explore options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for transit 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priority (e.g. dedicated lanes) in  roadway projects where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there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are  expected</a:t>
            </a:r>
            <a:r>
              <a:rPr sz="1326" spc="-8" dirty="0">
                <a:solidFill>
                  <a:srgbClr val="727D86"/>
                </a:solidFill>
                <a:latin typeface="Arial"/>
                <a:cs typeface="Arial"/>
              </a:rPr>
              <a:t>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benefits.</a:t>
            </a:r>
            <a:endParaRPr sz="1326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778432" y="4046224"/>
            <a:ext cx="4540975" cy="22077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680789" y="4382505"/>
            <a:ext cx="2286000" cy="171118"/>
          </a:xfrm>
          <a:prstGeom prst="rect">
            <a:avLst/>
          </a:prstGeom>
        </p:spPr>
        <p:txBody>
          <a:bodyPr vert="horz" wrap="square" lIns="0" tIns="10205" rIns="0" bIns="0" rtlCol="0">
            <a:spAutoFit/>
          </a:bodyPr>
          <a:lstStyle/>
          <a:p>
            <a:pPr marL="10206" defTabSz="734812" fontAlgn="auto">
              <a:spcBef>
                <a:spcPts val="80"/>
              </a:spcBef>
              <a:spcAft>
                <a:spcPts val="0"/>
              </a:spcAft>
            </a:pPr>
            <a:r>
              <a:rPr sz="1045" spc="-4" dirty="0">
                <a:solidFill>
                  <a:srgbClr val="231F20"/>
                </a:solidFill>
                <a:latin typeface="Arial"/>
                <a:cs typeface="Arial"/>
              </a:rPr>
              <a:t>40’ </a:t>
            </a:r>
            <a:r>
              <a:rPr sz="1045" spc="-24" dirty="0">
                <a:solidFill>
                  <a:srgbClr val="231F20"/>
                </a:solidFill>
                <a:latin typeface="Arial"/>
                <a:cs typeface="Arial"/>
              </a:rPr>
              <a:t>MBTA </a:t>
            </a:r>
            <a:r>
              <a:rPr sz="1045" dirty="0">
                <a:solidFill>
                  <a:srgbClr val="231F20"/>
                </a:solidFill>
                <a:latin typeface="Arial"/>
                <a:cs typeface="Arial"/>
              </a:rPr>
              <a:t>Bus </a:t>
            </a:r>
            <a:r>
              <a:rPr sz="1045" spc="-4" dirty="0">
                <a:solidFill>
                  <a:srgbClr val="231F20"/>
                </a:solidFill>
                <a:latin typeface="Arial"/>
                <a:cs typeface="Arial"/>
              </a:rPr>
              <a:t>(10.5’ wide with</a:t>
            </a:r>
            <a:r>
              <a:rPr sz="1045" spc="-16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45" spc="-4" dirty="0">
                <a:solidFill>
                  <a:srgbClr val="231F20"/>
                </a:solidFill>
                <a:latin typeface="Arial"/>
                <a:cs typeface="Arial"/>
              </a:rPr>
              <a:t>mirrors)</a:t>
            </a:r>
            <a:endParaRPr sz="104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034710" y="5388588"/>
            <a:ext cx="364331" cy="0"/>
          </a:xfrm>
          <a:custGeom>
            <a:avLst/>
            <a:gdLst/>
            <a:ahLst/>
            <a:cxnLst/>
            <a:rect l="l" t="t" r="r" b="b"/>
            <a:pathLst>
              <a:path w="453389">
                <a:moveTo>
                  <a:pt x="0" y="0"/>
                </a:moveTo>
                <a:lnTo>
                  <a:pt x="453364" y="0"/>
                </a:lnTo>
              </a:path>
            </a:pathLst>
          </a:custGeom>
          <a:ln w="12700">
            <a:solidFill>
              <a:srgbClr val="3F4040"/>
            </a:solidFill>
          </a:ln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383203" y="5362544"/>
            <a:ext cx="71560" cy="520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847304" y="4822948"/>
            <a:ext cx="382701" cy="506696"/>
          </a:xfrm>
          <a:custGeom>
            <a:avLst/>
            <a:gdLst/>
            <a:ahLst/>
            <a:cxnLst/>
            <a:rect l="l" t="t" r="r" b="b"/>
            <a:pathLst>
              <a:path w="476250" h="630554">
                <a:moveTo>
                  <a:pt x="475856" y="0"/>
                </a:moveTo>
                <a:lnTo>
                  <a:pt x="0" y="630161"/>
                </a:lnTo>
              </a:path>
            </a:pathLst>
          </a:custGeom>
          <a:ln w="12700">
            <a:solidFill>
              <a:srgbClr val="3F4040"/>
            </a:solidFill>
          </a:ln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813708" y="5301004"/>
            <a:ext cx="63906" cy="7280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140126" y="4477720"/>
            <a:ext cx="1032782" cy="730502"/>
          </a:xfrm>
          <a:prstGeom prst="rect">
            <a:avLst/>
          </a:prstGeom>
        </p:spPr>
        <p:txBody>
          <a:bodyPr vert="horz" wrap="square" lIns="0" tIns="10205" rIns="0" bIns="0" rtlCol="0">
            <a:spAutoFit/>
          </a:bodyPr>
          <a:lstStyle/>
          <a:p>
            <a:pPr marL="10206" defTabSz="734812" fontAlgn="auto">
              <a:spcBef>
                <a:spcPts val="80"/>
              </a:spcBef>
              <a:spcAft>
                <a:spcPts val="0"/>
              </a:spcAft>
            </a:pPr>
            <a:r>
              <a:rPr sz="1045" spc="-4" dirty="0">
                <a:solidFill>
                  <a:srgbClr val="231F20"/>
                </a:solidFill>
                <a:latin typeface="Arial"/>
                <a:cs typeface="Arial"/>
              </a:rPr>
              <a:t>5’ </a:t>
            </a:r>
            <a:r>
              <a:rPr sz="1045" dirty="0">
                <a:solidFill>
                  <a:srgbClr val="231F20"/>
                </a:solidFill>
                <a:latin typeface="Arial"/>
                <a:cs typeface="Arial"/>
              </a:rPr>
              <a:t>x </a:t>
            </a:r>
            <a:r>
              <a:rPr sz="1045" spc="-4" dirty="0">
                <a:solidFill>
                  <a:srgbClr val="231F20"/>
                </a:solidFill>
                <a:latin typeface="Arial"/>
                <a:cs typeface="Arial"/>
              </a:rPr>
              <a:t>8’</a:t>
            </a:r>
            <a:r>
              <a:rPr sz="1045" spc="-153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45" dirty="0">
                <a:solidFill>
                  <a:srgbClr val="231F20"/>
                </a:solidFill>
                <a:latin typeface="Arial"/>
                <a:cs typeface="Arial"/>
              </a:rPr>
              <a:t>ADA</a:t>
            </a:r>
            <a:endParaRPr sz="1045">
              <a:solidFill>
                <a:prstClr val="black"/>
              </a:solidFill>
              <a:latin typeface="Arial"/>
              <a:cs typeface="Arial"/>
            </a:endParaRPr>
          </a:p>
          <a:p>
            <a:pPr marL="10206" defTabSz="734812" fontAlgn="auto">
              <a:spcBef>
                <a:spcPts val="0"/>
              </a:spcBef>
              <a:spcAft>
                <a:spcPts val="0"/>
              </a:spcAft>
            </a:pPr>
            <a:r>
              <a:rPr sz="1045" spc="-4" dirty="0">
                <a:solidFill>
                  <a:srgbClr val="231F20"/>
                </a:solidFill>
                <a:latin typeface="Arial"/>
                <a:cs typeface="Arial"/>
              </a:rPr>
              <a:t>landing</a:t>
            </a:r>
            <a:r>
              <a:rPr sz="1045" spc="-12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45" spc="-4" dirty="0">
                <a:solidFill>
                  <a:srgbClr val="231F20"/>
                </a:solidFill>
                <a:latin typeface="Arial"/>
                <a:cs typeface="Arial"/>
              </a:rPr>
              <a:t>pad</a:t>
            </a:r>
            <a:endParaRPr sz="1045">
              <a:solidFill>
                <a:prstClr val="black"/>
              </a:solidFill>
              <a:latin typeface="Arial"/>
              <a:cs typeface="Arial"/>
            </a:endParaRPr>
          </a:p>
          <a:p>
            <a:pPr marL="461809" marR="4082" defTabSz="734812" fontAlgn="auto">
              <a:spcBef>
                <a:spcPts val="595"/>
              </a:spcBef>
              <a:spcAft>
                <a:spcPts val="0"/>
              </a:spcAft>
            </a:pPr>
            <a:r>
              <a:rPr sz="1045" dirty="0">
                <a:solidFill>
                  <a:srgbClr val="231F20"/>
                </a:solidFill>
                <a:latin typeface="Arial"/>
                <a:cs typeface="Arial"/>
              </a:rPr>
              <a:t>Front</a:t>
            </a:r>
            <a:r>
              <a:rPr sz="1045" spc="-76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45" spc="-4" dirty="0">
                <a:solidFill>
                  <a:srgbClr val="231F20"/>
                </a:solidFill>
                <a:latin typeface="Arial"/>
                <a:cs typeface="Arial"/>
              </a:rPr>
              <a:t>bus  </a:t>
            </a:r>
            <a:r>
              <a:rPr sz="1045" dirty="0">
                <a:solidFill>
                  <a:srgbClr val="231F20"/>
                </a:solidFill>
                <a:latin typeface="Arial"/>
                <a:cs typeface="Arial"/>
              </a:rPr>
              <a:t>stop</a:t>
            </a:r>
            <a:r>
              <a:rPr sz="1045" spc="-4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45" dirty="0">
                <a:solidFill>
                  <a:srgbClr val="231F20"/>
                </a:solidFill>
                <a:latin typeface="Arial"/>
                <a:cs typeface="Arial"/>
              </a:rPr>
              <a:t>sign</a:t>
            </a:r>
            <a:endParaRPr sz="104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334386" y="5037620"/>
            <a:ext cx="259726" cy="261767"/>
          </a:xfrm>
          <a:custGeom>
            <a:avLst/>
            <a:gdLst/>
            <a:ahLst/>
            <a:cxnLst/>
            <a:rect l="l" t="t" r="r" b="b"/>
            <a:pathLst>
              <a:path w="323215" h="325754">
                <a:moveTo>
                  <a:pt x="322605" y="0"/>
                </a:moveTo>
                <a:lnTo>
                  <a:pt x="0" y="325488"/>
                </a:lnTo>
              </a:path>
            </a:pathLst>
          </a:custGeom>
          <a:ln w="12700">
            <a:solidFill>
              <a:srgbClr val="3F4040"/>
            </a:solidFill>
          </a:ln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295148" y="5269606"/>
            <a:ext cx="68876" cy="6915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829663" y="4617637"/>
            <a:ext cx="1195558" cy="840019"/>
          </a:xfrm>
          <a:prstGeom prst="rect">
            <a:avLst/>
          </a:prstGeom>
        </p:spPr>
        <p:txBody>
          <a:bodyPr vert="horz" wrap="square" lIns="0" tIns="10205" rIns="0" bIns="0" rtlCol="0">
            <a:spAutoFit/>
          </a:bodyPr>
          <a:lstStyle/>
          <a:p>
            <a:pPr marL="10206" marR="632755" defTabSz="734812" fontAlgn="auto">
              <a:spcBef>
                <a:spcPts val="80"/>
              </a:spcBef>
              <a:spcAft>
                <a:spcPts val="0"/>
              </a:spcAft>
            </a:pPr>
            <a:r>
              <a:rPr sz="1045" spc="-4" dirty="0">
                <a:solidFill>
                  <a:srgbClr val="231F20"/>
                </a:solidFill>
                <a:latin typeface="Arial"/>
                <a:cs typeface="Arial"/>
              </a:rPr>
              <a:t>Rear bus  </a:t>
            </a:r>
            <a:r>
              <a:rPr sz="1045" dirty="0">
                <a:solidFill>
                  <a:srgbClr val="231F20"/>
                </a:solidFill>
                <a:latin typeface="Arial"/>
                <a:cs typeface="Arial"/>
              </a:rPr>
              <a:t>stop sign  </a:t>
            </a:r>
            <a:r>
              <a:rPr sz="1045" spc="-4" dirty="0">
                <a:solidFill>
                  <a:srgbClr val="231F20"/>
                </a:solidFill>
                <a:latin typeface="Arial"/>
                <a:cs typeface="Arial"/>
              </a:rPr>
              <a:t>90’ </a:t>
            </a:r>
            <a:r>
              <a:rPr sz="1045" dirty="0">
                <a:solidFill>
                  <a:srgbClr val="231F20"/>
                </a:solidFill>
                <a:latin typeface="Arial"/>
                <a:cs typeface="Arial"/>
              </a:rPr>
              <a:t>from  front</a:t>
            </a:r>
            <a:r>
              <a:rPr sz="1045" spc="-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45" dirty="0">
                <a:solidFill>
                  <a:srgbClr val="231F20"/>
                </a:solidFill>
                <a:latin typeface="Arial"/>
                <a:cs typeface="Arial"/>
              </a:rPr>
              <a:t>sign</a:t>
            </a:r>
            <a:endParaRPr sz="1045">
              <a:solidFill>
                <a:prstClr val="black"/>
              </a:solidFill>
              <a:latin typeface="Arial"/>
              <a:cs typeface="Arial"/>
            </a:endParaRPr>
          </a:p>
          <a:p>
            <a:pPr marL="501611" defTabSz="734812" fontAlgn="auto">
              <a:spcBef>
                <a:spcPts val="233"/>
              </a:spcBef>
              <a:spcAft>
                <a:spcPts val="0"/>
              </a:spcAft>
            </a:pPr>
            <a:r>
              <a:rPr sz="1045" spc="-4" dirty="0">
                <a:solidFill>
                  <a:srgbClr val="231F20"/>
                </a:solidFill>
                <a:latin typeface="Arial"/>
                <a:cs typeface="Arial"/>
              </a:rPr>
              <a:t>4’ </a:t>
            </a:r>
            <a:r>
              <a:rPr sz="1045" dirty="0">
                <a:solidFill>
                  <a:srgbClr val="231F20"/>
                </a:solidFill>
                <a:latin typeface="Arial"/>
                <a:cs typeface="Arial"/>
              </a:rPr>
              <a:t>x </a:t>
            </a:r>
            <a:r>
              <a:rPr sz="1045" spc="-4" dirty="0">
                <a:solidFill>
                  <a:srgbClr val="231F20"/>
                </a:solidFill>
                <a:latin typeface="Arial"/>
                <a:cs typeface="Arial"/>
              </a:rPr>
              <a:t>10’</a:t>
            </a:r>
            <a:r>
              <a:rPr sz="1045" spc="-141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45" spc="-4" dirty="0">
                <a:solidFill>
                  <a:srgbClr val="231F20"/>
                </a:solidFill>
                <a:latin typeface="Arial"/>
                <a:cs typeface="Arial"/>
              </a:rPr>
              <a:t>rear</a:t>
            </a:r>
            <a:endParaRPr sz="104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321153" y="5389160"/>
            <a:ext cx="1066970" cy="417980"/>
          </a:xfrm>
          <a:prstGeom prst="rect">
            <a:avLst/>
          </a:prstGeom>
        </p:spPr>
        <p:txBody>
          <a:bodyPr vert="horz" wrap="square" lIns="0" tIns="10205" rIns="0" bIns="0" rtlCol="0">
            <a:spAutoFit/>
          </a:bodyPr>
          <a:lstStyle/>
          <a:p>
            <a:pPr marL="257184" marR="4082" indent="-247489" defTabSz="734812" fontAlgn="auto">
              <a:lnSpc>
                <a:spcPct val="134000"/>
              </a:lnSpc>
              <a:spcBef>
                <a:spcPts val="80"/>
              </a:spcBef>
              <a:spcAft>
                <a:spcPts val="0"/>
              </a:spcAft>
            </a:pPr>
            <a:r>
              <a:rPr sz="1045" spc="-4" dirty="0">
                <a:solidFill>
                  <a:srgbClr val="231F20"/>
                </a:solidFill>
                <a:latin typeface="Arial"/>
                <a:cs typeface="Arial"/>
              </a:rPr>
              <a:t>door </a:t>
            </a:r>
            <a:r>
              <a:rPr sz="1045" dirty="0">
                <a:solidFill>
                  <a:srgbClr val="231F20"/>
                </a:solidFill>
                <a:latin typeface="Arial"/>
                <a:cs typeface="Arial"/>
              </a:rPr>
              <a:t>clear zone  </a:t>
            </a:r>
            <a:r>
              <a:rPr sz="1045" spc="-4" dirty="0">
                <a:solidFill>
                  <a:srgbClr val="231F20"/>
                </a:solidFill>
                <a:latin typeface="Arial"/>
                <a:cs typeface="Arial"/>
              </a:rPr>
              <a:t>5’x13’</a:t>
            </a:r>
            <a:r>
              <a:rPr sz="1045" spc="-108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45" dirty="0">
                <a:solidFill>
                  <a:srgbClr val="231F20"/>
                </a:solidFill>
                <a:latin typeface="Arial"/>
                <a:cs typeface="Arial"/>
              </a:rPr>
              <a:t>Shelter</a:t>
            </a:r>
            <a:endParaRPr sz="104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568530" y="5815746"/>
            <a:ext cx="603137" cy="331931"/>
          </a:xfrm>
          <a:prstGeom prst="rect">
            <a:avLst/>
          </a:prstGeom>
        </p:spPr>
        <p:txBody>
          <a:bodyPr vert="horz" wrap="square" lIns="0" tIns="10205" rIns="0" bIns="0" rtlCol="0">
            <a:spAutoFit/>
          </a:bodyPr>
          <a:lstStyle/>
          <a:p>
            <a:pPr marL="10206" marR="4082" defTabSz="734812" fontAlgn="auto">
              <a:spcBef>
                <a:spcPts val="80"/>
              </a:spcBef>
              <a:spcAft>
                <a:spcPts val="0"/>
              </a:spcAft>
            </a:pPr>
            <a:r>
              <a:rPr sz="1045" spc="-4" dirty="0">
                <a:solidFill>
                  <a:srgbClr val="231F20"/>
                </a:solidFill>
                <a:latin typeface="Arial"/>
                <a:cs typeface="Arial"/>
              </a:rPr>
              <a:t>or</a:t>
            </a:r>
            <a:r>
              <a:rPr sz="1045" spc="-76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45" dirty="0">
                <a:solidFill>
                  <a:srgbClr val="231F20"/>
                </a:solidFill>
                <a:latin typeface="Arial"/>
                <a:cs typeface="Arial"/>
              </a:rPr>
              <a:t>smaller  </a:t>
            </a:r>
            <a:r>
              <a:rPr sz="1045" spc="-4" dirty="0">
                <a:solidFill>
                  <a:srgbClr val="231F20"/>
                </a:solidFill>
                <a:latin typeface="Arial"/>
                <a:cs typeface="Arial"/>
              </a:rPr>
              <a:t>bench</a:t>
            </a:r>
            <a:endParaRPr sz="104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188608" y="5912569"/>
            <a:ext cx="588849" cy="0"/>
          </a:xfrm>
          <a:custGeom>
            <a:avLst/>
            <a:gdLst/>
            <a:ahLst/>
            <a:cxnLst/>
            <a:rect l="l" t="t" r="r" b="b"/>
            <a:pathLst>
              <a:path w="732790">
                <a:moveTo>
                  <a:pt x="0" y="0"/>
                </a:moveTo>
                <a:lnTo>
                  <a:pt x="732764" y="0"/>
                </a:lnTo>
              </a:path>
            </a:pathLst>
          </a:custGeom>
          <a:ln w="12700">
            <a:solidFill>
              <a:srgbClr val="3F4040"/>
            </a:solidFill>
          </a:ln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761617" y="5886524"/>
            <a:ext cx="71560" cy="520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967753" y="4822947"/>
            <a:ext cx="1929221" cy="192922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814387" y="653557"/>
            <a:ext cx="2776367" cy="381304"/>
          </a:xfrm>
          <a:prstGeom prst="rect">
            <a:avLst/>
          </a:prstGeom>
        </p:spPr>
        <p:txBody>
          <a:bodyPr vert="horz" wrap="square" lIns="0" tIns="10205" rIns="0" bIns="0" rtlCol="0">
            <a:spAutoFit/>
          </a:bodyPr>
          <a:lstStyle/>
          <a:p>
            <a:pPr marL="10206">
              <a:spcBef>
                <a:spcPts val="80"/>
              </a:spcBef>
              <a:tabLst>
                <a:tab pos="1439007" algn="l"/>
              </a:tabLst>
            </a:pPr>
            <a:r>
              <a:rPr spc="-4" dirty="0">
                <a:solidFill>
                  <a:srgbClr val="727D86"/>
                </a:solidFill>
              </a:rPr>
              <a:t>DESIG</a:t>
            </a:r>
            <a:r>
              <a:rPr dirty="0">
                <a:solidFill>
                  <a:srgbClr val="727D86"/>
                </a:solidFill>
              </a:rPr>
              <a:t>N	</a:t>
            </a:r>
            <a:r>
              <a:rPr dirty="0"/>
              <a:t>TRANSIT</a:t>
            </a:r>
          </a:p>
        </p:txBody>
      </p:sp>
      <p:sp>
        <p:nvSpPr>
          <p:cNvPr id="22" name="object 22"/>
          <p:cNvSpPr/>
          <p:nvPr/>
        </p:nvSpPr>
        <p:spPr>
          <a:xfrm>
            <a:off x="2126633" y="726620"/>
            <a:ext cx="0" cy="277586"/>
          </a:xfrm>
          <a:custGeom>
            <a:avLst/>
            <a:gdLst/>
            <a:ahLst/>
            <a:cxnLst/>
            <a:rect l="l" t="t" r="r" b="b"/>
            <a:pathLst>
              <a:path h="345440">
                <a:moveTo>
                  <a:pt x="0" y="0"/>
                </a:moveTo>
                <a:lnTo>
                  <a:pt x="0" y="345122"/>
                </a:lnTo>
              </a:path>
            </a:pathLst>
          </a:custGeom>
          <a:ln w="40233">
            <a:solidFill>
              <a:srgbClr val="C0BDBD"/>
            </a:solidFill>
          </a:ln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60785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071664" y="214322"/>
            <a:ext cx="3633504" cy="54620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071654" y="4994093"/>
            <a:ext cx="3633617" cy="1649696"/>
          </a:xfrm>
          <a:custGeom>
            <a:avLst/>
            <a:gdLst/>
            <a:ahLst/>
            <a:cxnLst/>
            <a:rect l="l" t="t" r="r" b="b"/>
            <a:pathLst>
              <a:path w="4521834" h="2052954">
                <a:moveTo>
                  <a:pt x="0" y="2052827"/>
                </a:moveTo>
                <a:lnTo>
                  <a:pt x="4521708" y="2052827"/>
                </a:lnTo>
                <a:lnTo>
                  <a:pt x="4521708" y="0"/>
                </a:lnTo>
                <a:lnTo>
                  <a:pt x="0" y="0"/>
                </a:lnTo>
                <a:lnTo>
                  <a:pt x="0" y="2052827"/>
                </a:lnTo>
                <a:close/>
              </a:path>
            </a:pathLst>
          </a:custGeom>
          <a:solidFill>
            <a:srgbClr val="3F4040"/>
          </a:solid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15122" y="694788"/>
            <a:ext cx="3661682" cy="381304"/>
          </a:xfrm>
          <a:prstGeom prst="rect">
            <a:avLst/>
          </a:prstGeom>
        </p:spPr>
        <p:txBody>
          <a:bodyPr vert="horz" wrap="square" lIns="0" tIns="10205" rIns="0" bIns="0" rtlCol="0">
            <a:spAutoFit/>
          </a:bodyPr>
          <a:lstStyle/>
          <a:p>
            <a:pPr marL="10206">
              <a:spcBef>
                <a:spcPts val="80"/>
              </a:spcBef>
              <a:tabLst>
                <a:tab pos="1336949" algn="l"/>
              </a:tabLst>
            </a:pPr>
            <a:r>
              <a:rPr dirty="0">
                <a:solidFill>
                  <a:srgbClr val="727D86"/>
                </a:solidFill>
              </a:rPr>
              <a:t>SCOPE	</a:t>
            </a:r>
            <a:r>
              <a:rPr dirty="0"/>
              <a:t>STREET</a:t>
            </a:r>
            <a:r>
              <a:rPr spc="-72" dirty="0"/>
              <a:t> </a:t>
            </a:r>
            <a:r>
              <a:rPr dirty="0"/>
              <a:t>TREES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body" idx="1"/>
          </p:nvPr>
        </p:nvSpPr>
        <p:spPr>
          <a:xfrm>
            <a:off x="709743" y="944802"/>
            <a:ext cx="3362594" cy="3076044"/>
          </a:xfrm>
          <a:prstGeom prst="rect">
            <a:avLst/>
          </a:prstGeom>
        </p:spPr>
        <p:txBody>
          <a:bodyPr vert="horz" wrap="square" lIns="0" tIns="102054" rIns="0" bIns="0" rtlCol="0">
            <a:spAutoFit/>
          </a:bodyPr>
          <a:lstStyle/>
          <a:p>
            <a:pPr marL="10206">
              <a:spcBef>
                <a:spcPts val="804"/>
              </a:spcBef>
            </a:pPr>
            <a:r>
              <a:rPr dirty="0"/>
              <a:t>Existing Street</a:t>
            </a:r>
            <a:r>
              <a:rPr spc="-4" dirty="0"/>
              <a:t> </a:t>
            </a:r>
            <a:r>
              <a:rPr spc="-20" dirty="0"/>
              <a:t>Trees</a:t>
            </a:r>
          </a:p>
          <a:p>
            <a:pPr marL="10206" marR="387307">
              <a:spcBef>
                <a:spcPts val="723"/>
              </a:spcBef>
            </a:pPr>
            <a:r>
              <a:rPr b="0" u="none" dirty="0">
                <a:latin typeface="Arial"/>
                <a:cs typeface="Arial"/>
              </a:rPr>
              <a:t>Existing street trees </a:t>
            </a:r>
            <a:r>
              <a:rPr b="0" u="none" spc="-4" dirty="0"/>
              <a:t>will be protected during  </a:t>
            </a:r>
            <a:r>
              <a:rPr b="0" u="none" dirty="0">
                <a:latin typeface="Arial"/>
                <a:cs typeface="Arial"/>
              </a:rPr>
              <a:t>construction </a:t>
            </a:r>
            <a:r>
              <a:rPr b="0" u="none" spc="-4" dirty="0"/>
              <a:t>and </a:t>
            </a:r>
            <a:r>
              <a:rPr b="0" u="none" dirty="0">
                <a:latin typeface="Arial"/>
                <a:cs typeface="Arial"/>
              </a:rPr>
              <a:t>the sidewalks </a:t>
            </a:r>
            <a:r>
              <a:rPr b="0" u="none" spc="-4" dirty="0"/>
              <a:t>will be </a:t>
            </a:r>
            <a:r>
              <a:rPr b="0" u="none" dirty="0">
                <a:latin typeface="Arial"/>
                <a:cs typeface="Arial"/>
              </a:rPr>
              <a:t>carefully  </a:t>
            </a:r>
            <a:r>
              <a:rPr b="0" u="none" spc="-4" dirty="0"/>
              <a:t>evaluated </a:t>
            </a:r>
            <a:r>
              <a:rPr b="0" u="none" dirty="0">
                <a:latin typeface="Arial"/>
                <a:cs typeface="Arial"/>
              </a:rPr>
              <a:t>to </a:t>
            </a:r>
            <a:r>
              <a:rPr b="0" u="none" spc="-4" dirty="0"/>
              <a:t>ensure adequate accessible routes  </a:t>
            </a:r>
            <a:r>
              <a:rPr b="0" u="none" dirty="0">
                <a:latin typeface="Arial"/>
                <a:cs typeface="Arial"/>
              </a:rPr>
              <a:t>through the</a:t>
            </a:r>
            <a:r>
              <a:rPr b="0" u="none" spc="-8" dirty="0"/>
              <a:t> </a:t>
            </a:r>
            <a:r>
              <a:rPr b="0" u="none" spc="-4" dirty="0"/>
              <a:t>neighborhood.</a:t>
            </a:r>
          </a:p>
          <a:p>
            <a:pPr marL="10206">
              <a:spcBef>
                <a:spcPts val="1085"/>
              </a:spcBef>
            </a:pPr>
            <a:r>
              <a:rPr spc="-4" dirty="0"/>
              <a:t>New </a:t>
            </a:r>
            <a:r>
              <a:rPr spc="-24" dirty="0"/>
              <a:t>Tree</a:t>
            </a:r>
            <a:r>
              <a:rPr spc="-8" dirty="0"/>
              <a:t> </a:t>
            </a:r>
            <a:r>
              <a:rPr dirty="0"/>
              <a:t>Plantings</a:t>
            </a:r>
          </a:p>
          <a:p>
            <a:pPr marL="10206" marR="4082">
              <a:spcBef>
                <a:spcPts val="723"/>
              </a:spcBef>
            </a:pPr>
            <a:r>
              <a:rPr b="0" u="none" dirty="0">
                <a:latin typeface="Arial"/>
                <a:cs typeface="Arial"/>
              </a:rPr>
              <a:t>The </a:t>
            </a:r>
            <a:r>
              <a:rPr b="0" u="none" spc="-4" dirty="0"/>
              <a:t>City </a:t>
            </a:r>
            <a:r>
              <a:rPr b="0" u="none" dirty="0">
                <a:latin typeface="Arial"/>
                <a:cs typeface="Arial"/>
              </a:rPr>
              <a:t>Arborist </a:t>
            </a:r>
            <a:r>
              <a:rPr b="0" u="none" spc="-4" dirty="0"/>
              <a:t>will review each </a:t>
            </a:r>
            <a:r>
              <a:rPr b="0" u="none" dirty="0">
                <a:latin typeface="Arial"/>
                <a:cs typeface="Arial"/>
              </a:rPr>
              <a:t>street </a:t>
            </a:r>
            <a:r>
              <a:rPr b="0" u="none" spc="-4" dirty="0"/>
              <a:t>and</a:t>
            </a:r>
            <a:r>
              <a:rPr b="0" u="none" spc="-133" dirty="0"/>
              <a:t> </a:t>
            </a:r>
            <a:r>
              <a:rPr b="0" u="none" dirty="0">
                <a:latin typeface="Arial"/>
                <a:cs typeface="Arial"/>
              </a:rPr>
              <a:t>sidewalk  </a:t>
            </a:r>
            <a:r>
              <a:rPr b="0" u="none" spc="-4" dirty="0"/>
              <a:t>project </a:t>
            </a:r>
            <a:r>
              <a:rPr b="0" u="none" dirty="0">
                <a:latin typeface="Arial"/>
                <a:cs typeface="Arial"/>
              </a:rPr>
              <a:t>to </a:t>
            </a:r>
            <a:r>
              <a:rPr b="0" u="none" spc="-4" dirty="0"/>
              <a:t>determine </a:t>
            </a:r>
            <a:r>
              <a:rPr b="0" u="none" dirty="0">
                <a:latin typeface="Arial"/>
                <a:cs typeface="Arial"/>
              </a:rPr>
              <a:t>tree </a:t>
            </a:r>
            <a:r>
              <a:rPr b="0" u="none" spc="-4" dirty="0"/>
              <a:t>planting opportunities;  evaluating </a:t>
            </a:r>
            <a:r>
              <a:rPr b="0" u="none" dirty="0">
                <a:latin typeface="Arial"/>
                <a:cs typeface="Arial"/>
              </a:rPr>
              <a:t>the </a:t>
            </a:r>
            <a:r>
              <a:rPr b="0" u="none" spc="-4" dirty="0"/>
              <a:t>location of overhead and underground  utilities, proximity </a:t>
            </a:r>
            <a:r>
              <a:rPr b="0" u="none" dirty="0">
                <a:latin typeface="Arial"/>
                <a:cs typeface="Arial"/>
              </a:rPr>
              <a:t>to </a:t>
            </a:r>
            <a:r>
              <a:rPr b="0" u="none" spc="-4" dirty="0"/>
              <a:t>intersections, </a:t>
            </a:r>
            <a:r>
              <a:rPr b="0" u="none" dirty="0">
                <a:latin typeface="Arial"/>
                <a:cs typeface="Arial"/>
              </a:rPr>
              <a:t>site </a:t>
            </a:r>
            <a:r>
              <a:rPr b="0" u="none" spc="-4" dirty="0"/>
              <a:t>lines, building  </a:t>
            </a:r>
            <a:r>
              <a:rPr b="0" u="none" dirty="0">
                <a:latin typeface="Arial"/>
                <a:cs typeface="Arial"/>
              </a:rPr>
              <a:t>setbacks, </a:t>
            </a:r>
            <a:r>
              <a:rPr b="0" u="none" spc="-4" dirty="0"/>
              <a:t>locations of entrances,</a:t>
            </a:r>
            <a:r>
              <a:rPr b="0" u="none" spc="-16" dirty="0"/>
              <a:t> </a:t>
            </a:r>
            <a:r>
              <a:rPr b="0" u="none" spc="-4" dirty="0"/>
              <a:t>etc.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815122" y="4020846"/>
            <a:ext cx="3918857" cy="1324254"/>
          </a:xfrm>
          <a:prstGeom prst="rect">
            <a:avLst/>
          </a:prstGeom>
        </p:spPr>
        <p:txBody>
          <a:bodyPr vert="horz" wrap="square" lIns="0" tIns="10205" rIns="0" bIns="0" rtlCol="0">
            <a:spAutoFit/>
          </a:bodyPr>
          <a:lstStyle/>
          <a:p>
            <a:pPr marL="193909" marR="187784" indent="-183703" defTabSz="734812" fontAlgn="auto">
              <a:spcBef>
                <a:spcPts val="80"/>
              </a:spcBef>
              <a:spcAft>
                <a:spcPts val="0"/>
              </a:spcAft>
              <a:buClr>
                <a:srgbClr val="FE4509"/>
              </a:buClr>
              <a:buFontTx/>
              <a:buChar char="•"/>
              <a:tabLst>
                <a:tab pos="193398" algn="l"/>
                <a:tab pos="193909" algn="l"/>
              </a:tabLst>
            </a:pP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On </a:t>
            </a:r>
            <a:r>
              <a:rPr sz="1326" b="1" dirty="0">
                <a:solidFill>
                  <a:srgbClr val="727D86"/>
                </a:solidFill>
                <a:latin typeface="Arial"/>
                <a:cs typeface="Arial"/>
              </a:rPr>
              <a:t>narrow </a:t>
            </a:r>
            <a:r>
              <a:rPr sz="1326" b="1" spc="-4" dirty="0">
                <a:solidFill>
                  <a:srgbClr val="727D86"/>
                </a:solidFill>
                <a:latin typeface="Arial"/>
                <a:cs typeface="Arial"/>
              </a:rPr>
              <a:t>sidewalks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(less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than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8’ wide),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a 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minimum of 4’ of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sidewalk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width will be retained  adjacent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to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new</a:t>
            </a:r>
            <a:r>
              <a:rPr sz="1326" spc="-12" dirty="0">
                <a:solidFill>
                  <a:srgbClr val="727D86"/>
                </a:solidFill>
                <a:latin typeface="Arial"/>
                <a:cs typeface="Arial"/>
              </a:rPr>
              <a:t>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trees.</a:t>
            </a:r>
            <a:endParaRPr sz="1326" dirty="0">
              <a:solidFill>
                <a:prstClr val="black"/>
              </a:solidFill>
              <a:latin typeface="Arial"/>
              <a:cs typeface="Arial"/>
            </a:endParaRPr>
          </a:p>
          <a:p>
            <a:pPr marL="193909" marR="4082" indent="-183703" defTabSz="734812" fontAlgn="auto">
              <a:spcBef>
                <a:spcPts val="723"/>
              </a:spcBef>
              <a:spcAft>
                <a:spcPts val="0"/>
              </a:spcAft>
              <a:buClr>
                <a:srgbClr val="FE4509"/>
              </a:buClr>
              <a:buFontTx/>
              <a:buChar char="•"/>
              <a:tabLst>
                <a:tab pos="193398" algn="l"/>
                <a:tab pos="193909" algn="l"/>
              </a:tabLst>
            </a:pP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On </a:t>
            </a:r>
            <a:r>
              <a:rPr sz="1326" b="1" dirty="0">
                <a:solidFill>
                  <a:srgbClr val="727D86"/>
                </a:solidFill>
                <a:latin typeface="Arial"/>
                <a:cs typeface="Arial"/>
              </a:rPr>
              <a:t>wider </a:t>
            </a:r>
            <a:r>
              <a:rPr sz="1326" b="1" spc="-4" dirty="0">
                <a:solidFill>
                  <a:srgbClr val="727D86"/>
                </a:solidFill>
                <a:latin typeface="Arial"/>
                <a:cs typeface="Arial"/>
              </a:rPr>
              <a:t>sidewalks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(8’ wide or greater),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a 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minimum of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½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of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the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overall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sidewalk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width will be  retained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for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pedestrians.</a:t>
            </a:r>
            <a:endParaRPr sz="1326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15019" y="5286955"/>
            <a:ext cx="3650967" cy="804909"/>
          </a:xfrm>
          <a:prstGeom prst="rect">
            <a:avLst/>
          </a:prstGeom>
        </p:spPr>
        <p:txBody>
          <a:bodyPr vert="horz" wrap="square" lIns="0" tIns="102054" rIns="0" bIns="0" rtlCol="0">
            <a:spAutoFit/>
          </a:bodyPr>
          <a:lstStyle/>
          <a:p>
            <a:pPr marL="10206" defTabSz="734812" fontAlgn="auto">
              <a:spcBef>
                <a:spcPts val="804"/>
              </a:spcBef>
              <a:spcAft>
                <a:spcPts val="0"/>
              </a:spcAft>
            </a:pPr>
            <a:r>
              <a:rPr sz="1326" b="1" u="heavy" spc="-4" dirty="0">
                <a:solidFill>
                  <a:srgbClr val="727D86"/>
                </a:solidFill>
                <a:uFill>
                  <a:solidFill>
                    <a:srgbClr val="727D86"/>
                  </a:solidFill>
                </a:uFill>
                <a:latin typeface="Arial"/>
                <a:cs typeface="Arial"/>
              </a:rPr>
              <a:t>Back </a:t>
            </a:r>
            <a:r>
              <a:rPr sz="1326" b="1" u="heavy" dirty="0">
                <a:solidFill>
                  <a:srgbClr val="727D86"/>
                </a:solidFill>
                <a:uFill>
                  <a:solidFill>
                    <a:srgbClr val="727D86"/>
                  </a:solidFill>
                </a:uFill>
                <a:latin typeface="Arial"/>
                <a:cs typeface="Arial"/>
              </a:rPr>
              <a:t>of Sidewalk</a:t>
            </a:r>
            <a:r>
              <a:rPr sz="1326" b="1" u="heavy" spc="-8" dirty="0">
                <a:solidFill>
                  <a:srgbClr val="727D86"/>
                </a:solidFill>
                <a:uFill>
                  <a:solidFill>
                    <a:srgbClr val="727D86"/>
                  </a:solidFill>
                </a:uFill>
                <a:latin typeface="Arial"/>
                <a:cs typeface="Arial"/>
              </a:rPr>
              <a:t> </a:t>
            </a:r>
            <a:r>
              <a:rPr sz="1326" b="1" u="heavy" spc="-20" dirty="0">
                <a:solidFill>
                  <a:srgbClr val="727D86"/>
                </a:solidFill>
                <a:uFill>
                  <a:solidFill>
                    <a:srgbClr val="727D86"/>
                  </a:solidFill>
                </a:uFill>
                <a:latin typeface="Arial"/>
                <a:cs typeface="Arial"/>
              </a:rPr>
              <a:t>Trees</a:t>
            </a:r>
            <a:endParaRPr sz="1326" dirty="0">
              <a:solidFill>
                <a:prstClr val="black"/>
              </a:solidFill>
              <a:latin typeface="Arial"/>
              <a:cs typeface="Arial"/>
            </a:endParaRPr>
          </a:p>
          <a:p>
            <a:pPr marL="10206" marR="4082" defTabSz="734812" fontAlgn="auto">
              <a:spcBef>
                <a:spcPts val="723"/>
              </a:spcBef>
              <a:spcAft>
                <a:spcPts val="0"/>
              </a:spcAft>
            </a:pP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The Arborist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will work with residents interested</a:t>
            </a:r>
            <a:r>
              <a:rPr sz="1326" spc="-137" dirty="0">
                <a:solidFill>
                  <a:srgbClr val="727D86"/>
                </a:solidFill>
                <a:latin typeface="Arial"/>
                <a:cs typeface="Arial"/>
              </a:rPr>
              <a:t>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in  back of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sidewalk tree</a:t>
            </a:r>
            <a:r>
              <a:rPr sz="1326" spc="-12" dirty="0">
                <a:solidFill>
                  <a:srgbClr val="727D86"/>
                </a:solidFill>
                <a:latin typeface="Arial"/>
                <a:cs typeface="Arial"/>
              </a:rPr>
              <a:t>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plantings.</a:t>
            </a:r>
            <a:endParaRPr sz="1326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071654" y="4995812"/>
            <a:ext cx="3633617" cy="1302738"/>
          </a:xfrm>
          <a:prstGeom prst="rect">
            <a:avLst/>
          </a:prstGeom>
        </p:spPr>
        <p:txBody>
          <a:bodyPr vert="horz" wrap="square" lIns="0" tIns="102054" rIns="0" bIns="0" rtlCol="0">
            <a:spAutoFit/>
          </a:bodyPr>
          <a:lstStyle/>
          <a:p>
            <a:pPr marL="199012" defTabSz="734812" fontAlgn="auto">
              <a:spcBef>
                <a:spcPts val="804"/>
              </a:spcBef>
              <a:spcAft>
                <a:spcPts val="0"/>
              </a:spcAft>
            </a:pPr>
            <a:r>
              <a:rPr sz="1326" b="1" dirty="0">
                <a:solidFill>
                  <a:srgbClr val="FFFFFF"/>
                </a:solidFill>
                <a:latin typeface="Arial"/>
                <a:cs typeface="Arial"/>
              </a:rPr>
              <a:t>GOALS</a:t>
            </a:r>
            <a:endParaRPr sz="1326">
              <a:solidFill>
                <a:prstClr val="black"/>
              </a:solidFill>
              <a:latin typeface="Arial"/>
              <a:cs typeface="Arial"/>
            </a:endParaRPr>
          </a:p>
          <a:p>
            <a:pPr marL="382715" marR="577133" indent="-183703" defTabSz="734812" fontAlgn="auto">
              <a:spcBef>
                <a:spcPts val="723"/>
              </a:spcBef>
              <a:spcAft>
                <a:spcPts val="0"/>
              </a:spcAft>
              <a:buClr>
                <a:srgbClr val="FFFFFF"/>
              </a:buClr>
              <a:buFont typeface="Arial"/>
              <a:buChar char="•"/>
              <a:tabLst>
                <a:tab pos="382715" algn="l"/>
                <a:tab pos="383224" algn="l"/>
              </a:tabLst>
            </a:pPr>
            <a:r>
              <a:rPr sz="1326" b="1" dirty="0">
                <a:solidFill>
                  <a:srgbClr val="FE4509"/>
                </a:solidFill>
                <a:latin typeface="Arial"/>
                <a:cs typeface="Arial"/>
              </a:rPr>
              <a:t>Protect </a:t>
            </a:r>
            <a:r>
              <a:rPr sz="1326" b="1" spc="-4" dirty="0">
                <a:solidFill>
                  <a:srgbClr val="FE4509"/>
                </a:solidFill>
                <a:latin typeface="Arial"/>
                <a:cs typeface="Arial"/>
              </a:rPr>
              <a:t>existing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street trees</a:t>
            </a:r>
            <a:r>
              <a:rPr sz="1326" spc="-7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during 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construction.</a:t>
            </a:r>
            <a:endParaRPr sz="1326">
              <a:solidFill>
                <a:prstClr val="black"/>
              </a:solidFill>
              <a:latin typeface="Arial"/>
              <a:cs typeface="Arial"/>
            </a:endParaRPr>
          </a:p>
          <a:p>
            <a:pPr marL="382715" marR="491916" indent="-183703" defTabSz="734812" fontAlgn="auto">
              <a:spcBef>
                <a:spcPts val="723"/>
              </a:spcBef>
              <a:spcAft>
                <a:spcPts val="0"/>
              </a:spcAft>
              <a:buFontTx/>
              <a:buChar char="•"/>
              <a:tabLst>
                <a:tab pos="382715" algn="l"/>
                <a:tab pos="383224" algn="l"/>
              </a:tabLst>
            </a:pP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Increase the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number of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street trees 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and maintain </a:t>
            </a:r>
            <a:r>
              <a:rPr sz="1326" b="1" spc="-4" dirty="0">
                <a:solidFill>
                  <a:srgbClr val="FE4509"/>
                </a:solidFill>
                <a:latin typeface="Arial"/>
                <a:cs typeface="Arial"/>
              </a:rPr>
              <a:t>accessible</a:t>
            </a:r>
            <a:r>
              <a:rPr sz="1326" b="1" spc="-52" dirty="0">
                <a:solidFill>
                  <a:srgbClr val="FE4509"/>
                </a:solidFill>
                <a:latin typeface="Arial"/>
                <a:cs typeface="Arial"/>
              </a:rPr>
              <a:t> </a:t>
            </a:r>
            <a:r>
              <a:rPr sz="1326" b="1" spc="-4" dirty="0">
                <a:solidFill>
                  <a:srgbClr val="FE4509"/>
                </a:solidFill>
                <a:latin typeface="Arial"/>
                <a:cs typeface="Arial"/>
              </a:rPr>
              <a:t>sidewalks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1326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045806" y="766136"/>
            <a:ext cx="0" cy="277586"/>
          </a:xfrm>
          <a:custGeom>
            <a:avLst/>
            <a:gdLst/>
            <a:ahLst/>
            <a:cxnLst/>
            <a:rect l="l" t="t" r="r" b="b"/>
            <a:pathLst>
              <a:path h="345440">
                <a:moveTo>
                  <a:pt x="0" y="0"/>
                </a:moveTo>
                <a:lnTo>
                  <a:pt x="0" y="345122"/>
                </a:lnTo>
              </a:path>
            </a:pathLst>
          </a:custGeom>
          <a:ln w="40233">
            <a:solidFill>
              <a:srgbClr val="C0BDBD"/>
            </a:solidFill>
          </a:ln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66923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09571" y="671111"/>
            <a:ext cx="5346076" cy="381304"/>
          </a:xfrm>
          <a:prstGeom prst="rect">
            <a:avLst/>
          </a:prstGeom>
        </p:spPr>
        <p:txBody>
          <a:bodyPr vert="horz" wrap="square" lIns="0" tIns="10205" rIns="0" bIns="0" rtlCol="0">
            <a:spAutoFit/>
          </a:bodyPr>
          <a:lstStyle/>
          <a:p>
            <a:pPr marL="10206">
              <a:spcBef>
                <a:spcPts val="80"/>
              </a:spcBef>
              <a:tabLst>
                <a:tab pos="1336949" algn="l"/>
              </a:tabLst>
            </a:pPr>
            <a:r>
              <a:rPr dirty="0">
                <a:solidFill>
                  <a:srgbClr val="727D86"/>
                </a:solidFill>
              </a:rPr>
              <a:t>SCOPE	</a:t>
            </a:r>
            <a:r>
              <a:rPr dirty="0"/>
              <a:t>GREEN</a:t>
            </a:r>
            <a:r>
              <a:rPr spc="-72" dirty="0"/>
              <a:t> </a:t>
            </a:r>
            <a:r>
              <a:rPr dirty="0"/>
              <a:t>INFRASTRUCTURE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809570" y="1246526"/>
            <a:ext cx="3910183" cy="5193775"/>
          </a:xfrm>
          <a:prstGeom prst="rect">
            <a:avLst/>
          </a:prstGeom>
        </p:spPr>
        <p:txBody>
          <a:bodyPr vert="horz" wrap="square" lIns="0" tIns="10205" rIns="0" bIns="0" rtlCol="0">
            <a:spAutoFit/>
          </a:bodyPr>
          <a:lstStyle/>
          <a:p>
            <a:pPr marL="10206" marR="338320" defTabSz="734812" fontAlgn="auto">
              <a:spcBef>
                <a:spcPts val="80"/>
              </a:spcBef>
              <a:spcAft>
                <a:spcPts val="0"/>
              </a:spcAft>
            </a:pP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The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City is incorporating green infrastructure on  projects, as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conditions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and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space</a:t>
            </a:r>
            <a:r>
              <a:rPr sz="1326" spc="-56" dirty="0">
                <a:solidFill>
                  <a:srgbClr val="727D86"/>
                </a:solidFill>
                <a:latin typeface="Arial"/>
                <a:cs typeface="Arial"/>
              </a:rPr>
              <a:t> </a:t>
            </a:r>
            <a:r>
              <a:rPr sz="1326" spc="-16" dirty="0">
                <a:solidFill>
                  <a:srgbClr val="727D86"/>
                </a:solidFill>
                <a:latin typeface="Arial"/>
                <a:cs typeface="Arial"/>
              </a:rPr>
              <a:t>allow.</a:t>
            </a:r>
            <a:endParaRPr lang="en-US" sz="1326" spc="-16" dirty="0">
              <a:solidFill>
                <a:srgbClr val="727D86"/>
              </a:solidFill>
              <a:latin typeface="Arial"/>
              <a:cs typeface="Arial"/>
            </a:endParaRPr>
          </a:p>
          <a:p>
            <a:pPr marL="10206" marR="338320" defTabSz="734812" fontAlgn="auto">
              <a:spcBef>
                <a:spcPts val="80"/>
              </a:spcBef>
              <a:spcAft>
                <a:spcPts val="0"/>
              </a:spcAft>
            </a:pPr>
            <a:endParaRPr lang="en-US" sz="1326" spc="-16" dirty="0">
              <a:solidFill>
                <a:srgbClr val="727D86"/>
              </a:solidFill>
              <a:latin typeface="Arial"/>
              <a:cs typeface="Arial"/>
            </a:endParaRPr>
          </a:p>
          <a:p>
            <a:pPr marL="10206" defTabSz="734812" fontAlgn="auto">
              <a:spcBef>
                <a:spcPts val="723"/>
              </a:spcBef>
              <a:spcAft>
                <a:spcPts val="0"/>
              </a:spcAft>
            </a:pPr>
            <a:r>
              <a:rPr lang="en-US" sz="1326" b="1" u="heavy" dirty="0">
                <a:solidFill>
                  <a:srgbClr val="727D86"/>
                </a:solidFill>
                <a:uFill>
                  <a:solidFill>
                    <a:srgbClr val="727D86"/>
                  </a:solidFill>
                </a:uFill>
                <a:latin typeface="Arial"/>
                <a:cs typeface="Arial"/>
              </a:rPr>
              <a:t>Goals</a:t>
            </a:r>
            <a:endParaRPr lang="en-US" sz="1326" dirty="0">
              <a:solidFill>
                <a:prstClr val="black"/>
              </a:solidFill>
              <a:latin typeface="Arial"/>
              <a:cs typeface="Arial"/>
            </a:endParaRPr>
          </a:p>
          <a:p>
            <a:pPr marL="193909" marR="4082" indent="-183703" defTabSz="734812" fontAlgn="auto">
              <a:spcBef>
                <a:spcPts val="723"/>
              </a:spcBef>
              <a:spcAft>
                <a:spcPts val="0"/>
              </a:spcAft>
              <a:buClr>
                <a:srgbClr val="FE4509"/>
              </a:buClr>
              <a:buFontTx/>
              <a:buChar char="•"/>
              <a:tabLst>
                <a:tab pos="193398" algn="l"/>
                <a:tab pos="193909" algn="l"/>
              </a:tabLst>
            </a:pPr>
            <a:r>
              <a:rPr lang="en-US" sz="1326" dirty="0" err="1">
                <a:solidFill>
                  <a:srgbClr val="727D86"/>
                </a:solidFill>
                <a:latin typeface="Arial"/>
                <a:cs typeface="Arial"/>
              </a:rPr>
              <a:t>Stormwater</a:t>
            </a:r>
            <a:r>
              <a:rPr lang="en-US" sz="1326" dirty="0">
                <a:solidFill>
                  <a:srgbClr val="727D86"/>
                </a:solidFill>
                <a:latin typeface="Arial"/>
                <a:cs typeface="Arial"/>
              </a:rPr>
              <a:t> </a:t>
            </a:r>
            <a:r>
              <a:rPr lang="en-US" sz="1326" spc="-4" dirty="0">
                <a:solidFill>
                  <a:srgbClr val="727D86"/>
                </a:solidFill>
                <a:latin typeface="Arial"/>
                <a:cs typeface="Arial"/>
              </a:rPr>
              <a:t>discharges are </a:t>
            </a:r>
            <a:r>
              <a:rPr lang="en-US" sz="1326" dirty="0">
                <a:solidFill>
                  <a:srgbClr val="727D86"/>
                </a:solidFill>
                <a:latin typeface="Arial"/>
                <a:cs typeface="Arial"/>
              </a:rPr>
              <a:t>contributing to </a:t>
            </a:r>
            <a:r>
              <a:rPr lang="en-US" sz="1326" spc="-4" dirty="0">
                <a:solidFill>
                  <a:srgbClr val="727D86"/>
                </a:solidFill>
                <a:latin typeface="Arial"/>
                <a:cs typeface="Arial"/>
              </a:rPr>
              <a:t>at least  55% of impairments </a:t>
            </a:r>
            <a:r>
              <a:rPr lang="en-US" sz="1326" dirty="0">
                <a:solidFill>
                  <a:srgbClr val="727D86"/>
                </a:solidFill>
                <a:latin typeface="Arial"/>
                <a:cs typeface="Arial"/>
              </a:rPr>
              <a:t>to </a:t>
            </a:r>
            <a:r>
              <a:rPr lang="en-US" sz="1326" spc="-4" dirty="0">
                <a:solidFill>
                  <a:srgbClr val="727D86"/>
                </a:solidFill>
                <a:latin typeface="Arial"/>
                <a:cs typeface="Arial"/>
              </a:rPr>
              <a:t>Massachusetts’ assessed  waters.</a:t>
            </a:r>
            <a:endParaRPr lang="en-US" sz="1326" dirty="0">
              <a:solidFill>
                <a:prstClr val="black"/>
              </a:solidFill>
              <a:latin typeface="Arial"/>
              <a:cs typeface="Arial"/>
            </a:endParaRPr>
          </a:p>
          <a:p>
            <a:pPr marL="193909" marR="21942" indent="-183703" defTabSz="734812" fontAlgn="auto">
              <a:spcBef>
                <a:spcPts val="723"/>
              </a:spcBef>
              <a:spcAft>
                <a:spcPts val="0"/>
              </a:spcAft>
              <a:buClr>
                <a:srgbClr val="FE4509"/>
              </a:buClr>
              <a:buFontTx/>
              <a:buChar char="•"/>
              <a:tabLst>
                <a:tab pos="193398" algn="l"/>
                <a:tab pos="193909" algn="l"/>
              </a:tabLst>
            </a:pPr>
            <a:r>
              <a:rPr lang="en-US" sz="1326" dirty="0">
                <a:solidFill>
                  <a:srgbClr val="727D86"/>
                </a:solidFill>
                <a:latin typeface="Arial"/>
                <a:cs typeface="Arial"/>
              </a:rPr>
              <a:t>Goal: </a:t>
            </a:r>
            <a:r>
              <a:rPr lang="en-US" sz="1326" b="1" dirty="0">
                <a:solidFill>
                  <a:srgbClr val="FE4509"/>
                </a:solidFill>
                <a:latin typeface="Arial"/>
                <a:cs typeface="Arial"/>
              </a:rPr>
              <a:t>improve </a:t>
            </a:r>
            <a:r>
              <a:rPr lang="en-US" sz="1326" b="1" spc="-4" dirty="0">
                <a:solidFill>
                  <a:srgbClr val="FE4509"/>
                </a:solidFill>
                <a:latin typeface="Arial"/>
                <a:cs typeface="Arial"/>
              </a:rPr>
              <a:t>the </a:t>
            </a:r>
            <a:r>
              <a:rPr lang="en-US" sz="1326" b="1" dirty="0">
                <a:solidFill>
                  <a:srgbClr val="FE4509"/>
                </a:solidFill>
                <a:latin typeface="Arial"/>
                <a:cs typeface="Arial"/>
              </a:rPr>
              <a:t>water quality </a:t>
            </a:r>
            <a:r>
              <a:rPr lang="en-US" sz="1326" spc="-4" dirty="0">
                <a:solidFill>
                  <a:srgbClr val="727D86"/>
                </a:solidFill>
                <a:latin typeface="Arial"/>
                <a:cs typeface="Arial"/>
              </a:rPr>
              <a:t>of </a:t>
            </a:r>
            <a:r>
              <a:rPr lang="en-US" sz="1326" dirty="0" err="1">
                <a:solidFill>
                  <a:srgbClr val="727D86"/>
                </a:solidFill>
                <a:latin typeface="Arial"/>
                <a:cs typeface="Arial"/>
              </a:rPr>
              <a:t>stormwater</a:t>
            </a:r>
            <a:r>
              <a:rPr lang="en-US" sz="1326" dirty="0">
                <a:solidFill>
                  <a:srgbClr val="727D86"/>
                </a:solidFill>
                <a:latin typeface="Arial"/>
                <a:cs typeface="Arial"/>
              </a:rPr>
              <a:t>  </a:t>
            </a:r>
            <a:r>
              <a:rPr lang="en-US" sz="1326" spc="-4" dirty="0">
                <a:solidFill>
                  <a:srgbClr val="727D86"/>
                </a:solidFill>
                <a:latin typeface="Arial"/>
                <a:cs typeface="Arial"/>
              </a:rPr>
              <a:t>before discharging </a:t>
            </a:r>
            <a:r>
              <a:rPr lang="en-US" sz="1326" dirty="0">
                <a:solidFill>
                  <a:srgbClr val="727D86"/>
                </a:solidFill>
                <a:latin typeface="Arial"/>
                <a:cs typeface="Arial"/>
              </a:rPr>
              <a:t>to </a:t>
            </a:r>
            <a:r>
              <a:rPr lang="en-US" sz="1326" spc="-4" dirty="0">
                <a:solidFill>
                  <a:srgbClr val="727D86"/>
                </a:solidFill>
                <a:latin typeface="Arial"/>
                <a:cs typeface="Arial"/>
              </a:rPr>
              <a:t>outfalls at </a:t>
            </a:r>
            <a:r>
              <a:rPr lang="en-US" sz="1326" dirty="0">
                <a:solidFill>
                  <a:srgbClr val="727D86"/>
                </a:solidFill>
                <a:latin typeface="Arial"/>
                <a:cs typeface="Arial"/>
              </a:rPr>
              <a:t>the Alewife</a:t>
            </a:r>
            <a:r>
              <a:rPr lang="en-US" sz="1326" spc="-137" dirty="0">
                <a:solidFill>
                  <a:srgbClr val="727D86"/>
                </a:solidFill>
                <a:latin typeface="Arial"/>
                <a:cs typeface="Arial"/>
              </a:rPr>
              <a:t> </a:t>
            </a:r>
            <a:r>
              <a:rPr lang="en-US" sz="1326" dirty="0">
                <a:solidFill>
                  <a:srgbClr val="727D86"/>
                </a:solidFill>
                <a:latin typeface="Arial"/>
                <a:cs typeface="Arial"/>
              </a:rPr>
              <a:t>Brook  </a:t>
            </a:r>
            <a:r>
              <a:rPr lang="en-US" sz="1326" spc="-4" dirty="0">
                <a:solidFill>
                  <a:srgbClr val="727D86"/>
                </a:solidFill>
                <a:latin typeface="Arial"/>
                <a:cs typeface="Arial"/>
              </a:rPr>
              <a:t>and Charles</a:t>
            </a:r>
            <a:r>
              <a:rPr lang="en-US" sz="1326" spc="-8" dirty="0">
                <a:solidFill>
                  <a:srgbClr val="727D86"/>
                </a:solidFill>
                <a:latin typeface="Arial"/>
                <a:cs typeface="Arial"/>
              </a:rPr>
              <a:t> </a:t>
            </a:r>
            <a:r>
              <a:rPr lang="en-US" sz="1326" spc="-16" dirty="0">
                <a:solidFill>
                  <a:srgbClr val="727D86"/>
                </a:solidFill>
                <a:latin typeface="Arial"/>
                <a:cs typeface="Arial"/>
              </a:rPr>
              <a:t>River.</a:t>
            </a:r>
            <a:endParaRPr lang="en-US" sz="1326" dirty="0">
              <a:solidFill>
                <a:prstClr val="black"/>
              </a:solidFill>
              <a:latin typeface="Arial"/>
              <a:cs typeface="Arial"/>
            </a:endParaRPr>
          </a:p>
          <a:p>
            <a:pPr marL="10206" marR="338320" defTabSz="734812" fontAlgn="auto">
              <a:spcBef>
                <a:spcPts val="80"/>
              </a:spcBef>
              <a:spcAft>
                <a:spcPts val="0"/>
              </a:spcAft>
            </a:pPr>
            <a:endParaRPr sz="1326" dirty="0">
              <a:solidFill>
                <a:prstClr val="black"/>
              </a:solidFill>
              <a:latin typeface="Arial"/>
              <a:cs typeface="Arial"/>
            </a:endParaRPr>
          </a:p>
          <a:p>
            <a:pPr marL="10206" defTabSz="734812" fontAlgn="auto">
              <a:spcBef>
                <a:spcPts val="723"/>
              </a:spcBef>
              <a:spcAft>
                <a:spcPts val="0"/>
              </a:spcAft>
            </a:pPr>
            <a:r>
              <a:rPr sz="1326" b="1" u="heavy" spc="-24" dirty="0">
                <a:solidFill>
                  <a:srgbClr val="727D86"/>
                </a:solidFill>
                <a:uFill>
                  <a:solidFill>
                    <a:srgbClr val="727D86"/>
                  </a:solidFill>
                </a:uFill>
                <a:latin typeface="Arial"/>
                <a:cs typeface="Arial"/>
              </a:rPr>
              <a:t>Types </a:t>
            </a:r>
            <a:r>
              <a:rPr sz="1326" b="1" u="heavy" dirty="0">
                <a:solidFill>
                  <a:srgbClr val="727D86"/>
                </a:solidFill>
                <a:uFill>
                  <a:solidFill>
                    <a:srgbClr val="727D86"/>
                  </a:solidFill>
                </a:uFill>
                <a:latin typeface="Arial"/>
                <a:cs typeface="Arial"/>
              </a:rPr>
              <a:t>of</a:t>
            </a:r>
            <a:r>
              <a:rPr sz="1326" b="1" u="heavy" spc="12" dirty="0">
                <a:solidFill>
                  <a:srgbClr val="727D86"/>
                </a:solidFill>
                <a:uFill>
                  <a:solidFill>
                    <a:srgbClr val="727D86"/>
                  </a:solidFill>
                </a:uFill>
                <a:latin typeface="Arial"/>
                <a:cs typeface="Arial"/>
              </a:rPr>
              <a:t> </a:t>
            </a:r>
            <a:r>
              <a:rPr sz="1326" b="1" u="heavy" dirty="0">
                <a:solidFill>
                  <a:srgbClr val="727D86"/>
                </a:solidFill>
                <a:uFill>
                  <a:solidFill>
                    <a:srgbClr val="727D86"/>
                  </a:solidFill>
                </a:uFill>
                <a:latin typeface="Arial"/>
                <a:cs typeface="Arial"/>
              </a:rPr>
              <a:t>Improvements</a:t>
            </a:r>
            <a:endParaRPr sz="1326" dirty="0">
              <a:solidFill>
                <a:prstClr val="black"/>
              </a:solidFill>
              <a:latin typeface="Arial"/>
              <a:cs typeface="Arial"/>
            </a:endParaRPr>
          </a:p>
          <a:p>
            <a:pPr marL="193909" indent="-183703" defTabSz="734812" fontAlgn="auto">
              <a:spcBef>
                <a:spcPts val="723"/>
              </a:spcBef>
              <a:spcAft>
                <a:spcPts val="0"/>
              </a:spcAft>
              <a:buClr>
                <a:srgbClr val="FE4509"/>
              </a:buClr>
              <a:buFontTx/>
              <a:buChar char="•"/>
              <a:tabLst>
                <a:tab pos="193398" algn="l"/>
                <a:tab pos="193909" algn="l"/>
              </a:tabLst>
            </a:pP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Porous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 asphalt</a:t>
            </a:r>
            <a:endParaRPr sz="1326" dirty="0">
              <a:solidFill>
                <a:prstClr val="black"/>
              </a:solidFill>
              <a:latin typeface="Arial"/>
              <a:cs typeface="Arial"/>
            </a:endParaRPr>
          </a:p>
          <a:p>
            <a:pPr marL="193909" indent="-183703" defTabSz="734812" fontAlgn="auto">
              <a:spcBef>
                <a:spcPts val="723"/>
              </a:spcBef>
              <a:spcAft>
                <a:spcPts val="0"/>
              </a:spcAft>
              <a:buClr>
                <a:srgbClr val="FE4509"/>
              </a:buClr>
              <a:buFontTx/>
              <a:buChar char="•"/>
              <a:tabLst>
                <a:tab pos="193398" algn="l"/>
                <a:tab pos="193909" algn="l"/>
              </a:tabLst>
            </a:pP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Infiltrating catch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 basins</a:t>
            </a:r>
            <a:endParaRPr sz="1326" dirty="0">
              <a:solidFill>
                <a:prstClr val="black"/>
              </a:solidFill>
              <a:latin typeface="Arial"/>
              <a:cs typeface="Arial"/>
            </a:endParaRPr>
          </a:p>
          <a:p>
            <a:pPr marL="193909" indent="-183703" defTabSz="734812" fontAlgn="auto">
              <a:spcBef>
                <a:spcPts val="723"/>
              </a:spcBef>
              <a:spcAft>
                <a:spcPts val="0"/>
              </a:spcAft>
              <a:buClr>
                <a:srgbClr val="FE4509"/>
              </a:buClr>
              <a:buFontTx/>
              <a:buChar char="•"/>
              <a:tabLst>
                <a:tab pos="193398" algn="l"/>
                <a:tab pos="193909" algn="l"/>
              </a:tabLst>
            </a:pP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Rain gardens/bio</a:t>
            </a:r>
            <a:r>
              <a:rPr sz="1326" spc="-8" dirty="0">
                <a:solidFill>
                  <a:srgbClr val="727D86"/>
                </a:solidFill>
                <a:latin typeface="Arial"/>
                <a:cs typeface="Arial"/>
              </a:rPr>
              <a:t>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basins</a:t>
            </a:r>
            <a:endParaRPr sz="1326" dirty="0">
              <a:solidFill>
                <a:prstClr val="black"/>
              </a:solidFill>
              <a:latin typeface="Arial"/>
              <a:cs typeface="Arial"/>
            </a:endParaRPr>
          </a:p>
          <a:p>
            <a:pPr marL="10206" defTabSz="734812" fontAlgn="auto">
              <a:spcBef>
                <a:spcPts val="723"/>
              </a:spcBef>
              <a:spcAft>
                <a:spcPts val="0"/>
              </a:spcAft>
            </a:pPr>
            <a:r>
              <a:rPr sz="1326" b="1" u="heavy" dirty="0">
                <a:solidFill>
                  <a:srgbClr val="727D86"/>
                </a:solidFill>
                <a:uFill>
                  <a:solidFill>
                    <a:srgbClr val="727D86"/>
                  </a:solidFill>
                </a:uFill>
                <a:latin typeface="Arial"/>
                <a:cs typeface="Arial"/>
              </a:rPr>
              <a:t>Siting</a:t>
            </a:r>
            <a:r>
              <a:rPr sz="1326" b="1" u="heavy" spc="-4" dirty="0">
                <a:solidFill>
                  <a:srgbClr val="727D86"/>
                </a:solidFill>
                <a:uFill>
                  <a:solidFill>
                    <a:srgbClr val="727D86"/>
                  </a:solidFill>
                </a:uFill>
                <a:latin typeface="Arial"/>
                <a:cs typeface="Arial"/>
              </a:rPr>
              <a:t> </a:t>
            </a:r>
            <a:r>
              <a:rPr sz="1326" b="1" u="heavy" dirty="0">
                <a:solidFill>
                  <a:srgbClr val="727D86"/>
                </a:solidFill>
                <a:uFill>
                  <a:solidFill>
                    <a:srgbClr val="727D86"/>
                  </a:solidFill>
                </a:uFill>
                <a:latin typeface="Arial"/>
                <a:cs typeface="Arial"/>
              </a:rPr>
              <a:t>Evaluation</a:t>
            </a:r>
            <a:endParaRPr sz="1326" dirty="0">
              <a:solidFill>
                <a:prstClr val="black"/>
              </a:solidFill>
              <a:latin typeface="Arial"/>
              <a:cs typeface="Arial"/>
            </a:endParaRPr>
          </a:p>
          <a:p>
            <a:pPr marL="193909" indent="-183703" defTabSz="734812" fontAlgn="auto">
              <a:spcBef>
                <a:spcPts val="723"/>
              </a:spcBef>
              <a:spcAft>
                <a:spcPts val="0"/>
              </a:spcAft>
              <a:buClr>
                <a:srgbClr val="FE4509"/>
              </a:buClr>
              <a:buFontTx/>
              <a:buChar char="•"/>
              <a:tabLst>
                <a:tab pos="193398" algn="l"/>
                <a:tab pos="193909" algn="l"/>
              </a:tabLst>
            </a:pP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Soil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conditions</a:t>
            </a:r>
            <a:endParaRPr sz="1326" dirty="0">
              <a:solidFill>
                <a:prstClr val="black"/>
              </a:solidFill>
              <a:latin typeface="Arial"/>
              <a:cs typeface="Arial"/>
            </a:endParaRPr>
          </a:p>
          <a:p>
            <a:pPr marL="193909" indent="-183703" defTabSz="734812" fontAlgn="auto">
              <a:spcBef>
                <a:spcPts val="723"/>
              </a:spcBef>
              <a:spcAft>
                <a:spcPts val="0"/>
              </a:spcAft>
              <a:buClr>
                <a:srgbClr val="FE4509"/>
              </a:buClr>
              <a:buFontTx/>
              <a:buChar char="•"/>
              <a:tabLst>
                <a:tab pos="193398" algn="l"/>
                <a:tab pos="193909" algn="l"/>
              </a:tabLst>
            </a:pP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Groundwater</a:t>
            </a:r>
            <a:endParaRPr sz="1326" dirty="0">
              <a:solidFill>
                <a:prstClr val="black"/>
              </a:solidFill>
              <a:latin typeface="Arial"/>
              <a:cs typeface="Arial"/>
            </a:endParaRPr>
          </a:p>
          <a:p>
            <a:pPr marL="193909" indent="-183703" defTabSz="734812" fontAlgn="auto">
              <a:spcBef>
                <a:spcPts val="723"/>
              </a:spcBef>
              <a:spcAft>
                <a:spcPts val="0"/>
              </a:spcAft>
              <a:buClr>
                <a:srgbClr val="FE4509"/>
              </a:buClr>
              <a:buFontTx/>
              <a:buChar char="•"/>
              <a:tabLst>
                <a:tab pos="193398" algn="l"/>
                <a:tab pos="193909" algn="l"/>
              </a:tabLst>
            </a:pP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Space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constraints</a:t>
            </a:r>
            <a:endParaRPr sz="1326" dirty="0">
              <a:solidFill>
                <a:prstClr val="black"/>
              </a:solidFill>
              <a:latin typeface="Arial"/>
              <a:cs typeface="Arial"/>
            </a:endParaRPr>
          </a:p>
          <a:p>
            <a:pPr marL="193909" indent="-183703" defTabSz="734812" fontAlgn="auto">
              <a:spcBef>
                <a:spcPts val="723"/>
              </a:spcBef>
              <a:spcAft>
                <a:spcPts val="0"/>
              </a:spcAft>
              <a:buClr>
                <a:srgbClr val="FE4509"/>
              </a:buClr>
              <a:buFontTx/>
              <a:buChar char="•"/>
              <a:tabLst>
                <a:tab pos="193398" algn="l"/>
                <a:tab pos="193909" algn="l"/>
              </a:tabLst>
            </a:pP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Maintenance</a:t>
            </a:r>
            <a:endParaRPr sz="1326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052141" y="1302530"/>
            <a:ext cx="3262449" cy="24395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052141" y="3884638"/>
            <a:ext cx="3262447" cy="239541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11">
            <a:extLst>
              <a:ext uri="{FF2B5EF4-FFF2-40B4-BE49-F238E27FC236}">
                <a16:creationId xmlns:a16="http://schemas.microsoft.com/office/drawing/2014/main" id="{0745351F-FE69-4BBF-B024-0A7EA81B1943}"/>
              </a:ext>
            </a:extLst>
          </p:cNvPr>
          <p:cNvSpPr/>
          <p:nvPr/>
        </p:nvSpPr>
        <p:spPr>
          <a:xfrm>
            <a:off x="2045806" y="766136"/>
            <a:ext cx="0" cy="277586"/>
          </a:xfrm>
          <a:custGeom>
            <a:avLst/>
            <a:gdLst/>
            <a:ahLst/>
            <a:cxnLst/>
            <a:rect l="l" t="t" r="r" b="b"/>
            <a:pathLst>
              <a:path h="345440">
                <a:moveTo>
                  <a:pt x="0" y="0"/>
                </a:moveTo>
                <a:lnTo>
                  <a:pt x="0" y="345122"/>
                </a:lnTo>
              </a:path>
            </a:pathLst>
          </a:custGeom>
          <a:ln w="40233">
            <a:solidFill>
              <a:srgbClr val="C0BDBD"/>
            </a:solidFill>
          </a:ln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73387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09571" y="671111"/>
            <a:ext cx="5346076" cy="381304"/>
          </a:xfrm>
          <a:prstGeom prst="rect">
            <a:avLst/>
          </a:prstGeom>
        </p:spPr>
        <p:txBody>
          <a:bodyPr vert="horz" wrap="square" lIns="0" tIns="10205" rIns="0" bIns="0" rtlCol="0">
            <a:spAutoFit/>
          </a:bodyPr>
          <a:lstStyle/>
          <a:p>
            <a:pPr marL="10206">
              <a:spcBef>
                <a:spcPts val="80"/>
              </a:spcBef>
              <a:tabLst>
                <a:tab pos="1336949" algn="l"/>
              </a:tabLst>
            </a:pPr>
            <a:r>
              <a:rPr dirty="0">
                <a:solidFill>
                  <a:srgbClr val="727D86"/>
                </a:solidFill>
              </a:rPr>
              <a:t>SCOPE</a:t>
            </a:r>
            <a:r>
              <a:rPr lang="en-US" dirty="0">
                <a:solidFill>
                  <a:srgbClr val="727D86"/>
                </a:solidFill>
              </a:rPr>
              <a:t>	</a:t>
            </a:r>
            <a:r>
              <a:rPr lang="en-US" dirty="0"/>
              <a:t>Construction</a:t>
            </a:r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809570" y="1246526"/>
            <a:ext cx="4129823" cy="2907508"/>
          </a:xfrm>
          <a:prstGeom prst="rect">
            <a:avLst/>
          </a:prstGeom>
        </p:spPr>
        <p:txBody>
          <a:bodyPr vert="horz" wrap="square" lIns="0" tIns="10205" rIns="0" bIns="0" rtlCol="0">
            <a:spAutoFit/>
          </a:bodyPr>
          <a:lstStyle/>
          <a:p>
            <a:pPr marL="10206" marR="338320" defTabSz="734812" fontAlgn="auto">
              <a:spcBef>
                <a:spcPts val="80"/>
              </a:spcBef>
              <a:spcAft>
                <a:spcPts val="0"/>
              </a:spcAft>
            </a:pP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The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City is </a:t>
            </a:r>
            <a:r>
              <a:rPr lang="en-US" sz="1326" spc="-4" dirty="0">
                <a:solidFill>
                  <a:srgbClr val="727D86"/>
                </a:solidFill>
                <a:latin typeface="Arial"/>
                <a:cs typeface="Arial"/>
              </a:rPr>
              <a:t>committed to working with residents and businesses throughout the construction process.</a:t>
            </a:r>
          </a:p>
          <a:p>
            <a:pPr marL="10206" defTabSz="734812" fontAlgn="auto">
              <a:spcBef>
                <a:spcPts val="723"/>
              </a:spcBef>
              <a:spcAft>
                <a:spcPts val="0"/>
              </a:spcAft>
            </a:pPr>
            <a:r>
              <a:rPr lang="en-US" sz="1326" b="1" u="heavy" spc="-24" dirty="0">
                <a:solidFill>
                  <a:srgbClr val="727D86"/>
                </a:solidFill>
                <a:uFill>
                  <a:solidFill>
                    <a:srgbClr val="727D86"/>
                  </a:solidFill>
                </a:uFill>
                <a:latin typeface="Arial"/>
                <a:cs typeface="Arial"/>
              </a:rPr>
              <a:t>Construction Coordination</a:t>
            </a:r>
            <a:endParaRPr sz="1326" dirty="0">
              <a:solidFill>
                <a:prstClr val="black"/>
              </a:solidFill>
              <a:latin typeface="Arial"/>
              <a:cs typeface="Arial"/>
            </a:endParaRPr>
          </a:p>
          <a:p>
            <a:pPr marL="193909" indent="-183703" defTabSz="734812" fontAlgn="auto">
              <a:spcBef>
                <a:spcPts val="723"/>
              </a:spcBef>
              <a:spcAft>
                <a:spcPts val="0"/>
              </a:spcAft>
              <a:buClr>
                <a:srgbClr val="FE4509"/>
              </a:buClr>
              <a:buFontTx/>
              <a:buChar char="•"/>
              <a:tabLst>
                <a:tab pos="193398" algn="l"/>
                <a:tab pos="193909" algn="l"/>
              </a:tabLst>
            </a:pPr>
            <a:r>
              <a:rPr lang="en-US" sz="1326" dirty="0">
                <a:solidFill>
                  <a:srgbClr val="727D86"/>
                </a:solidFill>
                <a:latin typeface="Arial"/>
                <a:cs typeface="Arial"/>
              </a:rPr>
              <a:t>Project Manager and Community Relations Manager assigned to every project.</a:t>
            </a:r>
            <a:endParaRPr sz="1326" dirty="0">
              <a:solidFill>
                <a:prstClr val="black"/>
              </a:solidFill>
              <a:latin typeface="Arial"/>
              <a:cs typeface="Arial"/>
            </a:endParaRPr>
          </a:p>
          <a:p>
            <a:pPr marL="193909" indent="-183703" defTabSz="734812" fontAlgn="auto">
              <a:spcBef>
                <a:spcPts val="723"/>
              </a:spcBef>
              <a:spcAft>
                <a:spcPts val="0"/>
              </a:spcAft>
              <a:buClr>
                <a:srgbClr val="FE4509"/>
              </a:buClr>
              <a:buFontTx/>
              <a:buChar char="•"/>
              <a:tabLst>
                <a:tab pos="193398" algn="l"/>
                <a:tab pos="193909" algn="l"/>
              </a:tabLst>
            </a:pPr>
            <a:r>
              <a:rPr lang="en-US" sz="1326" dirty="0">
                <a:solidFill>
                  <a:srgbClr val="727D86"/>
                </a:solidFill>
                <a:latin typeface="Arial"/>
                <a:cs typeface="Arial"/>
              </a:rPr>
              <a:t>Manage contractor and coordinate construction activities and community notifications.</a:t>
            </a:r>
          </a:p>
          <a:p>
            <a:pPr marL="193909" indent="-183703" defTabSz="734812" fontAlgn="auto">
              <a:spcBef>
                <a:spcPts val="723"/>
              </a:spcBef>
              <a:spcAft>
                <a:spcPts val="0"/>
              </a:spcAft>
              <a:buClr>
                <a:srgbClr val="FE4509"/>
              </a:buClr>
              <a:buFontTx/>
              <a:buChar char="•"/>
              <a:tabLst>
                <a:tab pos="193398" algn="l"/>
                <a:tab pos="193909" algn="l"/>
              </a:tabLst>
            </a:pPr>
            <a:r>
              <a:rPr lang="en-US" sz="1326" dirty="0">
                <a:solidFill>
                  <a:srgbClr val="727D86"/>
                </a:solidFill>
                <a:latin typeface="Arial"/>
                <a:cs typeface="Arial"/>
              </a:rPr>
              <a:t>Standard Work Hours: Mon – Fri 7 am – 4 pm</a:t>
            </a:r>
            <a:endParaRPr sz="1326" dirty="0">
              <a:solidFill>
                <a:prstClr val="black"/>
              </a:solidFill>
              <a:latin typeface="Arial"/>
              <a:cs typeface="Arial"/>
            </a:endParaRPr>
          </a:p>
          <a:p>
            <a:pPr marL="193909" indent="-183703" defTabSz="734812" fontAlgn="auto">
              <a:spcBef>
                <a:spcPts val="723"/>
              </a:spcBef>
              <a:spcAft>
                <a:spcPts val="0"/>
              </a:spcAft>
              <a:buClr>
                <a:srgbClr val="FE4509"/>
              </a:buClr>
              <a:buFontTx/>
              <a:buChar char="•"/>
              <a:tabLst>
                <a:tab pos="193398" algn="l"/>
                <a:tab pos="193909" algn="l"/>
              </a:tabLst>
            </a:pPr>
            <a:r>
              <a:rPr lang="en-US" sz="1326" spc="-4" dirty="0">
                <a:solidFill>
                  <a:srgbClr val="727D86"/>
                </a:solidFill>
                <a:latin typeface="Arial"/>
                <a:cs typeface="Arial"/>
              </a:rPr>
              <a:t>Maintain safe and effective traffic management plans to assist pedestrians, cyclists, drivers and buses travelling through project area.</a:t>
            </a:r>
            <a:endParaRPr sz="1326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5" name="object 11">
            <a:extLst>
              <a:ext uri="{FF2B5EF4-FFF2-40B4-BE49-F238E27FC236}">
                <a16:creationId xmlns:a16="http://schemas.microsoft.com/office/drawing/2014/main" id="{0745351F-FE69-4BBF-B024-0A7EA81B1943}"/>
              </a:ext>
            </a:extLst>
          </p:cNvPr>
          <p:cNvSpPr/>
          <p:nvPr/>
        </p:nvSpPr>
        <p:spPr>
          <a:xfrm>
            <a:off x="2045806" y="766136"/>
            <a:ext cx="0" cy="277586"/>
          </a:xfrm>
          <a:custGeom>
            <a:avLst/>
            <a:gdLst/>
            <a:ahLst/>
            <a:cxnLst/>
            <a:rect l="l" t="t" r="r" b="b"/>
            <a:pathLst>
              <a:path h="345440">
                <a:moveTo>
                  <a:pt x="0" y="0"/>
                </a:moveTo>
                <a:lnTo>
                  <a:pt x="0" y="345122"/>
                </a:lnTo>
              </a:path>
            </a:pathLst>
          </a:custGeom>
          <a:ln w="40233">
            <a:solidFill>
              <a:srgbClr val="C0BDBD"/>
            </a:solidFill>
          </a:ln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A4BF45D1-7C45-494F-BA74-2B88374A76E2}"/>
              </a:ext>
            </a:extLst>
          </p:cNvPr>
          <p:cNvSpPr>
            <a:spLocks noChangeAspect="1"/>
          </p:cNvSpPr>
          <p:nvPr/>
        </p:nvSpPr>
        <p:spPr>
          <a:xfrm>
            <a:off x="4195017" y="4408714"/>
            <a:ext cx="4551489" cy="1964875"/>
          </a:xfrm>
          <a:prstGeom prst="rect">
            <a:avLst/>
          </a:prstGeom>
          <a:blipFill>
            <a:blip r:embed="rId3" cstate="print"/>
            <a:stretch>
              <a:fillRect l="-27946"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6A63EC8F-0CAE-47E4-8082-C53CEA3BCF91}"/>
              </a:ext>
            </a:extLst>
          </p:cNvPr>
          <p:cNvSpPr/>
          <p:nvPr/>
        </p:nvSpPr>
        <p:spPr>
          <a:xfrm>
            <a:off x="5093151" y="854968"/>
            <a:ext cx="3653354" cy="313214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28">
            <a:extLst>
              <a:ext uri="{FF2B5EF4-FFF2-40B4-BE49-F238E27FC236}">
                <a16:creationId xmlns:a16="http://schemas.microsoft.com/office/drawing/2014/main" id="{E736AA32-4EBB-4925-9435-3E49BBBFA1F2}"/>
              </a:ext>
            </a:extLst>
          </p:cNvPr>
          <p:cNvSpPr>
            <a:spLocks noChangeAspect="1"/>
          </p:cNvSpPr>
          <p:nvPr/>
        </p:nvSpPr>
        <p:spPr>
          <a:xfrm>
            <a:off x="852787" y="4408715"/>
            <a:ext cx="2984427" cy="198241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92762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/>
              <a:t>Construction Project Scope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2468563"/>
          </a:xfrm>
        </p:spPr>
        <p:txBody>
          <a:bodyPr/>
          <a:lstStyle/>
          <a:p>
            <a:r>
              <a:rPr lang="en-US" dirty="0"/>
              <a:t>Reconstruct/repave street</a:t>
            </a:r>
          </a:p>
          <a:p>
            <a:r>
              <a:rPr lang="en-US" dirty="0"/>
              <a:t>Reconstruct sidewalks and curb ramps</a:t>
            </a:r>
          </a:p>
          <a:p>
            <a:r>
              <a:rPr lang="en-US" dirty="0"/>
              <a:t>New crosswalks, pavement markings</a:t>
            </a:r>
          </a:p>
          <a:p>
            <a:r>
              <a:rPr lang="en-US" dirty="0"/>
              <a:t>Evaluation and updating utilities </a:t>
            </a:r>
          </a:p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52400" y="359886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/>
              <a:t>Project Objectives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47040" y="4716463"/>
            <a:ext cx="8229600" cy="1905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dirty="0"/>
              <a:t>Meet access codes</a:t>
            </a:r>
          </a:p>
          <a:p>
            <a:pPr fontAlgn="auto">
              <a:spcAft>
                <a:spcPts val="0"/>
              </a:spcAft>
            </a:pPr>
            <a:r>
              <a:rPr lang="en-US" dirty="0"/>
              <a:t>Improve safety for all users</a:t>
            </a:r>
          </a:p>
          <a:p>
            <a:pPr fontAlgn="auto">
              <a:spcAft>
                <a:spcPts val="0"/>
              </a:spcAft>
            </a:pPr>
            <a:r>
              <a:rPr lang="en-US" dirty="0"/>
              <a:t>Enhance appearance of the neighborhood</a:t>
            </a:r>
          </a:p>
          <a:p>
            <a:pPr fontAlgn="auto">
              <a:spcAft>
                <a:spcPts val="0"/>
              </a:spcAft>
            </a:pPr>
            <a:r>
              <a:rPr lang="en-US" dirty="0"/>
              <a:t>Enhance green areas/new trees</a:t>
            </a:r>
          </a:p>
        </p:txBody>
      </p:sp>
    </p:spTree>
    <p:extLst>
      <p:ext uri="{BB962C8B-B14F-4D97-AF65-F5344CB8AC3E}">
        <p14:creationId xmlns:p14="http://schemas.microsoft.com/office/powerpoint/2010/main" val="34870512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601D8BB-70B1-4689-B1BF-3F459070B790}"/>
              </a:ext>
            </a:extLst>
          </p:cNvPr>
          <p:cNvSpPr txBox="1">
            <a:spLocks/>
          </p:cNvSpPr>
          <p:nvPr/>
        </p:nvSpPr>
        <p:spPr bwMode="auto">
          <a:xfrm>
            <a:off x="76200" y="112712"/>
            <a:ext cx="8991600" cy="143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4000" b="1" i="1" u="sng" dirty="0"/>
              <a:t>Elm Street</a:t>
            </a:r>
            <a:br>
              <a:rPr lang="en-US" sz="4000" b="1" i="1" u="sng" dirty="0"/>
            </a:br>
            <a:r>
              <a:rPr lang="en-US" sz="4000" b="1" i="1" u="sng" dirty="0"/>
              <a:t>Hampshire St to Cambridge City Line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CE67642A-9CAA-41C1-9C23-76501AEECCB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5949344"/>
              </p:ext>
            </p:extLst>
          </p:nvPr>
        </p:nvGraphicFramePr>
        <p:xfrm>
          <a:off x="533400" y="1397000"/>
          <a:ext cx="8022432" cy="5348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Acrobat Document" r:id="rId3" imgW="24688800" imgH="16458957" progId="AcroExch.Document.DC">
                  <p:embed/>
                </p:oleObj>
              </mc:Choice>
              <mc:Fallback>
                <p:oleObj name="Acrobat Document" r:id="rId3" imgW="24688800" imgH="1645895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3400" y="1397000"/>
                        <a:ext cx="8022432" cy="5348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548881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5631" y="609600"/>
            <a:ext cx="8229600" cy="1143000"/>
          </a:xfrm>
        </p:spPr>
        <p:txBody>
          <a:bodyPr/>
          <a:lstStyle/>
          <a:p>
            <a:r>
              <a:rPr lang="en-US" b="1" u="sng" dirty="0"/>
              <a:t>Discussion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3731" y="2057400"/>
            <a:ext cx="81534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3200" dirty="0"/>
              <a:t>Comments?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3200" dirty="0"/>
              <a:t>Questions?</a:t>
            </a:r>
          </a:p>
          <a:p>
            <a:pPr algn="ctr"/>
            <a:endParaRPr lang="en-US" sz="3200" dirty="0"/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3200" dirty="0"/>
              <a:t>Concerns?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US" sz="3200" dirty="0"/>
          </a:p>
          <a:p>
            <a:pPr algn="ctr"/>
            <a:r>
              <a:rPr lang="en-US" sz="3200" dirty="0"/>
              <a:t>Tell us what you think!</a:t>
            </a:r>
          </a:p>
        </p:txBody>
      </p:sp>
    </p:spTree>
    <p:extLst>
      <p:ext uri="{BB962C8B-B14F-4D97-AF65-F5344CB8AC3E}">
        <p14:creationId xmlns:p14="http://schemas.microsoft.com/office/powerpoint/2010/main" val="23134567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8" descr="E:\tc small\b1d6\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0" y="304800"/>
            <a:ext cx="3092450" cy="45720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59395" name="Picture 7" descr="E:\tc small\b1d1\025.jp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962400" y="3810000"/>
            <a:ext cx="3810000" cy="2574925"/>
          </a:xfrm>
          <a:noFill/>
          <a:ln w="38100">
            <a:solidFill>
              <a:srgbClr val="FFFF00"/>
            </a:solidFill>
          </a:ln>
        </p:spPr>
      </p:pic>
      <p:pic>
        <p:nvPicPr>
          <p:cNvPr id="59396" name="Picture 9" descr="E:\tc small\b2d1\0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465138"/>
            <a:ext cx="4572000" cy="3344862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59397" name="Picture 5" descr="E:\tc small\b1d1\02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3571875"/>
            <a:ext cx="3962400" cy="267652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38831" y="214313"/>
            <a:ext cx="2755446" cy="64293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239180" y="214313"/>
            <a:ext cx="2663598" cy="64293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949713" y="214313"/>
            <a:ext cx="2755446" cy="64293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39565" y="4663439"/>
            <a:ext cx="8265829" cy="1381805"/>
          </a:xfrm>
          <a:custGeom>
            <a:avLst/>
            <a:gdLst/>
            <a:ahLst/>
            <a:cxnLst/>
            <a:rect l="l" t="t" r="r" b="b"/>
            <a:pathLst>
              <a:path w="10286365" h="1719579">
                <a:moveTo>
                  <a:pt x="0" y="1719072"/>
                </a:moveTo>
                <a:lnTo>
                  <a:pt x="10286085" y="1719072"/>
                </a:lnTo>
                <a:lnTo>
                  <a:pt x="10286085" y="0"/>
                </a:lnTo>
                <a:lnTo>
                  <a:pt x="0" y="0"/>
                </a:lnTo>
                <a:lnTo>
                  <a:pt x="0" y="1719072"/>
                </a:lnTo>
                <a:close/>
              </a:path>
            </a:pathLst>
          </a:custGeom>
          <a:solidFill>
            <a:srgbClr val="3F4040">
              <a:alpha val="64999"/>
            </a:srgbClr>
          </a:solid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064746" y="560505"/>
            <a:ext cx="1457462" cy="94331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885053" y="4806323"/>
            <a:ext cx="4378098" cy="752303"/>
          </a:xfrm>
          <a:prstGeom prst="rect">
            <a:avLst/>
          </a:prstGeom>
        </p:spPr>
        <p:txBody>
          <a:bodyPr vert="horz" wrap="square" lIns="0" tIns="10205" rIns="0" bIns="0" rtlCol="0">
            <a:spAutoFit/>
          </a:bodyPr>
          <a:lstStyle/>
          <a:p>
            <a:pPr marL="10206" defTabSz="734812" fontAlgn="auto">
              <a:spcBef>
                <a:spcPts val="80"/>
              </a:spcBef>
              <a:spcAft>
                <a:spcPts val="0"/>
              </a:spcAft>
            </a:pPr>
            <a:r>
              <a:rPr sz="2411" b="1" dirty="0">
                <a:solidFill>
                  <a:srgbClr val="FFFFFF"/>
                </a:solidFill>
                <a:latin typeface="Arial"/>
                <a:cs typeface="Arial"/>
              </a:rPr>
              <a:t>Five </a:t>
            </a:r>
            <a:r>
              <a:rPr sz="2411" b="1" spc="-36" dirty="0">
                <a:solidFill>
                  <a:srgbClr val="FFFFFF"/>
                </a:solidFill>
                <a:latin typeface="Arial"/>
                <a:cs typeface="Arial"/>
              </a:rPr>
              <a:t>Year </a:t>
            </a:r>
            <a:r>
              <a:rPr sz="2411" b="1" spc="4" dirty="0">
                <a:solidFill>
                  <a:srgbClr val="FE4509"/>
                </a:solidFill>
                <a:latin typeface="Arial"/>
                <a:cs typeface="Arial"/>
              </a:rPr>
              <a:t>Sidewalk and</a:t>
            </a:r>
            <a:r>
              <a:rPr sz="2411" b="1" spc="40" dirty="0">
                <a:solidFill>
                  <a:srgbClr val="FE4509"/>
                </a:solidFill>
                <a:latin typeface="Arial"/>
                <a:cs typeface="Arial"/>
              </a:rPr>
              <a:t> </a:t>
            </a:r>
            <a:r>
              <a:rPr sz="2411" b="1" spc="8" dirty="0">
                <a:solidFill>
                  <a:srgbClr val="FE4509"/>
                </a:solidFill>
                <a:latin typeface="Arial"/>
                <a:cs typeface="Arial"/>
              </a:rPr>
              <a:t>Street</a:t>
            </a:r>
            <a:endParaRPr sz="2411" dirty="0">
              <a:solidFill>
                <a:prstClr val="black"/>
              </a:solidFill>
              <a:latin typeface="Arial"/>
              <a:cs typeface="Arial"/>
            </a:endParaRPr>
          </a:p>
          <a:p>
            <a:pPr marL="1442579" defTabSz="734812" fontAlgn="auto">
              <a:spcBef>
                <a:spcPts val="0"/>
              </a:spcBef>
              <a:spcAft>
                <a:spcPts val="0"/>
              </a:spcAft>
            </a:pPr>
            <a:r>
              <a:rPr sz="2411" b="1" spc="-24" dirty="0">
                <a:solidFill>
                  <a:srgbClr val="FFFFFF"/>
                </a:solidFill>
                <a:latin typeface="Arial"/>
                <a:cs typeface="Arial"/>
              </a:rPr>
              <a:t>Reconstruction</a:t>
            </a:r>
            <a:r>
              <a:rPr sz="2411" b="1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11" b="1" spc="-24" dirty="0">
                <a:solidFill>
                  <a:srgbClr val="FFFFFF"/>
                </a:solidFill>
                <a:latin typeface="Arial"/>
                <a:cs typeface="Arial"/>
              </a:rPr>
              <a:t>Plan</a:t>
            </a:r>
            <a:endParaRPr sz="241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433464" y="5577845"/>
            <a:ext cx="814897" cy="257616"/>
          </a:xfrm>
          <a:prstGeom prst="rect">
            <a:avLst/>
          </a:prstGeom>
        </p:spPr>
        <p:txBody>
          <a:bodyPr vert="horz" wrap="square" lIns="0" tIns="10205" rIns="0" bIns="0" rtlCol="0">
            <a:spAutoFit/>
          </a:bodyPr>
          <a:lstStyle/>
          <a:p>
            <a:pPr marL="10206" defTabSz="734812" fontAlgn="auto">
              <a:spcBef>
                <a:spcPts val="80"/>
              </a:spcBef>
              <a:spcAft>
                <a:spcPts val="0"/>
              </a:spcAft>
            </a:pPr>
            <a:r>
              <a:rPr sz="1607" b="1" spc="-4" dirty="0">
                <a:solidFill>
                  <a:srgbClr val="FFFFFF"/>
                </a:solidFill>
                <a:latin typeface="Arial"/>
                <a:cs typeface="Arial"/>
              </a:rPr>
              <a:t>5.1.2018</a:t>
            </a:r>
            <a:endParaRPr sz="160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53385" y="4719513"/>
            <a:ext cx="307777" cy="1282813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9391" defTabSz="734812" fontAlgn="auto">
              <a:lnSpc>
                <a:spcPts val="1370"/>
              </a:lnSpc>
              <a:spcBef>
                <a:spcPts val="0"/>
              </a:spcBef>
              <a:spcAft>
                <a:spcPts val="0"/>
              </a:spcAft>
            </a:pPr>
            <a:r>
              <a:rPr sz="1205" b="1" spc="-24" dirty="0">
                <a:solidFill>
                  <a:srgbClr val="FFFFFF"/>
                </a:solidFill>
                <a:latin typeface="Arial"/>
                <a:cs typeface="Arial"/>
              </a:rPr>
              <a:t>City </a:t>
            </a:r>
            <a:r>
              <a:rPr sz="1205" b="1" spc="-16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205" b="1" spc="-18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5" b="1" spc="-32" dirty="0">
                <a:solidFill>
                  <a:srgbClr val="FFFFFF"/>
                </a:solidFill>
                <a:latin typeface="Arial"/>
                <a:cs typeface="Arial"/>
              </a:rPr>
              <a:t>Cambridge</a:t>
            </a:r>
            <a:endParaRPr sz="1205">
              <a:solidFill>
                <a:prstClr val="black"/>
              </a:solidFill>
              <a:latin typeface="Arial"/>
              <a:cs typeface="Arial"/>
            </a:endParaRPr>
          </a:p>
          <a:p>
            <a:pPr marL="10206" defTabSz="734812" fontAlgn="auto">
              <a:lnSpc>
                <a:spcPts val="968"/>
              </a:lnSpc>
              <a:spcBef>
                <a:spcPts val="0"/>
              </a:spcBef>
              <a:spcAft>
                <a:spcPts val="0"/>
              </a:spcAft>
            </a:pPr>
            <a:r>
              <a:rPr sz="844" spc="-28" dirty="0">
                <a:solidFill>
                  <a:srgbClr val="FE4509"/>
                </a:solidFill>
                <a:latin typeface="Arial"/>
                <a:cs typeface="Arial"/>
              </a:rPr>
              <a:t>Department </a:t>
            </a:r>
            <a:r>
              <a:rPr sz="844" spc="-16" dirty="0">
                <a:solidFill>
                  <a:srgbClr val="FE4509"/>
                </a:solidFill>
                <a:latin typeface="Arial"/>
                <a:cs typeface="Arial"/>
              </a:rPr>
              <a:t>of </a:t>
            </a:r>
            <a:r>
              <a:rPr sz="844" spc="-24" dirty="0">
                <a:solidFill>
                  <a:srgbClr val="FE4509"/>
                </a:solidFill>
                <a:latin typeface="Arial"/>
                <a:cs typeface="Arial"/>
              </a:rPr>
              <a:t>Public</a:t>
            </a:r>
            <a:r>
              <a:rPr sz="844" spc="-153" dirty="0">
                <a:solidFill>
                  <a:srgbClr val="FE4509"/>
                </a:solidFill>
                <a:latin typeface="Arial"/>
                <a:cs typeface="Arial"/>
              </a:rPr>
              <a:t> </a:t>
            </a:r>
            <a:r>
              <a:rPr sz="844" spc="-32" dirty="0">
                <a:solidFill>
                  <a:srgbClr val="FE4509"/>
                </a:solidFill>
                <a:latin typeface="Arial"/>
                <a:cs typeface="Arial"/>
              </a:rPr>
              <a:t>Works</a:t>
            </a:r>
            <a:endParaRPr sz="844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20259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071431" y="339065"/>
            <a:ext cx="202066" cy="208179"/>
          </a:xfrm>
          <a:prstGeom prst="rect">
            <a:avLst/>
          </a:prstGeom>
        </p:spPr>
        <p:txBody>
          <a:bodyPr vert="horz" wrap="square" lIns="0" tIns="10205" rIns="0" bIns="0" rtlCol="0">
            <a:spAutoFit/>
          </a:bodyPr>
          <a:lstStyle/>
          <a:p>
            <a:pPr marL="10206" defTabSz="734812" fontAlgn="auto">
              <a:spcBef>
                <a:spcPts val="80"/>
              </a:spcBef>
              <a:spcAft>
                <a:spcPts val="0"/>
              </a:spcAft>
            </a:pPr>
            <a:r>
              <a:rPr sz="1286" spc="-4" dirty="0">
                <a:solidFill>
                  <a:srgbClr val="FFFFFF"/>
                </a:solidFill>
                <a:latin typeface="Arial"/>
                <a:cs typeface="Arial"/>
              </a:rPr>
              <a:t>15</a:t>
            </a:r>
            <a:endParaRPr sz="1286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14387" y="5909579"/>
            <a:ext cx="5238409" cy="183429"/>
          </a:xfrm>
          <a:prstGeom prst="rect">
            <a:avLst/>
          </a:prstGeom>
        </p:spPr>
        <p:txBody>
          <a:bodyPr vert="horz" wrap="square" lIns="0" tIns="10205" rIns="0" bIns="0" rtlCol="0">
            <a:spAutoFit/>
          </a:bodyPr>
          <a:lstStyle/>
          <a:p>
            <a:pPr marL="10206" defTabSz="734812" fontAlgn="auto">
              <a:spcBef>
                <a:spcPts val="80"/>
              </a:spcBef>
              <a:spcAft>
                <a:spcPts val="0"/>
              </a:spcAft>
            </a:pPr>
            <a:r>
              <a:rPr sz="1125" b="1" dirty="0">
                <a:solidFill>
                  <a:srgbClr val="FE4509"/>
                </a:solidFill>
                <a:latin typeface="Arial"/>
                <a:cs typeface="Arial"/>
              </a:rPr>
              <a:t>Interactive </a:t>
            </a:r>
            <a:r>
              <a:rPr sz="1125" b="1" spc="-4" dirty="0">
                <a:solidFill>
                  <a:srgbClr val="FE4509"/>
                </a:solidFill>
                <a:latin typeface="Arial"/>
                <a:cs typeface="Arial"/>
              </a:rPr>
              <a:t>construction map:</a:t>
            </a:r>
            <a:r>
              <a:rPr sz="1125" b="1" spc="20" dirty="0">
                <a:solidFill>
                  <a:srgbClr val="FE4509"/>
                </a:solidFill>
                <a:latin typeface="Arial"/>
                <a:cs typeface="Arial"/>
              </a:rPr>
              <a:t> </a:t>
            </a:r>
            <a:r>
              <a:rPr sz="1125" u="heavy" spc="-4" dirty="0">
                <a:solidFill>
                  <a:srgbClr val="727D86"/>
                </a:solidFill>
                <a:uFill>
                  <a:solidFill>
                    <a:srgbClr val="727D86"/>
                  </a:solidFill>
                </a:uFill>
                <a:latin typeface="Arial"/>
                <a:cs typeface="Arial"/>
                <a:hlinkClick r:id="rId3"/>
              </a:rPr>
              <a:t>www.cambridgema.gov/theworks/constructionmap</a:t>
            </a:r>
            <a:endParaRPr sz="112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960904" y="1739705"/>
            <a:ext cx="7245295" cy="37344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8">
            <a:extLst>
              <a:ext uri="{FF2B5EF4-FFF2-40B4-BE49-F238E27FC236}">
                <a16:creationId xmlns:a16="http://schemas.microsoft.com/office/drawing/2014/main" id="{99B2C011-B7F5-46CA-A64C-9D7710C55B9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14387" y="674949"/>
            <a:ext cx="6819220" cy="381304"/>
          </a:xfrm>
          <a:prstGeom prst="rect">
            <a:avLst/>
          </a:prstGeom>
        </p:spPr>
        <p:txBody>
          <a:bodyPr vert="horz" wrap="square" lIns="0" tIns="10205" rIns="0" bIns="0" rtlCol="0">
            <a:spAutoFit/>
          </a:bodyPr>
          <a:lstStyle/>
          <a:p>
            <a:pPr marL="10206">
              <a:spcBef>
                <a:spcPts val="80"/>
              </a:spcBef>
              <a:tabLst>
                <a:tab pos="2284040" algn="l"/>
              </a:tabLst>
            </a:pPr>
            <a:r>
              <a:rPr dirty="0">
                <a:solidFill>
                  <a:srgbClr val="727D86"/>
                </a:solidFill>
              </a:rPr>
              <a:t>5</a:t>
            </a:r>
            <a:r>
              <a:rPr spc="-44" dirty="0">
                <a:solidFill>
                  <a:srgbClr val="727D86"/>
                </a:solidFill>
              </a:rPr>
              <a:t> </a:t>
            </a:r>
            <a:r>
              <a:rPr dirty="0">
                <a:solidFill>
                  <a:srgbClr val="727D86"/>
                </a:solidFill>
              </a:rPr>
              <a:t>YEAR PLAN	</a:t>
            </a:r>
            <a:r>
              <a:rPr lang="en-US" dirty="0"/>
              <a:t>PLANNED CONSTRUCTION</a:t>
            </a:r>
            <a:endParaRPr dirty="0"/>
          </a:p>
        </p:txBody>
      </p:sp>
      <p:sp>
        <p:nvSpPr>
          <p:cNvPr id="28" name="object 30">
            <a:extLst>
              <a:ext uri="{FF2B5EF4-FFF2-40B4-BE49-F238E27FC236}">
                <a16:creationId xmlns:a16="http://schemas.microsoft.com/office/drawing/2014/main" id="{B9BFBF48-CD03-40B7-8227-82317EB546D1}"/>
              </a:ext>
            </a:extLst>
          </p:cNvPr>
          <p:cNvSpPr/>
          <p:nvPr/>
        </p:nvSpPr>
        <p:spPr>
          <a:xfrm>
            <a:off x="2973586" y="740276"/>
            <a:ext cx="0" cy="277586"/>
          </a:xfrm>
          <a:custGeom>
            <a:avLst/>
            <a:gdLst/>
            <a:ahLst/>
            <a:cxnLst/>
            <a:rect l="l" t="t" r="r" b="b"/>
            <a:pathLst>
              <a:path h="345440">
                <a:moveTo>
                  <a:pt x="0" y="0"/>
                </a:moveTo>
                <a:lnTo>
                  <a:pt x="0" y="345122"/>
                </a:lnTo>
              </a:path>
            </a:pathLst>
          </a:custGeom>
          <a:ln w="40233">
            <a:solidFill>
              <a:srgbClr val="C0BDBD"/>
            </a:solidFill>
          </a:ln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05186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39565" y="215047"/>
            <a:ext cx="8265604" cy="30531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39565" y="3174764"/>
            <a:ext cx="8265829" cy="3469311"/>
          </a:xfrm>
          <a:custGeom>
            <a:avLst/>
            <a:gdLst/>
            <a:ahLst/>
            <a:cxnLst/>
            <a:rect l="l" t="t" r="r" b="b"/>
            <a:pathLst>
              <a:path w="10286365" h="4317365">
                <a:moveTo>
                  <a:pt x="0" y="4316882"/>
                </a:moveTo>
                <a:lnTo>
                  <a:pt x="10286085" y="4316882"/>
                </a:lnTo>
                <a:lnTo>
                  <a:pt x="10286085" y="0"/>
                </a:lnTo>
                <a:lnTo>
                  <a:pt x="0" y="0"/>
                </a:lnTo>
                <a:lnTo>
                  <a:pt x="0" y="4316882"/>
                </a:lnTo>
                <a:close/>
              </a:path>
            </a:pathLst>
          </a:custGeom>
          <a:solidFill>
            <a:srgbClr val="3F4040"/>
          </a:solid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14387" y="3315117"/>
            <a:ext cx="5820114" cy="381304"/>
          </a:xfrm>
          <a:prstGeom prst="rect">
            <a:avLst/>
          </a:prstGeom>
        </p:spPr>
        <p:txBody>
          <a:bodyPr vert="horz" wrap="square" lIns="0" tIns="10205" rIns="0" bIns="0" rtlCol="0">
            <a:spAutoFit/>
          </a:bodyPr>
          <a:lstStyle/>
          <a:p>
            <a:pPr marL="10206" defTabSz="734812" fontAlgn="auto">
              <a:spcBef>
                <a:spcPts val="80"/>
              </a:spcBef>
              <a:spcAft>
                <a:spcPts val="0"/>
              </a:spcAft>
              <a:tabLst>
                <a:tab pos="2612154" algn="l"/>
              </a:tabLst>
            </a:pPr>
            <a:r>
              <a:rPr sz="2411" b="1" dirty="0">
                <a:solidFill>
                  <a:srgbClr val="FFFFFF"/>
                </a:solidFill>
                <a:latin typeface="Arial"/>
                <a:cs typeface="Arial"/>
              </a:rPr>
              <a:t>INTRODUCTION	</a:t>
            </a:r>
            <a:r>
              <a:rPr sz="2411" b="1" spc="-4" dirty="0">
                <a:solidFill>
                  <a:srgbClr val="FE4509"/>
                </a:solidFill>
                <a:latin typeface="Arial"/>
                <a:cs typeface="Arial"/>
              </a:rPr>
              <a:t>COMPLETE</a:t>
            </a:r>
            <a:r>
              <a:rPr sz="2411" b="1" spc="-72" dirty="0">
                <a:solidFill>
                  <a:srgbClr val="FE4509"/>
                </a:solidFill>
                <a:latin typeface="Arial"/>
                <a:cs typeface="Arial"/>
              </a:rPr>
              <a:t> </a:t>
            </a:r>
            <a:r>
              <a:rPr sz="2411" b="1" dirty="0">
                <a:solidFill>
                  <a:srgbClr val="FE4509"/>
                </a:solidFill>
                <a:latin typeface="Arial"/>
                <a:cs typeface="Arial"/>
              </a:rPr>
              <a:t>STREETS</a:t>
            </a:r>
            <a:endParaRPr sz="241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14387" y="3837545"/>
            <a:ext cx="7449911" cy="2332735"/>
          </a:xfrm>
          <a:prstGeom prst="rect">
            <a:avLst/>
          </a:prstGeom>
        </p:spPr>
        <p:txBody>
          <a:bodyPr vert="horz" wrap="square" lIns="0" tIns="10205" rIns="0" bIns="0" rtlCol="0">
            <a:spAutoFit/>
          </a:bodyPr>
          <a:lstStyle/>
          <a:p>
            <a:pPr marL="10206" marR="4082" defTabSz="734812" fontAlgn="auto">
              <a:spcBef>
                <a:spcPts val="80"/>
              </a:spcBef>
              <a:spcAft>
                <a:spcPts val="0"/>
              </a:spcAft>
            </a:pP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Complete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Streets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are </a:t>
            </a:r>
            <a:r>
              <a:rPr sz="1326" b="1" spc="-4" dirty="0">
                <a:solidFill>
                  <a:srgbClr val="FE4509"/>
                </a:solidFill>
                <a:latin typeface="Arial"/>
                <a:cs typeface="Arial"/>
              </a:rPr>
              <a:t>streets for everyone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.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They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are designed and operated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enable </a:t>
            </a:r>
            <a:r>
              <a:rPr sz="1326" b="1" spc="-4" dirty="0">
                <a:solidFill>
                  <a:srgbClr val="FE4509"/>
                </a:solidFill>
                <a:latin typeface="Arial"/>
                <a:cs typeface="Arial"/>
              </a:rPr>
              <a:t>safe  access for all </a:t>
            </a:r>
            <a:r>
              <a:rPr sz="1326" b="1" dirty="0">
                <a:solidFill>
                  <a:srgbClr val="FE4509"/>
                </a:solidFill>
                <a:latin typeface="Arial"/>
                <a:cs typeface="Arial"/>
              </a:rPr>
              <a:t>users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. Pedestrians,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bicyclists, motorists, and public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transportation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(transit) users of  all ages and abilities are able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to safely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move along and across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Complete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Street.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Complete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Streets 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make it easy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to cross the street,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walk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to shops,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and bicycle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work.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They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help buses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run on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time 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and make it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safe for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people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walk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from train</a:t>
            </a:r>
            <a:r>
              <a:rPr sz="1326" spc="-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stations.</a:t>
            </a:r>
            <a:endParaRPr sz="1326" dirty="0">
              <a:solidFill>
                <a:prstClr val="black"/>
              </a:solidFill>
              <a:latin typeface="Arial"/>
              <a:cs typeface="Arial"/>
            </a:endParaRPr>
          </a:p>
          <a:p>
            <a:pPr marL="10206" marR="413841" defTabSz="734812" fontAlgn="auto">
              <a:spcBef>
                <a:spcPts val="1085"/>
              </a:spcBef>
              <a:spcAft>
                <a:spcPts val="0"/>
              </a:spcAft>
            </a:pP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More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sidewalks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and bicycle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facilities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are included, which provides </a:t>
            </a:r>
            <a:r>
              <a:rPr sz="1326" b="1" dirty="0">
                <a:solidFill>
                  <a:srgbClr val="FE4509"/>
                </a:solidFill>
                <a:latin typeface="Arial"/>
                <a:cs typeface="Arial"/>
              </a:rPr>
              <a:t>increased </a:t>
            </a:r>
            <a:r>
              <a:rPr sz="1326" b="1" spc="-4" dirty="0">
                <a:solidFill>
                  <a:srgbClr val="FE4509"/>
                </a:solidFill>
                <a:latin typeface="Arial"/>
                <a:cs typeface="Arial"/>
              </a:rPr>
              <a:t>accessibility for  </a:t>
            </a:r>
            <a:r>
              <a:rPr sz="1326" b="1" dirty="0">
                <a:solidFill>
                  <a:srgbClr val="FE4509"/>
                </a:solidFill>
                <a:latin typeface="Arial"/>
                <a:cs typeface="Arial"/>
              </a:rPr>
              <a:t>pedestrians </a:t>
            </a:r>
            <a:r>
              <a:rPr sz="1326" b="1" spc="-4" dirty="0">
                <a:solidFill>
                  <a:srgbClr val="FE4509"/>
                </a:solidFill>
                <a:latin typeface="Arial"/>
                <a:cs typeface="Arial"/>
              </a:rPr>
              <a:t>and</a:t>
            </a:r>
            <a:r>
              <a:rPr sz="1326" b="1" spc="-8" dirty="0">
                <a:solidFill>
                  <a:srgbClr val="FE4509"/>
                </a:solidFill>
                <a:latin typeface="Arial"/>
                <a:cs typeface="Arial"/>
              </a:rPr>
              <a:t> </a:t>
            </a:r>
            <a:r>
              <a:rPr sz="1326" b="1" spc="-4" dirty="0">
                <a:solidFill>
                  <a:srgbClr val="FE4509"/>
                </a:solidFill>
                <a:latin typeface="Arial"/>
                <a:cs typeface="Arial"/>
              </a:rPr>
              <a:t>cyclists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1326" dirty="0">
              <a:solidFill>
                <a:prstClr val="black"/>
              </a:solidFill>
              <a:latin typeface="Arial"/>
              <a:cs typeface="Arial"/>
            </a:endParaRPr>
          </a:p>
          <a:p>
            <a:pPr marL="10206" marR="228098" defTabSz="734812" fontAlgn="auto">
              <a:spcBef>
                <a:spcPts val="1085"/>
              </a:spcBef>
              <a:spcAft>
                <a:spcPts val="0"/>
              </a:spcAft>
            </a:pP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During design and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construction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of Complete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Streets,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our goal is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to communicate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projects with  neighborhoods,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facilitate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an integrated design process, minimize disruption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to community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life and  provide reasonable access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all users during</a:t>
            </a:r>
            <a:r>
              <a:rPr sz="1326" spc="-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reconstruction.</a:t>
            </a:r>
            <a:endParaRPr sz="1326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309638" y="3390627"/>
            <a:ext cx="0" cy="277586"/>
          </a:xfrm>
          <a:custGeom>
            <a:avLst/>
            <a:gdLst/>
            <a:ahLst/>
            <a:cxnLst/>
            <a:rect l="l" t="t" r="r" b="b"/>
            <a:pathLst>
              <a:path h="345439">
                <a:moveTo>
                  <a:pt x="0" y="0"/>
                </a:moveTo>
                <a:lnTo>
                  <a:pt x="0" y="345122"/>
                </a:lnTo>
              </a:path>
            </a:pathLst>
          </a:custGeom>
          <a:ln w="40233">
            <a:solidFill>
              <a:srgbClr val="C0BDBD"/>
            </a:solidFill>
          </a:ln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77600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38830" y="3174774"/>
            <a:ext cx="8265594" cy="34689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23204" y="618860"/>
            <a:ext cx="4596493" cy="381304"/>
          </a:xfrm>
          <a:prstGeom prst="rect">
            <a:avLst/>
          </a:prstGeom>
        </p:spPr>
        <p:txBody>
          <a:bodyPr vert="horz" wrap="square" lIns="0" tIns="10205" rIns="0" bIns="0" rtlCol="0">
            <a:spAutoFit/>
          </a:bodyPr>
          <a:lstStyle/>
          <a:p>
            <a:pPr marL="10206">
              <a:spcBef>
                <a:spcPts val="80"/>
              </a:spcBef>
              <a:tabLst>
                <a:tab pos="2612154" algn="l"/>
              </a:tabLst>
            </a:pPr>
            <a:r>
              <a:rPr dirty="0">
                <a:solidFill>
                  <a:srgbClr val="727D86"/>
                </a:solidFill>
              </a:rPr>
              <a:t>INTRODUCTION	</a:t>
            </a:r>
            <a:r>
              <a:rPr dirty="0"/>
              <a:t>VISION</a:t>
            </a:r>
            <a:r>
              <a:rPr spc="-72" dirty="0"/>
              <a:t> </a:t>
            </a:r>
            <a:r>
              <a:rPr dirty="0"/>
              <a:t>ZERO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823204" y="1216076"/>
            <a:ext cx="7486650" cy="1375550"/>
          </a:xfrm>
          <a:prstGeom prst="rect">
            <a:avLst/>
          </a:prstGeom>
        </p:spPr>
        <p:txBody>
          <a:bodyPr vert="horz" wrap="square" lIns="0" tIns="10205" rIns="0" bIns="0" rtlCol="0">
            <a:spAutoFit/>
          </a:bodyPr>
          <a:lstStyle/>
          <a:p>
            <a:pPr marL="10206" marR="154106" defTabSz="734812" fontAlgn="auto">
              <a:spcBef>
                <a:spcPts val="80"/>
              </a:spcBef>
              <a:spcAft>
                <a:spcPts val="0"/>
              </a:spcAft>
            </a:pP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On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March 21, 2016,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the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Cambridge City Council unanimously passed resolutions put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forth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by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the 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City Manager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to formally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adopt Complete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Streets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and </a:t>
            </a:r>
            <a:r>
              <a:rPr sz="1326" spc="-8" dirty="0">
                <a:solidFill>
                  <a:srgbClr val="727D86"/>
                </a:solidFill>
                <a:latin typeface="Arial"/>
                <a:cs typeface="Arial"/>
              </a:rPr>
              <a:t>Vision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Zero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policies,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showing that the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City of  Cambridge is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committed to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achieving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these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goals, assuring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safe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access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for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all</a:t>
            </a:r>
            <a:r>
              <a:rPr sz="1326" spc="-24" dirty="0">
                <a:solidFill>
                  <a:srgbClr val="727D86"/>
                </a:solidFill>
                <a:latin typeface="Arial"/>
                <a:cs typeface="Arial"/>
              </a:rPr>
              <a:t>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users.</a:t>
            </a:r>
            <a:endParaRPr sz="1326">
              <a:solidFill>
                <a:prstClr val="black"/>
              </a:solidFill>
              <a:latin typeface="Arial"/>
              <a:cs typeface="Arial"/>
            </a:endParaRPr>
          </a:p>
          <a:p>
            <a:pPr marL="10206" marR="4082" defTabSz="734812" fontAlgn="auto">
              <a:spcBef>
                <a:spcPts val="1085"/>
              </a:spcBef>
              <a:spcAft>
                <a:spcPts val="0"/>
              </a:spcAft>
            </a:pPr>
            <a:r>
              <a:rPr sz="1326" b="1" spc="-4" dirty="0">
                <a:solidFill>
                  <a:srgbClr val="FE4509"/>
                </a:solidFill>
                <a:latin typeface="Arial"/>
                <a:cs typeface="Arial"/>
              </a:rPr>
              <a:t>Vision </a:t>
            </a:r>
            <a:r>
              <a:rPr sz="1326" b="1" dirty="0">
                <a:solidFill>
                  <a:srgbClr val="FE4509"/>
                </a:solidFill>
                <a:latin typeface="Arial"/>
                <a:cs typeface="Arial"/>
              </a:rPr>
              <a:t>Zero </a:t>
            </a:r>
            <a:r>
              <a:rPr sz="1326" b="1" spc="-4" dirty="0">
                <a:solidFill>
                  <a:srgbClr val="FE4509"/>
                </a:solidFill>
                <a:latin typeface="Arial"/>
                <a:cs typeface="Arial"/>
              </a:rPr>
              <a:t>calls for the elimination </a:t>
            </a:r>
            <a:r>
              <a:rPr sz="1326" b="1" dirty="0">
                <a:solidFill>
                  <a:srgbClr val="FE4509"/>
                </a:solidFill>
                <a:latin typeface="Arial"/>
                <a:cs typeface="Arial"/>
              </a:rPr>
              <a:t>of </a:t>
            </a:r>
            <a:r>
              <a:rPr sz="1326" b="1" spc="-4" dirty="0">
                <a:solidFill>
                  <a:srgbClr val="FE4509"/>
                </a:solidFill>
                <a:latin typeface="Arial"/>
                <a:cs typeface="Arial"/>
              </a:rPr>
              <a:t>fatalities and serious </a:t>
            </a:r>
            <a:r>
              <a:rPr sz="1326" b="1" dirty="0">
                <a:solidFill>
                  <a:srgbClr val="FE4509"/>
                </a:solidFill>
                <a:latin typeface="Arial"/>
                <a:cs typeface="Arial"/>
              </a:rPr>
              <a:t>injuries </a:t>
            </a:r>
            <a:r>
              <a:rPr sz="1326" b="1" spc="-4" dirty="0">
                <a:solidFill>
                  <a:srgbClr val="FE4509"/>
                </a:solidFill>
                <a:latin typeface="Arial"/>
                <a:cs typeface="Arial"/>
              </a:rPr>
              <a:t>resulting from traffic  crashes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, and emphasizes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that they can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and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should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be prevented.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The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City of Cambridge is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the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17th 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city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in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the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U.S.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to commit to a </a:t>
            </a:r>
            <a:r>
              <a:rPr sz="1326" spc="-8" dirty="0">
                <a:solidFill>
                  <a:srgbClr val="727D86"/>
                </a:solidFill>
                <a:latin typeface="Arial"/>
                <a:cs typeface="Arial"/>
              </a:rPr>
              <a:t>Vision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Zero</a:t>
            </a:r>
            <a:r>
              <a:rPr sz="1326" spc="-8" dirty="0">
                <a:solidFill>
                  <a:srgbClr val="727D86"/>
                </a:solidFill>
                <a:latin typeface="Arial"/>
                <a:cs typeface="Arial"/>
              </a:rPr>
              <a:t> </a:t>
            </a:r>
            <a:r>
              <a:rPr sz="1326" spc="-16" dirty="0">
                <a:solidFill>
                  <a:srgbClr val="727D86"/>
                </a:solidFill>
                <a:latin typeface="Arial"/>
                <a:cs typeface="Arial"/>
              </a:rPr>
              <a:t>Policy.</a:t>
            </a:r>
            <a:endParaRPr sz="1326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929193" y="2473452"/>
            <a:ext cx="1399032" cy="595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309638" y="691923"/>
            <a:ext cx="0" cy="277586"/>
          </a:xfrm>
          <a:custGeom>
            <a:avLst/>
            <a:gdLst/>
            <a:ahLst/>
            <a:cxnLst/>
            <a:rect l="l" t="t" r="r" b="b"/>
            <a:pathLst>
              <a:path h="345440">
                <a:moveTo>
                  <a:pt x="0" y="0"/>
                </a:moveTo>
                <a:lnTo>
                  <a:pt x="0" y="345122"/>
                </a:lnTo>
              </a:path>
            </a:pathLst>
          </a:custGeom>
          <a:ln w="40233">
            <a:solidFill>
              <a:srgbClr val="C0BDBD"/>
            </a:solidFill>
          </a:ln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25221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bject 2">
            <a:extLst>
              <a:ext uri="{FF2B5EF4-FFF2-40B4-BE49-F238E27FC236}">
                <a16:creationId xmlns:a16="http://schemas.microsoft.com/office/drawing/2014/main" id="{36751A4C-9C10-4F31-9D93-B89DCCE87DC9}"/>
              </a:ext>
            </a:extLst>
          </p:cNvPr>
          <p:cNvSpPr/>
          <p:nvPr/>
        </p:nvSpPr>
        <p:spPr>
          <a:xfrm>
            <a:off x="438831" y="214313"/>
            <a:ext cx="8266339" cy="6521223"/>
          </a:xfrm>
          <a:custGeom>
            <a:avLst/>
            <a:gdLst/>
            <a:ahLst/>
            <a:cxnLst/>
            <a:rect l="l" t="t" r="r" b="b"/>
            <a:pathLst>
              <a:path w="10287000" h="7999730">
                <a:moveTo>
                  <a:pt x="0" y="7999171"/>
                </a:moveTo>
                <a:lnTo>
                  <a:pt x="10287000" y="7999171"/>
                </a:lnTo>
                <a:lnTo>
                  <a:pt x="10287000" y="0"/>
                </a:lnTo>
                <a:lnTo>
                  <a:pt x="0" y="0"/>
                </a:lnTo>
                <a:lnTo>
                  <a:pt x="0" y="7999171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3">
            <a:extLst>
              <a:ext uri="{FF2B5EF4-FFF2-40B4-BE49-F238E27FC236}">
                <a16:creationId xmlns:a16="http://schemas.microsoft.com/office/drawing/2014/main" id="{E0D9E344-7DCE-4707-908D-A217398197CD}"/>
              </a:ext>
            </a:extLst>
          </p:cNvPr>
          <p:cNvSpPr/>
          <p:nvPr/>
        </p:nvSpPr>
        <p:spPr>
          <a:xfrm>
            <a:off x="439565" y="1663524"/>
            <a:ext cx="8265604" cy="3602440"/>
          </a:xfrm>
          <a:custGeom>
            <a:avLst/>
            <a:gdLst/>
            <a:ahLst/>
            <a:cxnLst/>
            <a:rect l="l" t="t" r="r" b="b"/>
            <a:pathLst>
              <a:path w="10286365" h="4317365">
                <a:moveTo>
                  <a:pt x="0" y="4316882"/>
                </a:moveTo>
                <a:lnTo>
                  <a:pt x="10286085" y="4316882"/>
                </a:lnTo>
                <a:lnTo>
                  <a:pt x="10286085" y="0"/>
                </a:lnTo>
                <a:lnTo>
                  <a:pt x="0" y="0"/>
                </a:lnTo>
                <a:lnTo>
                  <a:pt x="0" y="4316882"/>
                </a:lnTo>
                <a:close/>
              </a:path>
            </a:pathLst>
          </a:custGeom>
          <a:solidFill>
            <a:srgbClr val="3F4040">
              <a:alpha val="71000"/>
            </a:srgbClr>
          </a:solid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23204" y="618860"/>
            <a:ext cx="8035046" cy="381304"/>
          </a:xfrm>
          <a:prstGeom prst="rect">
            <a:avLst/>
          </a:prstGeom>
        </p:spPr>
        <p:txBody>
          <a:bodyPr vert="horz" wrap="square" lIns="0" tIns="10205" rIns="0" bIns="0" rtlCol="0">
            <a:spAutoFit/>
          </a:bodyPr>
          <a:lstStyle/>
          <a:p>
            <a:pPr marL="10206">
              <a:spcBef>
                <a:spcPts val="80"/>
              </a:spcBef>
              <a:tabLst>
                <a:tab pos="2612154" algn="l"/>
              </a:tabLst>
            </a:pPr>
            <a:r>
              <a:rPr dirty="0">
                <a:solidFill>
                  <a:srgbClr val="727D86"/>
                </a:solidFill>
              </a:rPr>
              <a:t>INTRODUCTION	</a:t>
            </a:r>
            <a:r>
              <a:rPr lang="en-US" dirty="0"/>
              <a:t>GUIDING PLANS AND POLICIES</a:t>
            </a:r>
            <a:endParaRPr dirty="0"/>
          </a:p>
        </p:txBody>
      </p:sp>
      <p:sp>
        <p:nvSpPr>
          <p:cNvPr id="6" name="object 6"/>
          <p:cNvSpPr txBox="1"/>
          <p:nvPr/>
        </p:nvSpPr>
        <p:spPr>
          <a:xfrm>
            <a:off x="823204" y="1216075"/>
            <a:ext cx="7486650" cy="214335"/>
          </a:xfrm>
          <a:prstGeom prst="rect">
            <a:avLst/>
          </a:prstGeom>
        </p:spPr>
        <p:txBody>
          <a:bodyPr vert="horz" wrap="square" lIns="0" tIns="10205" rIns="0" bIns="0" rtlCol="0">
            <a:spAutoFit/>
          </a:bodyPr>
          <a:lstStyle/>
          <a:p>
            <a:pPr marL="10206" marR="154106" defTabSz="734812" fontAlgn="auto">
              <a:spcBef>
                <a:spcPts val="80"/>
              </a:spcBef>
              <a:spcAft>
                <a:spcPts val="0"/>
              </a:spcAft>
            </a:pPr>
            <a:r>
              <a:rPr lang="en-US" sz="1326" dirty="0">
                <a:solidFill>
                  <a:srgbClr val="727D86"/>
                </a:solidFill>
                <a:latin typeface="Arial"/>
                <a:cs typeface="Arial"/>
              </a:rPr>
              <a:t>In addition to Complete Streets and Vision Zero</a:t>
            </a:r>
            <a:endParaRPr sz="1326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309638" y="691923"/>
            <a:ext cx="0" cy="277586"/>
          </a:xfrm>
          <a:custGeom>
            <a:avLst/>
            <a:gdLst/>
            <a:ahLst/>
            <a:cxnLst/>
            <a:rect l="l" t="t" r="r" b="b"/>
            <a:pathLst>
              <a:path h="345440">
                <a:moveTo>
                  <a:pt x="0" y="0"/>
                </a:moveTo>
                <a:lnTo>
                  <a:pt x="0" y="345122"/>
                </a:lnTo>
              </a:path>
            </a:pathLst>
          </a:custGeom>
          <a:ln w="40233">
            <a:solidFill>
              <a:srgbClr val="C0BDBD"/>
            </a:solidFill>
          </a:ln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Content Placeholder 8">
            <a:extLst>
              <a:ext uri="{FF2B5EF4-FFF2-40B4-BE49-F238E27FC236}">
                <a16:creationId xmlns:a16="http://schemas.microsoft.com/office/drawing/2014/main" id="{0CD3504D-B96B-44FB-AB61-F7D0C45CD0B6}"/>
              </a:ext>
            </a:extLst>
          </p:cNvPr>
          <p:cNvSpPr txBox="1">
            <a:spLocks/>
          </p:cNvSpPr>
          <p:nvPr/>
        </p:nvSpPr>
        <p:spPr>
          <a:xfrm>
            <a:off x="4376533" y="5327197"/>
            <a:ext cx="4542950" cy="277805"/>
          </a:xfrm>
          <a:prstGeom prst="rect">
            <a:avLst/>
          </a:prstGeom>
        </p:spPr>
        <p:txBody>
          <a:bodyPr vert="horz" lIns="79045" tIns="39523" rIns="79045" bIns="39523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734812" fontAlgn="auto">
              <a:spcBef>
                <a:spcPts val="804"/>
              </a:spcBef>
              <a:spcAft>
                <a:spcPts val="0"/>
              </a:spcAft>
              <a:buNone/>
            </a:pPr>
            <a:r>
              <a:rPr lang="en-US" sz="1556" b="1" dirty="0">
                <a:solidFill>
                  <a:srgbClr val="050505"/>
                </a:solidFill>
                <a:latin typeface="Century Gothic" panose="020B0502020202020204" pitchFamily="34" charset="0"/>
              </a:rPr>
              <a:t>Cambridge Growth Policy </a:t>
            </a:r>
            <a:r>
              <a:rPr lang="en-US" sz="1556" dirty="0">
                <a:solidFill>
                  <a:srgbClr val="050505"/>
                </a:solidFill>
                <a:latin typeface="Century Gothic" panose="020B0502020202020204" pitchFamily="34" charset="0"/>
              </a:rPr>
              <a:t>emphasizes sustainable modes of transportation such as walking, biking and using transit and low-emission vehicles, which promote livability and help to improve air quality and reduce greenhouse gas emissions (1993/2007).</a:t>
            </a:r>
          </a:p>
          <a:p>
            <a:pPr marL="0" indent="0" defTabSz="734812" fontAlgn="auto">
              <a:spcBef>
                <a:spcPts val="804"/>
              </a:spcBef>
              <a:spcAft>
                <a:spcPts val="0"/>
              </a:spcAft>
              <a:buNone/>
            </a:pPr>
            <a:endParaRPr lang="en-US" sz="1556" dirty="0">
              <a:solidFill>
                <a:srgbClr val="050505"/>
              </a:solidFill>
              <a:latin typeface="Century Gothic" panose="020B0502020202020204" pitchFamily="34" charset="0"/>
            </a:endParaRPr>
          </a:p>
          <a:p>
            <a:pPr marL="0" indent="0" defTabSz="734812" fontAlgn="auto">
              <a:spcBef>
                <a:spcPts val="804"/>
              </a:spcBef>
              <a:spcAft>
                <a:spcPts val="0"/>
              </a:spcAft>
              <a:buNone/>
            </a:pPr>
            <a:endParaRPr lang="en-US" sz="1556" dirty="0">
              <a:solidFill>
                <a:srgbClr val="050505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Content Placeholder 8">
            <a:extLst>
              <a:ext uri="{FF2B5EF4-FFF2-40B4-BE49-F238E27FC236}">
                <a16:creationId xmlns:a16="http://schemas.microsoft.com/office/drawing/2014/main" id="{BCA7328F-6D48-4827-8E15-38BE23CDD06E}"/>
              </a:ext>
            </a:extLst>
          </p:cNvPr>
          <p:cNvSpPr txBox="1">
            <a:spLocks/>
          </p:cNvSpPr>
          <p:nvPr/>
        </p:nvSpPr>
        <p:spPr>
          <a:xfrm>
            <a:off x="438831" y="5463434"/>
            <a:ext cx="3459616" cy="1179232"/>
          </a:xfrm>
          <a:prstGeom prst="rect">
            <a:avLst/>
          </a:prstGeom>
        </p:spPr>
        <p:txBody>
          <a:bodyPr vert="horz" lIns="79045" tIns="39523" rIns="79045" bIns="39523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734812" fontAlgn="auto">
              <a:spcBef>
                <a:spcPts val="804"/>
              </a:spcBef>
              <a:spcAft>
                <a:spcPts val="0"/>
              </a:spcAft>
              <a:buNone/>
            </a:pPr>
            <a:r>
              <a:rPr lang="en-US" sz="1556" b="1" dirty="0">
                <a:solidFill>
                  <a:srgbClr val="050505"/>
                </a:solidFill>
                <a:latin typeface="Century Gothic" panose="020B0502020202020204" pitchFamily="34" charset="0"/>
              </a:rPr>
              <a:t>Vehicle Trip Reduction Ordinance </a:t>
            </a:r>
            <a:r>
              <a:rPr lang="en-US" sz="1556" dirty="0">
                <a:solidFill>
                  <a:srgbClr val="050505"/>
                </a:solidFill>
                <a:latin typeface="Century Gothic" panose="020B0502020202020204" pitchFamily="34" charset="0"/>
              </a:rPr>
              <a:t>established programs to encourage alternatives to single-occupancy vehicle travel (1992).</a:t>
            </a:r>
          </a:p>
          <a:p>
            <a:pPr marL="0" indent="0" defTabSz="734812" fontAlgn="auto">
              <a:spcBef>
                <a:spcPts val="804"/>
              </a:spcBef>
              <a:spcAft>
                <a:spcPts val="0"/>
              </a:spcAft>
              <a:buNone/>
            </a:pPr>
            <a:endParaRPr lang="en-US" sz="1556" dirty="0">
              <a:solidFill>
                <a:srgbClr val="050505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Right Arrow 3">
            <a:extLst>
              <a:ext uri="{FF2B5EF4-FFF2-40B4-BE49-F238E27FC236}">
                <a16:creationId xmlns:a16="http://schemas.microsoft.com/office/drawing/2014/main" id="{F1417EBA-025C-4DE5-9AE9-CE10DDD34905}"/>
              </a:ext>
            </a:extLst>
          </p:cNvPr>
          <p:cNvSpPr/>
          <p:nvPr/>
        </p:nvSpPr>
        <p:spPr>
          <a:xfrm>
            <a:off x="468082" y="2154131"/>
            <a:ext cx="8251585" cy="97343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4812" fontAlgn="auto">
              <a:spcBef>
                <a:spcPts val="0"/>
              </a:spcBef>
              <a:spcAft>
                <a:spcPts val="0"/>
              </a:spcAft>
            </a:pPr>
            <a:endParaRPr lang="en-US" sz="1556">
              <a:solidFill>
                <a:srgbClr val="7D1D1D"/>
              </a:solidFill>
              <a:latin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9AA005-26ED-4FF9-8006-D6BF23EC8B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383" y="1866154"/>
            <a:ext cx="1285511" cy="16631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5B9A7C-7AF5-49BE-86E0-087FA2DA23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558" y="1838125"/>
            <a:ext cx="1306784" cy="16911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772D78F-CB08-42D4-B539-CEC8F5967FF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15" t="10001" r="29545" b="3939"/>
          <a:stretch/>
        </p:blipFill>
        <p:spPr>
          <a:xfrm>
            <a:off x="601511" y="1853785"/>
            <a:ext cx="1129464" cy="16535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DF0757F-2B4B-4156-A311-1FC4185188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5303" y="1879253"/>
            <a:ext cx="1261749" cy="1636294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1028" name="Picture 4" descr="Image result for cambridge public works weeks">
            <a:extLst>
              <a:ext uri="{FF2B5EF4-FFF2-40B4-BE49-F238E27FC236}">
                <a16:creationId xmlns:a16="http://schemas.microsoft.com/office/drawing/2014/main" id="{7A84B44F-65C5-42C8-BDC4-42BC3C5CC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996" y="1860234"/>
            <a:ext cx="1706508" cy="1655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F65370D-3C79-43F4-9948-C917903857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92047" y="3625652"/>
            <a:ext cx="2768970" cy="1601388"/>
          </a:xfrm>
          <a:prstGeom prst="rect">
            <a:avLst/>
          </a:prstGeom>
          <a:ln>
            <a:solidFill>
              <a:srgbClr val="570D0D"/>
            </a:solidFill>
          </a:ln>
        </p:spPr>
      </p:pic>
    </p:spTree>
    <p:extLst>
      <p:ext uri="{BB962C8B-B14F-4D97-AF65-F5344CB8AC3E}">
        <p14:creationId xmlns:p14="http://schemas.microsoft.com/office/powerpoint/2010/main" val="10574873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38831" y="214313"/>
            <a:ext cx="8266339" cy="6428354"/>
          </a:xfrm>
          <a:custGeom>
            <a:avLst/>
            <a:gdLst/>
            <a:ahLst/>
            <a:cxnLst/>
            <a:rect l="l" t="t" r="r" b="b"/>
            <a:pathLst>
              <a:path w="10287000" h="7999730">
                <a:moveTo>
                  <a:pt x="0" y="7999171"/>
                </a:moveTo>
                <a:lnTo>
                  <a:pt x="10287000" y="7999171"/>
                </a:lnTo>
                <a:lnTo>
                  <a:pt x="10287000" y="0"/>
                </a:lnTo>
                <a:lnTo>
                  <a:pt x="0" y="0"/>
                </a:lnTo>
                <a:lnTo>
                  <a:pt x="0" y="7999171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020909" y="1947917"/>
            <a:ext cx="1102179" cy="1102179"/>
          </a:xfrm>
          <a:custGeom>
            <a:avLst/>
            <a:gdLst/>
            <a:ahLst/>
            <a:cxnLst/>
            <a:rect l="l" t="t" r="r" b="b"/>
            <a:pathLst>
              <a:path w="1371600" h="1371600">
                <a:moveTo>
                  <a:pt x="685800" y="0"/>
                </a:moveTo>
                <a:lnTo>
                  <a:pt x="636823" y="1721"/>
                </a:lnTo>
                <a:lnTo>
                  <a:pt x="588776" y="6810"/>
                </a:lnTo>
                <a:lnTo>
                  <a:pt x="541774" y="15148"/>
                </a:lnTo>
                <a:lnTo>
                  <a:pt x="495934" y="26621"/>
                </a:lnTo>
                <a:lnTo>
                  <a:pt x="451371" y="41113"/>
                </a:lnTo>
                <a:lnTo>
                  <a:pt x="408202" y="58506"/>
                </a:lnTo>
                <a:lnTo>
                  <a:pt x="366542" y="78686"/>
                </a:lnTo>
                <a:lnTo>
                  <a:pt x="326508" y="101536"/>
                </a:lnTo>
                <a:lnTo>
                  <a:pt x="288216" y="126940"/>
                </a:lnTo>
                <a:lnTo>
                  <a:pt x="251782" y="154782"/>
                </a:lnTo>
                <a:lnTo>
                  <a:pt x="217321" y="184946"/>
                </a:lnTo>
                <a:lnTo>
                  <a:pt x="184951" y="217316"/>
                </a:lnTo>
                <a:lnTo>
                  <a:pt x="154786" y="251777"/>
                </a:lnTo>
                <a:lnTo>
                  <a:pt x="126943" y="288211"/>
                </a:lnTo>
                <a:lnTo>
                  <a:pt x="101539" y="326503"/>
                </a:lnTo>
                <a:lnTo>
                  <a:pt x="78688" y="366537"/>
                </a:lnTo>
                <a:lnTo>
                  <a:pt x="58508" y="408196"/>
                </a:lnTo>
                <a:lnTo>
                  <a:pt x="41114" y="451366"/>
                </a:lnTo>
                <a:lnTo>
                  <a:pt x="26622" y="495929"/>
                </a:lnTo>
                <a:lnTo>
                  <a:pt x="15149" y="541770"/>
                </a:lnTo>
                <a:lnTo>
                  <a:pt x="6810" y="588773"/>
                </a:lnTo>
                <a:lnTo>
                  <a:pt x="1721" y="636822"/>
                </a:lnTo>
                <a:lnTo>
                  <a:pt x="0" y="685800"/>
                </a:lnTo>
                <a:lnTo>
                  <a:pt x="1721" y="734776"/>
                </a:lnTo>
                <a:lnTo>
                  <a:pt x="6810" y="782823"/>
                </a:lnTo>
                <a:lnTo>
                  <a:pt x="15149" y="829825"/>
                </a:lnTo>
                <a:lnTo>
                  <a:pt x="26622" y="875665"/>
                </a:lnTo>
                <a:lnTo>
                  <a:pt x="41114" y="920228"/>
                </a:lnTo>
                <a:lnTo>
                  <a:pt x="58508" y="963397"/>
                </a:lnTo>
                <a:lnTo>
                  <a:pt x="78688" y="1005057"/>
                </a:lnTo>
                <a:lnTo>
                  <a:pt x="101539" y="1045091"/>
                </a:lnTo>
                <a:lnTo>
                  <a:pt x="126943" y="1083383"/>
                </a:lnTo>
                <a:lnTo>
                  <a:pt x="154786" y="1119817"/>
                </a:lnTo>
                <a:lnTo>
                  <a:pt x="184951" y="1154278"/>
                </a:lnTo>
                <a:lnTo>
                  <a:pt x="217321" y="1186648"/>
                </a:lnTo>
                <a:lnTo>
                  <a:pt x="251782" y="1216813"/>
                </a:lnTo>
                <a:lnTo>
                  <a:pt x="288216" y="1244656"/>
                </a:lnTo>
                <a:lnTo>
                  <a:pt x="326508" y="1270060"/>
                </a:lnTo>
                <a:lnTo>
                  <a:pt x="366542" y="1292911"/>
                </a:lnTo>
                <a:lnTo>
                  <a:pt x="408202" y="1313091"/>
                </a:lnTo>
                <a:lnTo>
                  <a:pt x="451371" y="1330485"/>
                </a:lnTo>
                <a:lnTo>
                  <a:pt x="495934" y="1344977"/>
                </a:lnTo>
                <a:lnTo>
                  <a:pt x="541774" y="1356450"/>
                </a:lnTo>
                <a:lnTo>
                  <a:pt x="588776" y="1364789"/>
                </a:lnTo>
                <a:lnTo>
                  <a:pt x="636823" y="1369878"/>
                </a:lnTo>
                <a:lnTo>
                  <a:pt x="685800" y="1371600"/>
                </a:lnTo>
                <a:lnTo>
                  <a:pt x="734776" y="1369878"/>
                </a:lnTo>
                <a:lnTo>
                  <a:pt x="782823" y="1364789"/>
                </a:lnTo>
                <a:lnTo>
                  <a:pt x="829825" y="1356450"/>
                </a:lnTo>
                <a:lnTo>
                  <a:pt x="875665" y="1344977"/>
                </a:lnTo>
                <a:lnTo>
                  <a:pt x="920228" y="1330485"/>
                </a:lnTo>
                <a:lnTo>
                  <a:pt x="963397" y="1313091"/>
                </a:lnTo>
                <a:lnTo>
                  <a:pt x="1005057" y="1292911"/>
                </a:lnTo>
                <a:lnTo>
                  <a:pt x="1045091" y="1270060"/>
                </a:lnTo>
                <a:lnTo>
                  <a:pt x="1083383" y="1244656"/>
                </a:lnTo>
                <a:lnTo>
                  <a:pt x="1119817" y="1216813"/>
                </a:lnTo>
                <a:lnTo>
                  <a:pt x="1154278" y="1186648"/>
                </a:lnTo>
                <a:lnTo>
                  <a:pt x="1186648" y="1154278"/>
                </a:lnTo>
                <a:lnTo>
                  <a:pt x="1216813" y="1119817"/>
                </a:lnTo>
                <a:lnTo>
                  <a:pt x="1244656" y="1083383"/>
                </a:lnTo>
                <a:lnTo>
                  <a:pt x="1270060" y="1045091"/>
                </a:lnTo>
                <a:lnTo>
                  <a:pt x="1292911" y="1005057"/>
                </a:lnTo>
                <a:lnTo>
                  <a:pt x="1313091" y="963397"/>
                </a:lnTo>
                <a:lnTo>
                  <a:pt x="1330485" y="920228"/>
                </a:lnTo>
                <a:lnTo>
                  <a:pt x="1344977" y="875665"/>
                </a:lnTo>
                <a:lnTo>
                  <a:pt x="1356450" y="829825"/>
                </a:lnTo>
                <a:lnTo>
                  <a:pt x="1364789" y="782823"/>
                </a:lnTo>
                <a:lnTo>
                  <a:pt x="1369878" y="734776"/>
                </a:lnTo>
                <a:lnTo>
                  <a:pt x="1371600" y="685800"/>
                </a:lnTo>
                <a:lnTo>
                  <a:pt x="1369878" y="636822"/>
                </a:lnTo>
                <a:lnTo>
                  <a:pt x="1364789" y="588773"/>
                </a:lnTo>
                <a:lnTo>
                  <a:pt x="1356450" y="541770"/>
                </a:lnTo>
                <a:lnTo>
                  <a:pt x="1344977" y="495929"/>
                </a:lnTo>
                <a:lnTo>
                  <a:pt x="1330485" y="451366"/>
                </a:lnTo>
                <a:lnTo>
                  <a:pt x="1313091" y="408196"/>
                </a:lnTo>
                <a:lnTo>
                  <a:pt x="1292911" y="366537"/>
                </a:lnTo>
                <a:lnTo>
                  <a:pt x="1270060" y="326503"/>
                </a:lnTo>
                <a:lnTo>
                  <a:pt x="1244656" y="288211"/>
                </a:lnTo>
                <a:lnTo>
                  <a:pt x="1216813" y="251777"/>
                </a:lnTo>
                <a:lnTo>
                  <a:pt x="1186648" y="217316"/>
                </a:lnTo>
                <a:lnTo>
                  <a:pt x="1154278" y="184946"/>
                </a:lnTo>
                <a:lnTo>
                  <a:pt x="1119817" y="154782"/>
                </a:lnTo>
                <a:lnTo>
                  <a:pt x="1083383" y="126940"/>
                </a:lnTo>
                <a:lnTo>
                  <a:pt x="1045091" y="101536"/>
                </a:lnTo>
                <a:lnTo>
                  <a:pt x="1005057" y="78686"/>
                </a:lnTo>
                <a:lnTo>
                  <a:pt x="963397" y="58506"/>
                </a:lnTo>
                <a:lnTo>
                  <a:pt x="920228" y="41113"/>
                </a:lnTo>
                <a:lnTo>
                  <a:pt x="875665" y="26621"/>
                </a:lnTo>
                <a:lnTo>
                  <a:pt x="829825" y="15148"/>
                </a:lnTo>
                <a:lnTo>
                  <a:pt x="782823" y="6810"/>
                </a:lnTo>
                <a:lnTo>
                  <a:pt x="734776" y="1721"/>
                </a:lnTo>
                <a:lnTo>
                  <a:pt x="685800" y="0"/>
                </a:lnTo>
                <a:close/>
              </a:path>
            </a:pathLst>
          </a:custGeom>
          <a:solidFill>
            <a:srgbClr val="FE4509"/>
          </a:solid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228733" y="2086077"/>
            <a:ext cx="645711" cy="8666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029727" y="4278087"/>
            <a:ext cx="1102179" cy="1102179"/>
          </a:xfrm>
          <a:custGeom>
            <a:avLst/>
            <a:gdLst/>
            <a:ahLst/>
            <a:cxnLst/>
            <a:rect l="l" t="t" r="r" b="b"/>
            <a:pathLst>
              <a:path w="1371600" h="1371600">
                <a:moveTo>
                  <a:pt x="685800" y="0"/>
                </a:moveTo>
                <a:lnTo>
                  <a:pt x="636823" y="1721"/>
                </a:lnTo>
                <a:lnTo>
                  <a:pt x="588776" y="6810"/>
                </a:lnTo>
                <a:lnTo>
                  <a:pt x="541774" y="15148"/>
                </a:lnTo>
                <a:lnTo>
                  <a:pt x="495934" y="26621"/>
                </a:lnTo>
                <a:lnTo>
                  <a:pt x="451371" y="41113"/>
                </a:lnTo>
                <a:lnTo>
                  <a:pt x="408202" y="58506"/>
                </a:lnTo>
                <a:lnTo>
                  <a:pt x="366542" y="78686"/>
                </a:lnTo>
                <a:lnTo>
                  <a:pt x="326508" y="101536"/>
                </a:lnTo>
                <a:lnTo>
                  <a:pt x="288216" y="126940"/>
                </a:lnTo>
                <a:lnTo>
                  <a:pt x="251782" y="154782"/>
                </a:lnTo>
                <a:lnTo>
                  <a:pt x="217321" y="184946"/>
                </a:lnTo>
                <a:lnTo>
                  <a:pt x="184951" y="217316"/>
                </a:lnTo>
                <a:lnTo>
                  <a:pt x="154786" y="251777"/>
                </a:lnTo>
                <a:lnTo>
                  <a:pt x="126943" y="288211"/>
                </a:lnTo>
                <a:lnTo>
                  <a:pt x="101539" y="326503"/>
                </a:lnTo>
                <a:lnTo>
                  <a:pt x="78688" y="366537"/>
                </a:lnTo>
                <a:lnTo>
                  <a:pt x="58508" y="408196"/>
                </a:lnTo>
                <a:lnTo>
                  <a:pt x="41114" y="451366"/>
                </a:lnTo>
                <a:lnTo>
                  <a:pt x="26622" y="495929"/>
                </a:lnTo>
                <a:lnTo>
                  <a:pt x="15149" y="541770"/>
                </a:lnTo>
                <a:lnTo>
                  <a:pt x="6810" y="588773"/>
                </a:lnTo>
                <a:lnTo>
                  <a:pt x="1721" y="636822"/>
                </a:lnTo>
                <a:lnTo>
                  <a:pt x="0" y="685800"/>
                </a:lnTo>
                <a:lnTo>
                  <a:pt x="1721" y="734776"/>
                </a:lnTo>
                <a:lnTo>
                  <a:pt x="6810" y="782823"/>
                </a:lnTo>
                <a:lnTo>
                  <a:pt x="15149" y="829825"/>
                </a:lnTo>
                <a:lnTo>
                  <a:pt x="26622" y="875665"/>
                </a:lnTo>
                <a:lnTo>
                  <a:pt x="41114" y="920228"/>
                </a:lnTo>
                <a:lnTo>
                  <a:pt x="58508" y="963397"/>
                </a:lnTo>
                <a:lnTo>
                  <a:pt x="78688" y="1005057"/>
                </a:lnTo>
                <a:lnTo>
                  <a:pt x="101539" y="1045091"/>
                </a:lnTo>
                <a:lnTo>
                  <a:pt x="126943" y="1083383"/>
                </a:lnTo>
                <a:lnTo>
                  <a:pt x="154786" y="1119817"/>
                </a:lnTo>
                <a:lnTo>
                  <a:pt x="184951" y="1154278"/>
                </a:lnTo>
                <a:lnTo>
                  <a:pt x="217321" y="1186648"/>
                </a:lnTo>
                <a:lnTo>
                  <a:pt x="251782" y="1216813"/>
                </a:lnTo>
                <a:lnTo>
                  <a:pt x="288216" y="1244656"/>
                </a:lnTo>
                <a:lnTo>
                  <a:pt x="326508" y="1270060"/>
                </a:lnTo>
                <a:lnTo>
                  <a:pt x="366542" y="1292911"/>
                </a:lnTo>
                <a:lnTo>
                  <a:pt x="408202" y="1313091"/>
                </a:lnTo>
                <a:lnTo>
                  <a:pt x="451371" y="1330485"/>
                </a:lnTo>
                <a:lnTo>
                  <a:pt x="495934" y="1344977"/>
                </a:lnTo>
                <a:lnTo>
                  <a:pt x="541774" y="1356450"/>
                </a:lnTo>
                <a:lnTo>
                  <a:pt x="588776" y="1364789"/>
                </a:lnTo>
                <a:lnTo>
                  <a:pt x="636823" y="1369878"/>
                </a:lnTo>
                <a:lnTo>
                  <a:pt x="685800" y="1371600"/>
                </a:lnTo>
                <a:lnTo>
                  <a:pt x="734776" y="1369878"/>
                </a:lnTo>
                <a:lnTo>
                  <a:pt x="782823" y="1364789"/>
                </a:lnTo>
                <a:lnTo>
                  <a:pt x="829825" y="1356450"/>
                </a:lnTo>
                <a:lnTo>
                  <a:pt x="875665" y="1344977"/>
                </a:lnTo>
                <a:lnTo>
                  <a:pt x="920228" y="1330485"/>
                </a:lnTo>
                <a:lnTo>
                  <a:pt x="963397" y="1313091"/>
                </a:lnTo>
                <a:lnTo>
                  <a:pt x="1005057" y="1292911"/>
                </a:lnTo>
                <a:lnTo>
                  <a:pt x="1045091" y="1270060"/>
                </a:lnTo>
                <a:lnTo>
                  <a:pt x="1083383" y="1244656"/>
                </a:lnTo>
                <a:lnTo>
                  <a:pt x="1119817" y="1216813"/>
                </a:lnTo>
                <a:lnTo>
                  <a:pt x="1154278" y="1186648"/>
                </a:lnTo>
                <a:lnTo>
                  <a:pt x="1186648" y="1154278"/>
                </a:lnTo>
                <a:lnTo>
                  <a:pt x="1216813" y="1119817"/>
                </a:lnTo>
                <a:lnTo>
                  <a:pt x="1244656" y="1083383"/>
                </a:lnTo>
                <a:lnTo>
                  <a:pt x="1270060" y="1045091"/>
                </a:lnTo>
                <a:lnTo>
                  <a:pt x="1292911" y="1005057"/>
                </a:lnTo>
                <a:lnTo>
                  <a:pt x="1313091" y="963397"/>
                </a:lnTo>
                <a:lnTo>
                  <a:pt x="1330485" y="920228"/>
                </a:lnTo>
                <a:lnTo>
                  <a:pt x="1344977" y="875665"/>
                </a:lnTo>
                <a:lnTo>
                  <a:pt x="1356450" y="829825"/>
                </a:lnTo>
                <a:lnTo>
                  <a:pt x="1364789" y="782823"/>
                </a:lnTo>
                <a:lnTo>
                  <a:pt x="1369878" y="734776"/>
                </a:lnTo>
                <a:lnTo>
                  <a:pt x="1371600" y="685800"/>
                </a:lnTo>
                <a:lnTo>
                  <a:pt x="1369878" y="636822"/>
                </a:lnTo>
                <a:lnTo>
                  <a:pt x="1364789" y="588773"/>
                </a:lnTo>
                <a:lnTo>
                  <a:pt x="1356450" y="541770"/>
                </a:lnTo>
                <a:lnTo>
                  <a:pt x="1344977" y="495929"/>
                </a:lnTo>
                <a:lnTo>
                  <a:pt x="1330485" y="451366"/>
                </a:lnTo>
                <a:lnTo>
                  <a:pt x="1313091" y="408196"/>
                </a:lnTo>
                <a:lnTo>
                  <a:pt x="1292911" y="366537"/>
                </a:lnTo>
                <a:lnTo>
                  <a:pt x="1270060" y="326503"/>
                </a:lnTo>
                <a:lnTo>
                  <a:pt x="1244656" y="288211"/>
                </a:lnTo>
                <a:lnTo>
                  <a:pt x="1216813" y="251777"/>
                </a:lnTo>
                <a:lnTo>
                  <a:pt x="1186648" y="217316"/>
                </a:lnTo>
                <a:lnTo>
                  <a:pt x="1154278" y="184946"/>
                </a:lnTo>
                <a:lnTo>
                  <a:pt x="1119817" y="154782"/>
                </a:lnTo>
                <a:lnTo>
                  <a:pt x="1083383" y="126940"/>
                </a:lnTo>
                <a:lnTo>
                  <a:pt x="1045091" y="101536"/>
                </a:lnTo>
                <a:lnTo>
                  <a:pt x="1005057" y="78686"/>
                </a:lnTo>
                <a:lnTo>
                  <a:pt x="963397" y="58506"/>
                </a:lnTo>
                <a:lnTo>
                  <a:pt x="920228" y="41113"/>
                </a:lnTo>
                <a:lnTo>
                  <a:pt x="875665" y="26621"/>
                </a:lnTo>
                <a:lnTo>
                  <a:pt x="829825" y="15148"/>
                </a:lnTo>
                <a:lnTo>
                  <a:pt x="782823" y="6810"/>
                </a:lnTo>
                <a:lnTo>
                  <a:pt x="734776" y="1721"/>
                </a:lnTo>
                <a:lnTo>
                  <a:pt x="685800" y="0"/>
                </a:lnTo>
                <a:close/>
              </a:path>
            </a:pathLst>
          </a:custGeom>
          <a:solidFill>
            <a:srgbClr val="FE4509"/>
          </a:solid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14387" y="674949"/>
            <a:ext cx="4931739" cy="381304"/>
          </a:xfrm>
          <a:prstGeom prst="rect">
            <a:avLst/>
          </a:prstGeom>
        </p:spPr>
        <p:txBody>
          <a:bodyPr vert="horz" wrap="square" lIns="0" tIns="10205" rIns="0" bIns="0" rtlCol="0">
            <a:spAutoFit/>
          </a:bodyPr>
          <a:lstStyle/>
          <a:p>
            <a:pPr marL="10206">
              <a:spcBef>
                <a:spcPts val="80"/>
              </a:spcBef>
              <a:tabLst>
                <a:tab pos="2284040" algn="l"/>
              </a:tabLst>
            </a:pPr>
            <a:r>
              <a:rPr dirty="0">
                <a:solidFill>
                  <a:srgbClr val="727D86"/>
                </a:solidFill>
              </a:rPr>
              <a:t>5</a:t>
            </a:r>
            <a:r>
              <a:rPr spc="-44" dirty="0">
                <a:solidFill>
                  <a:srgbClr val="727D86"/>
                </a:solidFill>
              </a:rPr>
              <a:t> </a:t>
            </a:r>
            <a:r>
              <a:rPr dirty="0">
                <a:solidFill>
                  <a:srgbClr val="727D86"/>
                </a:solidFill>
              </a:rPr>
              <a:t>YEAR PLAN	</a:t>
            </a:r>
            <a:r>
              <a:rPr dirty="0"/>
              <a:t>SCOPE OF</a:t>
            </a:r>
            <a:r>
              <a:rPr spc="-76" dirty="0"/>
              <a:t> </a:t>
            </a:r>
            <a:r>
              <a:rPr dirty="0"/>
              <a:t>WORK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814387" y="1148964"/>
            <a:ext cx="7338672" cy="622395"/>
          </a:xfrm>
          <a:prstGeom prst="rect">
            <a:avLst/>
          </a:prstGeom>
        </p:spPr>
        <p:txBody>
          <a:bodyPr vert="horz" wrap="square" lIns="0" tIns="10205" rIns="0" bIns="0" rtlCol="0">
            <a:spAutoFit/>
          </a:bodyPr>
          <a:lstStyle/>
          <a:p>
            <a:pPr marL="10206" marR="4082" defTabSz="734812" fontAlgn="auto">
              <a:spcBef>
                <a:spcPts val="80"/>
              </a:spcBef>
              <a:spcAft>
                <a:spcPts val="0"/>
              </a:spcAft>
            </a:pP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Our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approach emphasizes </a:t>
            </a:r>
            <a:r>
              <a:rPr sz="1326" b="1" spc="-4" dirty="0">
                <a:solidFill>
                  <a:srgbClr val="FE4509"/>
                </a:solidFill>
                <a:latin typeface="Arial"/>
                <a:cs typeface="Arial"/>
              </a:rPr>
              <a:t>streets </a:t>
            </a:r>
            <a:r>
              <a:rPr sz="1326" b="1" dirty="0">
                <a:solidFill>
                  <a:srgbClr val="FE4509"/>
                </a:solidFill>
                <a:latin typeface="Arial"/>
                <a:cs typeface="Arial"/>
              </a:rPr>
              <a:t>designed </a:t>
            </a:r>
            <a:r>
              <a:rPr sz="1326" b="1" spc="-4" dirty="0">
                <a:solidFill>
                  <a:srgbClr val="FE4509"/>
                </a:solidFill>
                <a:latin typeface="Arial"/>
                <a:cs typeface="Arial"/>
              </a:rPr>
              <a:t>and </a:t>
            </a:r>
            <a:r>
              <a:rPr sz="1326" b="1" dirty="0">
                <a:solidFill>
                  <a:srgbClr val="FE4509"/>
                </a:solidFill>
                <a:latin typeface="Arial"/>
                <a:cs typeface="Arial"/>
              </a:rPr>
              <a:t>operated </a:t>
            </a:r>
            <a:r>
              <a:rPr sz="1326" b="1" spc="-4" dirty="0">
                <a:solidFill>
                  <a:srgbClr val="FE4509"/>
                </a:solidFill>
                <a:latin typeface="Arial"/>
                <a:cs typeface="Arial"/>
              </a:rPr>
              <a:t>for everyone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.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Pedestrians,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bicyclists,  motorists, and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transit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users of all ages and abilities will be able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to safely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move along and across  </a:t>
            </a:r>
            <a:r>
              <a:rPr sz="1326" b="1" spc="-4" dirty="0">
                <a:solidFill>
                  <a:srgbClr val="FE4509"/>
                </a:solidFill>
                <a:latin typeface="Arial"/>
                <a:cs typeface="Arial"/>
              </a:rPr>
              <a:t>Complete</a:t>
            </a:r>
            <a:r>
              <a:rPr sz="1326" b="1" spc="-8" dirty="0">
                <a:solidFill>
                  <a:srgbClr val="FE4509"/>
                </a:solidFill>
                <a:latin typeface="Arial"/>
                <a:cs typeface="Arial"/>
              </a:rPr>
              <a:t> </a:t>
            </a:r>
            <a:r>
              <a:rPr sz="1326" b="1" dirty="0">
                <a:solidFill>
                  <a:srgbClr val="FE4509"/>
                </a:solidFill>
                <a:latin typeface="Arial"/>
                <a:cs typeface="Arial"/>
              </a:rPr>
              <a:t>Streets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.</a:t>
            </a:r>
            <a:endParaRPr sz="1326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366700" y="4277190"/>
            <a:ext cx="1102179" cy="1102179"/>
          </a:xfrm>
          <a:custGeom>
            <a:avLst/>
            <a:gdLst/>
            <a:ahLst/>
            <a:cxnLst/>
            <a:rect l="l" t="t" r="r" b="b"/>
            <a:pathLst>
              <a:path w="1371600" h="1371600">
                <a:moveTo>
                  <a:pt x="685800" y="0"/>
                </a:moveTo>
                <a:lnTo>
                  <a:pt x="636823" y="1721"/>
                </a:lnTo>
                <a:lnTo>
                  <a:pt x="588776" y="6810"/>
                </a:lnTo>
                <a:lnTo>
                  <a:pt x="541774" y="15148"/>
                </a:lnTo>
                <a:lnTo>
                  <a:pt x="495934" y="26621"/>
                </a:lnTo>
                <a:lnTo>
                  <a:pt x="451371" y="41113"/>
                </a:lnTo>
                <a:lnTo>
                  <a:pt x="408202" y="58506"/>
                </a:lnTo>
                <a:lnTo>
                  <a:pt x="366542" y="78686"/>
                </a:lnTo>
                <a:lnTo>
                  <a:pt x="326508" y="101536"/>
                </a:lnTo>
                <a:lnTo>
                  <a:pt x="288216" y="126940"/>
                </a:lnTo>
                <a:lnTo>
                  <a:pt x="251782" y="154782"/>
                </a:lnTo>
                <a:lnTo>
                  <a:pt x="217321" y="184946"/>
                </a:lnTo>
                <a:lnTo>
                  <a:pt x="184951" y="217316"/>
                </a:lnTo>
                <a:lnTo>
                  <a:pt x="154786" y="251777"/>
                </a:lnTo>
                <a:lnTo>
                  <a:pt x="126943" y="288211"/>
                </a:lnTo>
                <a:lnTo>
                  <a:pt x="101539" y="326503"/>
                </a:lnTo>
                <a:lnTo>
                  <a:pt x="78688" y="366537"/>
                </a:lnTo>
                <a:lnTo>
                  <a:pt x="58508" y="408196"/>
                </a:lnTo>
                <a:lnTo>
                  <a:pt x="41114" y="451366"/>
                </a:lnTo>
                <a:lnTo>
                  <a:pt x="26622" y="495929"/>
                </a:lnTo>
                <a:lnTo>
                  <a:pt x="15149" y="541770"/>
                </a:lnTo>
                <a:lnTo>
                  <a:pt x="6810" y="588773"/>
                </a:lnTo>
                <a:lnTo>
                  <a:pt x="1721" y="636822"/>
                </a:lnTo>
                <a:lnTo>
                  <a:pt x="0" y="685800"/>
                </a:lnTo>
                <a:lnTo>
                  <a:pt x="1721" y="734776"/>
                </a:lnTo>
                <a:lnTo>
                  <a:pt x="6810" y="782823"/>
                </a:lnTo>
                <a:lnTo>
                  <a:pt x="15149" y="829825"/>
                </a:lnTo>
                <a:lnTo>
                  <a:pt x="26622" y="875665"/>
                </a:lnTo>
                <a:lnTo>
                  <a:pt x="41114" y="920228"/>
                </a:lnTo>
                <a:lnTo>
                  <a:pt x="58508" y="963397"/>
                </a:lnTo>
                <a:lnTo>
                  <a:pt x="78688" y="1005057"/>
                </a:lnTo>
                <a:lnTo>
                  <a:pt x="101539" y="1045091"/>
                </a:lnTo>
                <a:lnTo>
                  <a:pt x="126943" y="1083383"/>
                </a:lnTo>
                <a:lnTo>
                  <a:pt x="154786" y="1119817"/>
                </a:lnTo>
                <a:lnTo>
                  <a:pt x="184951" y="1154278"/>
                </a:lnTo>
                <a:lnTo>
                  <a:pt x="217321" y="1186648"/>
                </a:lnTo>
                <a:lnTo>
                  <a:pt x="251782" y="1216813"/>
                </a:lnTo>
                <a:lnTo>
                  <a:pt x="288216" y="1244656"/>
                </a:lnTo>
                <a:lnTo>
                  <a:pt x="326508" y="1270060"/>
                </a:lnTo>
                <a:lnTo>
                  <a:pt x="366542" y="1292911"/>
                </a:lnTo>
                <a:lnTo>
                  <a:pt x="408202" y="1313091"/>
                </a:lnTo>
                <a:lnTo>
                  <a:pt x="451371" y="1330485"/>
                </a:lnTo>
                <a:lnTo>
                  <a:pt x="495934" y="1344977"/>
                </a:lnTo>
                <a:lnTo>
                  <a:pt x="541774" y="1356450"/>
                </a:lnTo>
                <a:lnTo>
                  <a:pt x="588776" y="1364789"/>
                </a:lnTo>
                <a:lnTo>
                  <a:pt x="636823" y="1369878"/>
                </a:lnTo>
                <a:lnTo>
                  <a:pt x="685800" y="1371600"/>
                </a:lnTo>
                <a:lnTo>
                  <a:pt x="734776" y="1369878"/>
                </a:lnTo>
                <a:lnTo>
                  <a:pt x="782823" y="1364789"/>
                </a:lnTo>
                <a:lnTo>
                  <a:pt x="829825" y="1356450"/>
                </a:lnTo>
                <a:lnTo>
                  <a:pt x="875665" y="1344977"/>
                </a:lnTo>
                <a:lnTo>
                  <a:pt x="920228" y="1330485"/>
                </a:lnTo>
                <a:lnTo>
                  <a:pt x="963397" y="1313091"/>
                </a:lnTo>
                <a:lnTo>
                  <a:pt x="1005057" y="1292911"/>
                </a:lnTo>
                <a:lnTo>
                  <a:pt x="1045091" y="1270060"/>
                </a:lnTo>
                <a:lnTo>
                  <a:pt x="1083383" y="1244656"/>
                </a:lnTo>
                <a:lnTo>
                  <a:pt x="1119817" y="1216813"/>
                </a:lnTo>
                <a:lnTo>
                  <a:pt x="1154278" y="1186648"/>
                </a:lnTo>
                <a:lnTo>
                  <a:pt x="1186648" y="1154278"/>
                </a:lnTo>
                <a:lnTo>
                  <a:pt x="1216813" y="1119817"/>
                </a:lnTo>
                <a:lnTo>
                  <a:pt x="1244656" y="1083383"/>
                </a:lnTo>
                <a:lnTo>
                  <a:pt x="1270060" y="1045091"/>
                </a:lnTo>
                <a:lnTo>
                  <a:pt x="1292911" y="1005057"/>
                </a:lnTo>
                <a:lnTo>
                  <a:pt x="1313091" y="963397"/>
                </a:lnTo>
                <a:lnTo>
                  <a:pt x="1330485" y="920228"/>
                </a:lnTo>
                <a:lnTo>
                  <a:pt x="1344977" y="875665"/>
                </a:lnTo>
                <a:lnTo>
                  <a:pt x="1356450" y="829825"/>
                </a:lnTo>
                <a:lnTo>
                  <a:pt x="1364789" y="782823"/>
                </a:lnTo>
                <a:lnTo>
                  <a:pt x="1369878" y="734776"/>
                </a:lnTo>
                <a:lnTo>
                  <a:pt x="1371600" y="685800"/>
                </a:lnTo>
                <a:lnTo>
                  <a:pt x="1369878" y="636822"/>
                </a:lnTo>
                <a:lnTo>
                  <a:pt x="1364789" y="588773"/>
                </a:lnTo>
                <a:lnTo>
                  <a:pt x="1356450" y="541770"/>
                </a:lnTo>
                <a:lnTo>
                  <a:pt x="1344977" y="495929"/>
                </a:lnTo>
                <a:lnTo>
                  <a:pt x="1330485" y="451366"/>
                </a:lnTo>
                <a:lnTo>
                  <a:pt x="1313091" y="408196"/>
                </a:lnTo>
                <a:lnTo>
                  <a:pt x="1292911" y="366537"/>
                </a:lnTo>
                <a:lnTo>
                  <a:pt x="1270060" y="326503"/>
                </a:lnTo>
                <a:lnTo>
                  <a:pt x="1244656" y="288211"/>
                </a:lnTo>
                <a:lnTo>
                  <a:pt x="1216813" y="251777"/>
                </a:lnTo>
                <a:lnTo>
                  <a:pt x="1186648" y="217316"/>
                </a:lnTo>
                <a:lnTo>
                  <a:pt x="1154278" y="184946"/>
                </a:lnTo>
                <a:lnTo>
                  <a:pt x="1119817" y="154782"/>
                </a:lnTo>
                <a:lnTo>
                  <a:pt x="1083383" y="126940"/>
                </a:lnTo>
                <a:lnTo>
                  <a:pt x="1045091" y="101536"/>
                </a:lnTo>
                <a:lnTo>
                  <a:pt x="1005057" y="78686"/>
                </a:lnTo>
                <a:lnTo>
                  <a:pt x="963397" y="58506"/>
                </a:lnTo>
                <a:lnTo>
                  <a:pt x="920228" y="41113"/>
                </a:lnTo>
                <a:lnTo>
                  <a:pt x="875665" y="26621"/>
                </a:lnTo>
                <a:lnTo>
                  <a:pt x="829825" y="15148"/>
                </a:lnTo>
                <a:lnTo>
                  <a:pt x="782823" y="6810"/>
                </a:lnTo>
                <a:lnTo>
                  <a:pt x="734776" y="1721"/>
                </a:lnTo>
                <a:lnTo>
                  <a:pt x="685800" y="0"/>
                </a:lnTo>
                <a:close/>
              </a:path>
            </a:pathLst>
          </a:custGeom>
          <a:solidFill>
            <a:srgbClr val="FE4509"/>
          </a:solid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956249" y="4211956"/>
            <a:ext cx="1249135" cy="12344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654709" y="1949223"/>
            <a:ext cx="1102179" cy="1102179"/>
          </a:xfrm>
          <a:custGeom>
            <a:avLst/>
            <a:gdLst/>
            <a:ahLst/>
            <a:cxnLst/>
            <a:rect l="l" t="t" r="r" b="b"/>
            <a:pathLst>
              <a:path w="1371600" h="1371600">
                <a:moveTo>
                  <a:pt x="685800" y="0"/>
                </a:moveTo>
                <a:lnTo>
                  <a:pt x="636823" y="1721"/>
                </a:lnTo>
                <a:lnTo>
                  <a:pt x="588776" y="6810"/>
                </a:lnTo>
                <a:lnTo>
                  <a:pt x="541774" y="15148"/>
                </a:lnTo>
                <a:lnTo>
                  <a:pt x="495934" y="26621"/>
                </a:lnTo>
                <a:lnTo>
                  <a:pt x="451371" y="41113"/>
                </a:lnTo>
                <a:lnTo>
                  <a:pt x="408202" y="58506"/>
                </a:lnTo>
                <a:lnTo>
                  <a:pt x="366542" y="78686"/>
                </a:lnTo>
                <a:lnTo>
                  <a:pt x="326508" y="101536"/>
                </a:lnTo>
                <a:lnTo>
                  <a:pt x="288216" y="126940"/>
                </a:lnTo>
                <a:lnTo>
                  <a:pt x="251782" y="154782"/>
                </a:lnTo>
                <a:lnTo>
                  <a:pt x="217321" y="184946"/>
                </a:lnTo>
                <a:lnTo>
                  <a:pt x="184951" y="217316"/>
                </a:lnTo>
                <a:lnTo>
                  <a:pt x="154786" y="251777"/>
                </a:lnTo>
                <a:lnTo>
                  <a:pt x="126943" y="288211"/>
                </a:lnTo>
                <a:lnTo>
                  <a:pt x="101539" y="326503"/>
                </a:lnTo>
                <a:lnTo>
                  <a:pt x="78688" y="366537"/>
                </a:lnTo>
                <a:lnTo>
                  <a:pt x="58508" y="408196"/>
                </a:lnTo>
                <a:lnTo>
                  <a:pt x="41114" y="451366"/>
                </a:lnTo>
                <a:lnTo>
                  <a:pt x="26622" y="495929"/>
                </a:lnTo>
                <a:lnTo>
                  <a:pt x="15149" y="541770"/>
                </a:lnTo>
                <a:lnTo>
                  <a:pt x="6810" y="588773"/>
                </a:lnTo>
                <a:lnTo>
                  <a:pt x="1721" y="636822"/>
                </a:lnTo>
                <a:lnTo>
                  <a:pt x="0" y="685800"/>
                </a:lnTo>
                <a:lnTo>
                  <a:pt x="1721" y="734776"/>
                </a:lnTo>
                <a:lnTo>
                  <a:pt x="6810" y="782823"/>
                </a:lnTo>
                <a:lnTo>
                  <a:pt x="15149" y="829825"/>
                </a:lnTo>
                <a:lnTo>
                  <a:pt x="26622" y="875665"/>
                </a:lnTo>
                <a:lnTo>
                  <a:pt x="41114" y="920228"/>
                </a:lnTo>
                <a:lnTo>
                  <a:pt x="58508" y="963397"/>
                </a:lnTo>
                <a:lnTo>
                  <a:pt x="78688" y="1005057"/>
                </a:lnTo>
                <a:lnTo>
                  <a:pt x="101539" y="1045091"/>
                </a:lnTo>
                <a:lnTo>
                  <a:pt x="126943" y="1083383"/>
                </a:lnTo>
                <a:lnTo>
                  <a:pt x="154786" y="1119817"/>
                </a:lnTo>
                <a:lnTo>
                  <a:pt x="184951" y="1154278"/>
                </a:lnTo>
                <a:lnTo>
                  <a:pt x="217321" y="1186648"/>
                </a:lnTo>
                <a:lnTo>
                  <a:pt x="251782" y="1216813"/>
                </a:lnTo>
                <a:lnTo>
                  <a:pt x="288216" y="1244656"/>
                </a:lnTo>
                <a:lnTo>
                  <a:pt x="326508" y="1270060"/>
                </a:lnTo>
                <a:lnTo>
                  <a:pt x="366542" y="1292911"/>
                </a:lnTo>
                <a:lnTo>
                  <a:pt x="408202" y="1313091"/>
                </a:lnTo>
                <a:lnTo>
                  <a:pt x="451371" y="1330485"/>
                </a:lnTo>
                <a:lnTo>
                  <a:pt x="495934" y="1344977"/>
                </a:lnTo>
                <a:lnTo>
                  <a:pt x="541774" y="1356450"/>
                </a:lnTo>
                <a:lnTo>
                  <a:pt x="588776" y="1364789"/>
                </a:lnTo>
                <a:lnTo>
                  <a:pt x="636823" y="1369878"/>
                </a:lnTo>
                <a:lnTo>
                  <a:pt x="685800" y="1371600"/>
                </a:lnTo>
                <a:lnTo>
                  <a:pt x="734776" y="1369878"/>
                </a:lnTo>
                <a:lnTo>
                  <a:pt x="782823" y="1364789"/>
                </a:lnTo>
                <a:lnTo>
                  <a:pt x="829825" y="1356450"/>
                </a:lnTo>
                <a:lnTo>
                  <a:pt x="875665" y="1344977"/>
                </a:lnTo>
                <a:lnTo>
                  <a:pt x="920228" y="1330485"/>
                </a:lnTo>
                <a:lnTo>
                  <a:pt x="963397" y="1313091"/>
                </a:lnTo>
                <a:lnTo>
                  <a:pt x="1005057" y="1292911"/>
                </a:lnTo>
                <a:lnTo>
                  <a:pt x="1045091" y="1270060"/>
                </a:lnTo>
                <a:lnTo>
                  <a:pt x="1083383" y="1244656"/>
                </a:lnTo>
                <a:lnTo>
                  <a:pt x="1119817" y="1216813"/>
                </a:lnTo>
                <a:lnTo>
                  <a:pt x="1154278" y="1186648"/>
                </a:lnTo>
                <a:lnTo>
                  <a:pt x="1186648" y="1154278"/>
                </a:lnTo>
                <a:lnTo>
                  <a:pt x="1216813" y="1119817"/>
                </a:lnTo>
                <a:lnTo>
                  <a:pt x="1244656" y="1083383"/>
                </a:lnTo>
                <a:lnTo>
                  <a:pt x="1270060" y="1045091"/>
                </a:lnTo>
                <a:lnTo>
                  <a:pt x="1292911" y="1005057"/>
                </a:lnTo>
                <a:lnTo>
                  <a:pt x="1313091" y="963397"/>
                </a:lnTo>
                <a:lnTo>
                  <a:pt x="1330485" y="920228"/>
                </a:lnTo>
                <a:lnTo>
                  <a:pt x="1344977" y="875665"/>
                </a:lnTo>
                <a:lnTo>
                  <a:pt x="1356450" y="829825"/>
                </a:lnTo>
                <a:lnTo>
                  <a:pt x="1364789" y="782823"/>
                </a:lnTo>
                <a:lnTo>
                  <a:pt x="1369878" y="734776"/>
                </a:lnTo>
                <a:lnTo>
                  <a:pt x="1371600" y="685800"/>
                </a:lnTo>
                <a:lnTo>
                  <a:pt x="1369878" y="636822"/>
                </a:lnTo>
                <a:lnTo>
                  <a:pt x="1364789" y="588773"/>
                </a:lnTo>
                <a:lnTo>
                  <a:pt x="1356450" y="541770"/>
                </a:lnTo>
                <a:lnTo>
                  <a:pt x="1344977" y="495929"/>
                </a:lnTo>
                <a:lnTo>
                  <a:pt x="1330485" y="451366"/>
                </a:lnTo>
                <a:lnTo>
                  <a:pt x="1313091" y="408196"/>
                </a:lnTo>
                <a:lnTo>
                  <a:pt x="1292911" y="366537"/>
                </a:lnTo>
                <a:lnTo>
                  <a:pt x="1270060" y="326503"/>
                </a:lnTo>
                <a:lnTo>
                  <a:pt x="1244656" y="288211"/>
                </a:lnTo>
                <a:lnTo>
                  <a:pt x="1216813" y="251777"/>
                </a:lnTo>
                <a:lnTo>
                  <a:pt x="1186648" y="217316"/>
                </a:lnTo>
                <a:lnTo>
                  <a:pt x="1154278" y="184946"/>
                </a:lnTo>
                <a:lnTo>
                  <a:pt x="1119817" y="154782"/>
                </a:lnTo>
                <a:lnTo>
                  <a:pt x="1083383" y="126940"/>
                </a:lnTo>
                <a:lnTo>
                  <a:pt x="1045091" y="101536"/>
                </a:lnTo>
                <a:lnTo>
                  <a:pt x="1005057" y="78686"/>
                </a:lnTo>
                <a:lnTo>
                  <a:pt x="963397" y="58506"/>
                </a:lnTo>
                <a:lnTo>
                  <a:pt x="920228" y="41113"/>
                </a:lnTo>
                <a:lnTo>
                  <a:pt x="875665" y="26621"/>
                </a:lnTo>
                <a:lnTo>
                  <a:pt x="829825" y="15148"/>
                </a:lnTo>
                <a:lnTo>
                  <a:pt x="782823" y="6810"/>
                </a:lnTo>
                <a:lnTo>
                  <a:pt x="734776" y="1721"/>
                </a:lnTo>
                <a:lnTo>
                  <a:pt x="685800" y="0"/>
                </a:lnTo>
                <a:close/>
              </a:path>
            </a:pathLst>
          </a:custGeom>
          <a:solidFill>
            <a:srgbClr val="FE4509"/>
          </a:solid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654709" y="4277188"/>
            <a:ext cx="1102179" cy="110218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366700" y="1949223"/>
            <a:ext cx="1102179" cy="1102179"/>
          </a:xfrm>
          <a:custGeom>
            <a:avLst/>
            <a:gdLst/>
            <a:ahLst/>
            <a:cxnLst/>
            <a:rect l="l" t="t" r="r" b="b"/>
            <a:pathLst>
              <a:path w="1371600" h="1371600">
                <a:moveTo>
                  <a:pt x="685800" y="0"/>
                </a:moveTo>
                <a:lnTo>
                  <a:pt x="636823" y="1721"/>
                </a:lnTo>
                <a:lnTo>
                  <a:pt x="588776" y="6810"/>
                </a:lnTo>
                <a:lnTo>
                  <a:pt x="541774" y="15148"/>
                </a:lnTo>
                <a:lnTo>
                  <a:pt x="495934" y="26621"/>
                </a:lnTo>
                <a:lnTo>
                  <a:pt x="451371" y="41113"/>
                </a:lnTo>
                <a:lnTo>
                  <a:pt x="408202" y="58506"/>
                </a:lnTo>
                <a:lnTo>
                  <a:pt x="366542" y="78686"/>
                </a:lnTo>
                <a:lnTo>
                  <a:pt x="326508" y="101536"/>
                </a:lnTo>
                <a:lnTo>
                  <a:pt x="288216" y="126940"/>
                </a:lnTo>
                <a:lnTo>
                  <a:pt x="251782" y="154782"/>
                </a:lnTo>
                <a:lnTo>
                  <a:pt x="217321" y="184946"/>
                </a:lnTo>
                <a:lnTo>
                  <a:pt x="184951" y="217316"/>
                </a:lnTo>
                <a:lnTo>
                  <a:pt x="154786" y="251777"/>
                </a:lnTo>
                <a:lnTo>
                  <a:pt x="126943" y="288211"/>
                </a:lnTo>
                <a:lnTo>
                  <a:pt x="101539" y="326503"/>
                </a:lnTo>
                <a:lnTo>
                  <a:pt x="78688" y="366537"/>
                </a:lnTo>
                <a:lnTo>
                  <a:pt x="58508" y="408196"/>
                </a:lnTo>
                <a:lnTo>
                  <a:pt x="41114" y="451366"/>
                </a:lnTo>
                <a:lnTo>
                  <a:pt x="26622" y="495929"/>
                </a:lnTo>
                <a:lnTo>
                  <a:pt x="15149" y="541770"/>
                </a:lnTo>
                <a:lnTo>
                  <a:pt x="6810" y="588773"/>
                </a:lnTo>
                <a:lnTo>
                  <a:pt x="1721" y="636822"/>
                </a:lnTo>
                <a:lnTo>
                  <a:pt x="0" y="685800"/>
                </a:lnTo>
                <a:lnTo>
                  <a:pt x="1721" y="734776"/>
                </a:lnTo>
                <a:lnTo>
                  <a:pt x="6810" y="782823"/>
                </a:lnTo>
                <a:lnTo>
                  <a:pt x="15149" y="829825"/>
                </a:lnTo>
                <a:lnTo>
                  <a:pt x="26622" y="875665"/>
                </a:lnTo>
                <a:lnTo>
                  <a:pt x="41114" y="920228"/>
                </a:lnTo>
                <a:lnTo>
                  <a:pt x="58508" y="963397"/>
                </a:lnTo>
                <a:lnTo>
                  <a:pt x="78688" y="1005057"/>
                </a:lnTo>
                <a:lnTo>
                  <a:pt x="101539" y="1045091"/>
                </a:lnTo>
                <a:lnTo>
                  <a:pt x="126943" y="1083383"/>
                </a:lnTo>
                <a:lnTo>
                  <a:pt x="154786" y="1119817"/>
                </a:lnTo>
                <a:lnTo>
                  <a:pt x="184951" y="1154278"/>
                </a:lnTo>
                <a:lnTo>
                  <a:pt x="217321" y="1186648"/>
                </a:lnTo>
                <a:lnTo>
                  <a:pt x="251782" y="1216813"/>
                </a:lnTo>
                <a:lnTo>
                  <a:pt x="288216" y="1244656"/>
                </a:lnTo>
                <a:lnTo>
                  <a:pt x="326508" y="1270060"/>
                </a:lnTo>
                <a:lnTo>
                  <a:pt x="366542" y="1292911"/>
                </a:lnTo>
                <a:lnTo>
                  <a:pt x="408202" y="1313091"/>
                </a:lnTo>
                <a:lnTo>
                  <a:pt x="451371" y="1330485"/>
                </a:lnTo>
                <a:lnTo>
                  <a:pt x="495934" y="1344977"/>
                </a:lnTo>
                <a:lnTo>
                  <a:pt x="541774" y="1356450"/>
                </a:lnTo>
                <a:lnTo>
                  <a:pt x="588776" y="1364789"/>
                </a:lnTo>
                <a:lnTo>
                  <a:pt x="636823" y="1369878"/>
                </a:lnTo>
                <a:lnTo>
                  <a:pt x="685800" y="1371600"/>
                </a:lnTo>
                <a:lnTo>
                  <a:pt x="734776" y="1369878"/>
                </a:lnTo>
                <a:lnTo>
                  <a:pt x="782823" y="1364789"/>
                </a:lnTo>
                <a:lnTo>
                  <a:pt x="829825" y="1356450"/>
                </a:lnTo>
                <a:lnTo>
                  <a:pt x="875665" y="1344977"/>
                </a:lnTo>
                <a:lnTo>
                  <a:pt x="920228" y="1330485"/>
                </a:lnTo>
                <a:lnTo>
                  <a:pt x="963397" y="1313091"/>
                </a:lnTo>
                <a:lnTo>
                  <a:pt x="1005057" y="1292911"/>
                </a:lnTo>
                <a:lnTo>
                  <a:pt x="1045091" y="1270060"/>
                </a:lnTo>
                <a:lnTo>
                  <a:pt x="1083383" y="1244656"/>
                </a:lnTo>
                <a:lnTo>
                  <a:pt x="1119817" y="1216813"/>
                </a:lnTo>
                <a:lnTo>
                  <a:pt x="1154278" y="1186648"/>
                </a:lnTo>
                <a:lnTo>
                  <a:pt x="1186648" y="1154278"/>
                </a:lnTo>
                <a:lnTo>
                  <a:pt x="1216813" y="1119817"/>
                </a:lnTo>
                <a:lnTo>
                  <a:pt x="1244656" y="1083383"/>
                </a:lnTo>
                <a:lnTo>
                  <a:pt x="1270060" y="1045091"/>
                </a:lnTo>
                <a:lnTo>
                  <a:pt x="1292911" y="1005057"/>
                </a:lnTo>
                <a:lnTo>
                  <a:pt x="1313091" y="963397"/>
                </a:lnTo>
                <a:lnTo>
                  <a:pt x="1330485" y="920228"/>
                </a:lnTo>
                <a:lnTo>
                  <a:pt x="1344977" y="875665"/>
                </a:lnTo>
                <a:lnTo>
                  <a:pt x="1356450" y="829825"/>
                </a:lnTo>
                <a:lnTo>
                  <a:pt x="1364789" y="782823"/>
                </a:lnTo>
                <a:lnTo>
                  <a:pt x="1369878" y="734776"/>
                </a:lnTo>
                <a:lnTo>
                  <a:pt x="1371600" y="685800"/>
                </a:lnTo>
                <a:lnTo>
                  <a:pt x="1369878" y="636822"/>
                </a:lnTo>
                <a:lnTo>
                  <a:pt x="1364789" y="588773"/>
                </a:lnTo>
                <a:lnTo>
                  <a:pt x="1356450" y="541770"/>
                </a:lnTo>
                <a:lnTo>
                  <a:pt x="1344977" y="495929"/>
                </a:lnTo>
                <a:lnTo>
                  <a:pt x="1330485" y="451366"/>
                </a:lnTo>
                <a:lnTo>
                  <a:pt x="1313091" y="408196"/>
                </a:lnTo>
                <a:lnTo>
                  <a:pt x="1292911" y="366537"/>
                </a:lnTo>
                <a:lnTo>
                  <a:pt x="1270060" y="326503"/>
                </a:lnTo>
                <a:lnTo>
                  <a:pt x="1244656" y="288211"/>
                </a:lnTo>
                <a:lnTo>
                  <a:pt x="1216813" y="251777"/>
                </a:lnTo>
                <a:lnTo>
                  <a:pt x="1186648" y="217316"/>
                </a:lnTo>
                <a:lnTo>
                  <a:pt x="1154278" y="184946"/>
                </a:lnTo>
                <a:lnTo>
                  <a:pt x="1119817" y="154782"/>
                </a:lnTo>
                <a:lnTo>
                  <a:pt x="1083383" y="126940"/>
                </a:lnTo>
                <a:lnTo>
                  <a:pt x="1045091" y="101536"/>
                </a:lnTo>
                <a:lnTo>
                  <a:pt x="1005057" y="78686"/>
                </a:lnTo>
                <a:lnTo>
                  <a:pt x="963397" y="58506"/>
                </a:lnTo>
                <a:lnTo>
                  <a:pt x="920228" y="41113"/>
                </a:lnTo>
                <a:lnTo>
                  <a:pt x="875665" y="26621"/>
                </a:lnTo>
                <a:lnTo>
                  <a:pt x="829825" y="15148"/>
                </a:lnTo>
                <a:lnTo>
                  <a:pt x="782823" y="6810"/>
                </a:lnTo>
                <a:lnTo>
                  <a:pt x="734776" y="1721"/>
                </a:lnTo>
                <a:lnTo>
                  <a:pt x="685800" y="0"/>
                </a:lnTo>
                <a:close/>
              </a:path>
            </a:pathLst>
          </a:custGeom>
          <a:solidFill>
            <a:srgbClr val="FE4509"/>
          </a:solid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767988" y="2068219"/>
            <a:ext cx="875619" cy="87561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274852" y="3157048"/>
            <a:ext cx="1285875" cy="0"/>
          </a:xfrm>
          <a:custGeom>
            <a:avLst/>
            <a:gdLst/>
            <a:ahLst/>
            <a:cxnLst/>
            <a:rect l="l" t="t" r="r" b="b"/>
            <a:pathLst>
              <a:path w="1600200">
                <a:moveTo>
                  <a:pt x="0" y="0"/>
                </a:moveTo>
                <a:lnTo>
                  <a:pt x="1600200" y="0"/>
                </a:lnTo>
              </a:path>
            </a:pathLst>
          </a:custGeom>
          <a:ln w="12700">
            <a:solidFill>
              <a:srgbClr val="3F4040"/>
            </a:solidFill>
          </a:ln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41901" y="3193872"/>
            <a:ext cx="1951775" cy="566611"/>
          </a:xfrm>
          <a:prstGeom prst="rect">
            <a:avLst/>
          </a:prstGeom>
        </p:spPr>
        <p:txBody>
          <a:bodyPr vert="horz" wrap="square" lIns="0" tIns="10205" rIns="0" bIns="0" rtlCol="0">
            <a:spAutoFit/>
          </a:bodyPr>
          <a:lstStyle/>
          <a:p>
            <a:pPr marL="10206" marR="4082" indent="-510" algn="ctr" defTabSz="734812" fontAlgn="auto">
              <a:spcBef>
                <a:spcPts val="80"/>
              </a:spcBef>
              <a:spcAft>
                <a:spcPts val="0"/>
              </a:spcAft>
            </a:pPr>
            <a:r>
              <a:rPr sz="1205" dirty="0">
                <a:solidFill>
                  <a:srgbClr val="727D86"/>
                </a:solidFill>
                <a:latin typeface="Arial"/>
                <a:cs typeface="Arial"/>
              </a:rPr>
              <a:t>Emphasis </a:t>
            </a:r>
            <a:r>
              <a:rPr sz="1205" spc="-4" dirty="0">
                <a:solidFill>
                  <a:srgbClr val="727D86"/>
                </a:solidFill>
                <a:latin typeface="Arial"/>
                <a:cs typeface="Arial"/>
              </a:rPr>
              <a:t>on accessibility </a:t>
            </a:r>
            <a:r>
              <a:rPr sz="1205" dirty="0">
                <a:solidFill>
                  <a:srgbClr val="727D86"/>
                </a:solidFill>
                <a:latin typeface="Arial"/>
                <a:cs typeface="Arial"/>
              </a:rPr>
              <a:t>–  </a:t>
            </a:r>
            <a:r>
              <a:rPr sz="1205" spc="-4" dirty="0">
                <a:solidFill>
                  <a:srgbClr val="727D86"/>
                </a:solidFill>
                <a:latin typeface="Arial"/>
                <a:cs typeface="Arial"/>
              </a:rPr>
              <a:t>pedestrian ramps,</a:t>
            </a:r>
            <a:r>
              <a:rPr sz="1205" spc="-72" dirty="0">
                <a:solidFill>
                  <a:srgbClr val="727D86"/>
                </a:solidFill>
                <a:latin typeface="Arial"/>
                <a:cs typeface="Arial"/>
              </a:rPr>
              <a:t> </a:t>
            </a:r>
            <a:r>
              <a:rPr sz="1205" dirty="0">
                <a:solidFill>
                  <a:srgbClr val="727D86"/>
                </a:solidFill>
                <a:latin typeface="Arial"/>
                <a:cs typeface="Arial"/>
              </a:rPr>
              <a:t>sidewalks  </a:t>
            </a:r>
            <a:r>
              <a:rPr sz="1205" spc="-4" dirty="0">
                <a:solidFill>
                  <a:srgbClr val="727D86"/>
                </a:solidFill>
                <a:latin typeface="Arial"/>
                <a:cs typeface="Arial"/>
              </a:rPr>
              <a:t>and universal</a:t>
            </a:r>
            <a:r>
              <a:rPr sz="1205" spc="-24" dirty="0">
                <a:solidFill>
                  <a:srgbClr val="727D86"/>
                </a:solidFill>
                <a:latin typeface="Arial"/>
                <a:cs typeface="Arial"/>
              </a:rPr>
              <a:t> </a:t>
            </a:r>
            <a:r>
              <a:rPr sz="1205" spc="-4" dirty="0">
                <a:solidFill>
                  <a:srgbClr val="727D86"/>
                </a:solidFill>
                <a:latin typeface="Arial"/>
                <a:cs typeface="Arial"/>
              </a:rPr>
              <a:t>design.</a:t>
            </a:r>
            <a:endParaRPr sz="120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716866" y="5536085"/>
            <a:ext cx="1687966" cy="381175"/>
          </a:xfrm>
          <a:prstGeom prst="rect">
            <a:avLst/>
          </a:prstGeom>
        </p:spPr>
        <p:txBody>
          <a:bodyPr vert="horz" wrap="square" lIns="0" tIns="10205" rIns="0" bIns="0" rtlCol="0">
            <a:spAutoFit/>
          </a:bodyPr>
          <a:lstStyle/>
          <a:p>
            <a:pPr marL="10206" marR="4082" indent="93382" defTabSz="734812" fontAlgn="auto">
              <a:spcBef>
                <a:spcPts val="80"/>
              </a:spcBef>
              <a:spcAft>
                <a:spcPts val="0"/>
              </a:spcAft>
            </a:pPr>
            <a:r>
              <a:rPr sz="1205" dirty="0">
                <a:solidFill>
                  <a:srgbClr val="727D86"/>
                </a:solidFill>
                <a:latin typeface="Arial"/>
                <a:cs typeface="Arial"/>
              </a:rPr>
              <a:t>Additional street trees  </a:t>
            </a:r>
            <a:r>
              <a:rPr sz="1205" spc="-4" dirty="0">
                <a:solidFill>
                  <a:srgbClr val="727D86"/>
                </a:solidFill>
                <a:latin typeface="Arial"/>
                <a:cs typeface="Arial"/>
              </a:rPr>
              <a:t>and green</a:t>
            </a:r>
            <a:r>
              <a:rPr sz="1205" spc="-68" dirty="0">
                <a:solidFill>
                  <a:srgbClr val="727D86"/>
                </a:solidFill>
                <a:latin typeface="Arial"/>
                <a:cs typeface="Arial"/>
              </a:rPr>
              <a:t> </a:t>
            </a:r>
            <a:r>
              <a:rPr sz="1205" spc="-4" dirty="0">
                <a:solidFill>
                  <a:srgbClr val="727D86"/>
                </a:solidFill>
                <a:latin typeface="Arial"/>
                <a:cs typeface="Arial"/>
              </a:rPr>
              <a:t>infrastructure.</a:t>
            </a:r>
            <a:endParaRPr sz="120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583067" y="3157048"/>
            <a:ext cx="1285875" cy="0"/>
          </a:xfrm>
          <a:custGeom>
            <a:avLst/>
            <a:gdLst/>
            <a:ahLst/>
            <a:cxnLst/>
            <a:rect l="l" t="t" r="r" b="b"/>
            <a:pathLst>
              <a:path w="1600200">
                <a:moveTo>
                  <a:pt x="0" y="0"/>
                </a:moveTo>
                <a:lnTo>
                  <a:pt x="1600200" y="0"/>
                </a:lnTo>
              </a:path>
            </a:pathLst>
          </a:custGeom>
          <a:ln w="12700">
            <a:solidFill>
              <a:srgbClr val="3F4040"/>
            </a:solidFill>
          </a:ln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224515" y="3193382"/>
            <a:ext cx="2002291" cy="566611"/>
          </a:xfrm>
          <a:prstGeom prst="rect">
            <a:avLst/>
          </a:prstGeom>
        </p:spPr>
        <p:txBody>
          <a:bodyPr vert="horz" wrap="square" lIns="0" tIns="10205" rIns="0" bIns="0" rtlCol="0">
            <a:spAutoFit/>
          </a:bodyPr>
          <a:lstStyle/>
          <a:p>
            <a:pPr marL="9695" marR="4082" algn="ctr" defTabSz="734812" fontAlgn="auto">
              <a:spcBef>
                <a:spcPts val="80"/>
              </a:spcBef>
              <a:spcAft>
                <a:spcPts val="0"/>
              </a:spcAft>
            </a:pPr>
            <a:r>
              <a:rPr sz="1205" spc="-12" dirty="0">
                <a:solidFill>
                  <a:srgbClr val="727D86"/>
                </a:solidFill>
                <a:latin typeface="Arial"/>
                <a:cs typeface="Arial"/>
              </a:rPr>
              <a:t>Transit </a:t>
            </a:r>
            <a:r>
              <a:rPr sz="1205" spc="-4" dirty="0">
                <a:solidFill>
                  <a:srgbClr val="727D86"/>
                </a:solidFill>
                <a:latin typeface="Arial"/>
                <a:cs typeface="Arial"/>
              </a:rPr>
              <a:t>improvements </a:t>
            </a:r>
            <a:r>
              <a:rPr sz="1205" dirty="0">
                <a:solidFill>
                  <a:srgbClr val="727D86"/>
                </a:solidFill>
                <a:latin typeface="Arial"/>
                <a:cs typeface="Arial"/>
              </a:rPr>
              <a:t>–  </a:t>
            </a:r>
            <a:r>
              <a:rPr sz="1205" spc="-4" dirty="0">
                <a:solidFill>
                  <a:srgbClr val="727D86"/>
                </a:solidFill>
                <a:latin typeface="Arial"/>
                <a:cs typeface="Arial"/>
              </a:rPr>
              <a:t>accessibility of bus </a:t>
            </a:r>
            <a:r>
              <a:rPr sz="1205" dirty="0">
                <a:solidFill>
                  <a:srgbClr val="727D86"/>
                </a:solidFill>
                <a:latin typeface="Arial"/>
                <a:cs typeface="Arial"/>
              </a:rPr>
              <a:t>stops</a:t>
            </a:r>
            <a:r>
              <a:rPr sz="1205" spc="-68" dirty="0">
                <a:solidFill>
                  <a:srgbClr val="727D86"/>
                </a:solidFill>
                <a:latin typeface="Arial"/>
                <a:cs typeface="Arial"/>
              </a:rPr>
              <a:t> </a:t>
            </a:r>
            <a:r>
              <a:rPr sz="1205" spc="-4" dirty="0">
                <a:solidFill>
                  <a:srgbClr val="727D86"/>
                </a:solidFill>
                <a:latin typeface="Arial"/>
                <a:cs typeface="Arial"/>
              </a:rPr>
              <a:t>and  </a:t>
            </a:r>
            <a:r>
              <a:rPr sz="1205" dirty="0">
                <a:solidFill>
                  <a:srgbClr val="727D86"/>
                </a:solidFill>
                <a:latin typeface="Arial"/>
                <a:cs typeface="Arial"/>
              </a:rPr>
              <a:t>transit </a:t>
            </a:r>
            <a:r>
              <a:rPr sz="1205" spc="-16" dirty="0">
                <a:solidFill>
                  <a:srgbClr val="727D86"/>
                </a:solidFill>
                <a:latin typeface="Arial"/>
                <a:cs typeface="Arial"/>
              </a:rPr>
              <a:t>priority, </a:t>
            </a:r>
            <a:r>
              <a:rPr sz="1205" spc="-4" dirty="0">
                <a:solidFill>
                  <a:srgbClr val="727D86"/>
                </a:solidFill>
                <a:latin typeface="Arial"/>
                <a:cs typeface="Arial"/>
              </a:rPr>
              <a:t>as</a:t>
            </a:r>
            <a:r>
              <a:rPr sz="1205" spc="-16" dirty="0">
                <a:solidFill>
                  <a:srgbClr val="727D86"/>
                </a:solidFill>
                <a:latin typeface="Arial"/>
                <a:cs typeface="Arial"/>
              </a:rPr>
              <a:t> </a:t>
            </a:r>
            <a:r>
              <a:rPr sz="1205" dirty="0">
                <a:solidFill>
                  <a:srgbClr val="727D86"/>
                </a:solidFill>
                <a:latin typeface="Arial"/>
                <a:cs typeface="Arial"/>
              </a:rPr>
              <a:t>feasible.</a:t>
            </a:r>
            <a:endParaRPr sz="120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268116" y="5502078"/>
            <a:ext cx="1285875" cy="0"/>
          </a:xfrm>
          <a:custGeom>
            <a:avLst/>
            <a:gdLst/>
            <a:ahLst/>
            <a:cxnLst/>
            <a:rect l="l" t="t" r="r" b="b"/>
            <a:pathLst>
              <a:path w="1600200">
                <a:moveTo>
                  <a:pt x="0" y="0"/>
                </a:moveTo>
                <a:lnTo>
                  <a:pt x="1600200" y="0"/>
                </a:lnTo>
              </a:path>
            </a:pathLst>
          </a:custGeom>
          <a:ln w="12700">
            <a:solidFill>
              <a:srgbClr val="3F4040"/>
            </a:solidFill>
          </a:ln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71167" y="5536085"/>
            <a:ext cx="2288041" cy="566611"/>
          </a:xfrm>
          <a:prstGeom prst="rect">
            <a:avLst/>
          </a:prstGeom>
        </p:spPr>
        <p:txBody>
          <a:bodyPr vert="horz" wrap="square" lIns="0" tIns="10205" rIns="0" bIns="0" rtlCol="0">
            <a:spAutoFit/>
          </a:bodyPr>
          <a:lstStyle/>
          <a:p>
            <a:pPr marL="10206" marR="4082" algn="ctr" defTabSz="734812" fontAlgn="auto">
              <a:spcBef>
                <a:spcPts val="80"/>
              </a:spcBef>
              <a:spcAft>
                <a:spcPts val="0"/>
              </a:spcAft>
            </a:pPr>
            <a:r>
              <a:rPr sz="1205" spc="-16" dirty="0">
                <a:solidFill>
                  <a:srgbClr val="727D86"/>
                </a:solidFill>
                <a:latin typeface="Arial"/>
                <a:cs typeface="Arial"/>
              </a:rPr>
              <a:t>Network </a:t>
            </a:r>
            <a:r>
              <a:rPr sz="1205" spc="-8" dirty="0">
                <a:solidFill>
                  <a:srgbClr val="727D86"/>
                </a:solidFill>
                <a:latin typeface="Arial"/>
                <a:cs typeface="Arial"/>
              </a:rPr>
              <a:t>of </a:t>
            </a:r>
            <a:r>
              <a:rPr sz="1205" spc="-12" dirty="0">
                <a:solidFill>
                  <a:srgbClr val="727D86"/>
                </a:solidFill>
                <a:latin typeface="Arial"/>
                <a:cs typeface="Arial"/>
              </a:rPr>
              <a:t>bike facilities </a:t>
            </a:r>
            <a:r>
              <a:rPr sz="1205" dirty="0">
                <a:solidFill>
                  <a:srgbClr val="727D86"/>
                </a:solidFill>
                <a:latin typeface="Arial"/>
                <a:cs typeface="Arial"/>
              </a:rPr>
              <a:t>–</a:t>
            </a:r>
            <a:r>
              <a:rPr sz="1205" spc="-141" dirty="0">
                <a:solidFill>
                  <a:srgbClr val="727D86"/>
                </a:solidFill>
                <a:latin typeface="Arial"/>
                <a:cs typeface="Arial"/>
              </a:rPr>
              <a:t> </a:t>
            </a:r>
            <a:r>
              <a:rPr sz="1205" spc="-12" dirty="0">
                <a:solidFill>
                  <a:srgbClr val="727D86"/>
                </a:solidFill>
                <a:latin typeface="Arial"/>
                <a:cs typeface="Arial"/>
              </a:rPr>
              <a:t>support  </a:t>
            </a:r>
            <a:r>
              <a:rPr sz="1205" spc="-16" dirty="0">
                <a:solidFill>
                  <a:srgbClr val="727D86"/>
                </a:solidFill>
                <a:latin typeface="Arial"/>
                <a:cs typeface="Arial"/>
              </a:rPr>
              <a:t>people </a:t>
            </a:r>
            <a:r>
              <a:rPr sz="1205" spc="-8" dirty="0">
                <a:solidFill>
                  <a:srgbClr val="727D86"/>
                </a:solidFill>
                <a:latin typeface="Arial"/>
                <a:cs typeface="Arial"/>
              </a:rPr>
              <a:t>of </a:t>
            </a:r>
            <a:r>
              <a:rPr sz="1205" spc="-12" dirty="0">
                <a:solidFill>
                  <a:srgbClr val="727D86"/>
                </a:solidFill>
                <a:latin typeface="Arial"/>
                <a:cs typeface="Arial"/>
              </a:rPr>
              <a:t>all ages and </a:t>
            </a:r>
            <a:r>
              <a:rPr sz="1205" spc="-16" dirty="0">
                <a:solidFill>
                  <a:srgbClr val="727D86"/>
                </a:solidFill>
                <a:latin typeface="Arial"/>
                <a:cs typeface="Arial"/>
              </a:rPr>
              <a:t>abilities </a:t>
            </a:r>
            <a:r>
              <a:rPr sz="1205" spc="-12" dirty="0">
                <a:solidFill>
                  <a:srgbClr val="727D86"/>
                </a:solidFill>
                <a:latin typeface="Arial"/>
                <a:cs typeface="Arial"/>
              </a:rPr>
              <a:t>to  bike safely throughout </a:t>
            </a:r>
            <a:r>
              <a:rPr sz="1205" spc="-8" dirty="0">
                <a:solidFill>
                  <a:srgbClr val="727D86"/>
                </a:solidFill>
                <a:latin typeface="Arial"/>
                <a:cs typeface="Arial"/>
              </a:rPr>
              <a:t>the</a:t>
            </a:r>
            <a:r>
              <a:rPr sz="1205" spc="-96" dirty="0">
                <a:solidFill>
                  <a:srgbClr val="727D86"/>
                </a:solidFill>
                <a:latin typeface="Arial"/>
                <a:cs typeface="Arial"/>
              </a:rPr>
              <a:t> </a:t>
            </a:r>
            <a:r>
              <a:rPr sz="1205" spc="-28" dirty="0">
                <a:solidFill>
                  <a:srgbClr val="727D86"/>
                </a:solidFill>
                <a:latin typeface="Arial"/>
                <a:cs typeface="Arial"/>
              </a:rPr>
              <a:t>city.</a:t>
            </a:r>
            <a:endParaRPr sz="120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6576332" y="5502078"/>
            <a:ext cx="1285875" cy="0"/>
          </a:xfrm>
          <a:custGeom>
            <a:avLst/>
            <a:gdLst/>
            <a:ahLst/>
            <a:cxnLst/>
            <a:rect l="l" t="t" r="r" b="b"/>
            <a:pathLst>
              <a:path w="1600200">
                <a:moveTo>
                  <a:pt x="0" y="0"/>
                </a:moveTo>
                <a:lnTo>
                  <a:pt x="1600200" y="0"/>
                </a:lnTo>
              </a:path>
            </a:pathLst>
          </a:custGeom>
          <a:ln w="12700">
            <a:solidFill>
              <a:srgbClr val="3F4040"/>
            </a:solidFill>
          </a:ln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014862" y="5536085"/>
            <a:ext cx="2375297" cy="566611"/>
          </a:xfrm>
          <a:prstGeom prst="rect">
            <a:avLst/>
          </a:prstGeom>
        </p:spPr>
        <p:txBody>
          <a:bodyPr vert="horz" wrap="square" lIns="0" tIns="10205" rIns="0" bIns="0" rtlCol="0">
            <a:spAutoFit/>
          </a:bodyPr>
          <a:lstStyle/>
          <a:p>
            <a:pPr marL="10206" marR="4082" indent="-510" algn="ctr" defTabSz="734812" fontAlgn="auto">
              <a:spcBef>
                <a:spcPts val="80"/>
              </a:spcBef>
              <a:spcAft>
                <a:spcPts val="0"/>
              </a:spcAft>
            </a:pPr>
            <a:r>
              <a:rPr sz="1205" spc="-24" dirty="0">
                <a:solidFill>
                  <a:srgbClr val="727D86"/>
                </a:solidFill>
                <a:latin typeface="Arial"/>
                <a:cs typeface="Arial"/>
              </a:rPr>
              <a:t>Maintain </a:t>
            </a:r>
            <a:r>
              <a:rPr sz="1205" spc="-16" dirty="0">
                <a:solidFill>
                  <a:srgbClr val="727D86"/>
                </a:solidFill>
                <a:latin typeface="Arial"/>
                <a:cs typeface="Arial"/>
              </a:rPr>
              <a:t>and </a:t>
            </a:r>
            <a:r>
              <a:rPr sz="1205" spc="-24" dirty="0">
                <a:solidFill>
                  <a:srgbClr val="727D86"/>
                </a:solidFill>
                <a:latin typeface="Arial"/>
                <a:cs typeface="Arial"/>
              </a:rPr>
              <a:t>improve city  infrastructure, </a:t>
            </a:r>
            <a:r>
              <a:rPr sz="1205" spc="-16" dirty="0">
                <a:solidFill>
                  <a:srgbClr val="727D86"/>
                </a:solidFill>
                <a:latin typeface="Arial"/>
                <a:cs typeface="Arial"/>
              </a:rPr>
              <a:t>and </a:t>
            </a:r>
            <a:r>
              <a:rPr sz="1205" spc="-24" dirty="0">
                <a:solidFill>
                  <a:srgbClr val="727D86"/>
                </a:solidFill>
                <a:latin typeface="Arial"/>
                <a:cs typeface="Arial"/>
              </a:rPr>
              <a:t>coordinate with  private utilities </a:t>
            </a:r>
            <a:r>
              <a:rPr sz="1205" spc="-12" dirty="0">
                <a:solidFill>
                  <a:srgbClr val="727D86"/>
                </a:solidFill>
                <a:latin typeface="Arial"/>
                <a:cs typeface="Arial"/>
              </a:rPr>
              <a:t>to </a:t>
            </a:r>
            <a:r>
              <a:rPr sz="1205" spc="-24" dirty="0">
                <a:solidFill>
                  <a:srgbClr val="727D86"/>
                </a:solidFill>
                <a:latin typeface="Arial"/>
                <a:cs typeface="Arial"/>
              </a:rPr>
              <a:t>facilitate</a:t>
            </a:r>
            <a:r>
              <a:rPr sz="1205" spc="-125" dirty="0">
                <a:solidFill>
                  <a:srgbClr val="727D86"/>
                </a:solidFill>
                <a:latin typeface="Arial"/>
                <a:cs typeface="Arial"/>
              </a:rPr>
              <a:t> </a:t>
            </a:r>
            <a:r>
              <a:rPr sz="1205" spc="-24" dirty="0">
                <a:solidFill>
                  <a:srgbClr val="727D86"/>
                </a:solidFill>
                <a:latin typeface="Arial"/>
                <a:cs typeface="Arial"/>
              </a:rPr>
              <a:t>upgrades.</a:t>
            </a:r>
            <a:endParaRPr sz="120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3929063" y="5502078"/>
            <a:ext cx="1285875" cy="0"/>
          </a:xfrm>
          <a:custGeom>
            <a:avLst/>
            <a:gdLst/>
            <a:ahLst/>
            <a:cxnLst/>
            <a:rect l="l" t="t" r="r" b="b"/>
            <a:pathLst>
              <a:path w="1600200">
                <a:moveTo>
                  <a:pt x="0" y="0"/>
                </a:moveTo>
                <a:lnTo>
                  <a:pt x="1600200" y="0"/>
                </a:lnTo>
              </a:path>
            </a:pathLst>
          </a:custGeom>
          <a:ln w="12700">
            <a:solidFill>
              <a:srgbClr val="3F4040"/>
            </a:solidFill>
          </a:ln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3929797" y="3157740"/>
            <a:ext cx="1285875" cy="0"/>
          </a:xfrm>
          <a:custGeom>
            <a:avLst/>
            <a:gdLst/>
            <a:ahLst/>
            <a:cxnLst/>
            <a:rect l="l" t="t" r="r" b="b"/>
            <a:pathLst>
              <a:path w="1600200">
                <a:moveTo>
                  <a:pt x="0" y="0"/>
                </a:moveTo>
                <a:lnTo>
                  <a:pt x="1600200" y="0"/>
                </a:lnTo>
              </a:path>
            </a:pathLst>
          </a:custGeom>
          <a:ln w="12700">
            <a:solidFill>
              <a:srgbClr val="3F4040"/>
            </a:solidFill>
          </a:ln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566397" y="3193872"/>
            <a:ext cx="2011476" cy="752046"/>
          </a:xfrm>
          <a:prstGeom prst="rect">
            <a:avLst/>
          </a:prstGeom>
        </p:spPr>
        <p:txBody>
          <a:bodyPr vert="horz" wrap="square" lIns="0" tIns="10205" rIns="0" bIns="0" rtlCol="0">
            <a:spAutoFit/>
          </a:bodyPr>
          <a:lstStyle/>
          <a:p>
            <a:pPr marL="10206" marR="4082" algn="ctr" defTabSz="734812" fontAlgn="auto">
              <a:spcBef>
                <a:spcPts val="80"/>
              </a:spcBef>
              <a:spcAft>
                <a:spcPts val="0"/>
              </a:spcAft>
            </a:pPr>
            <a:r>
              <a:rPr sz="1205" spc="-8" dirty="0">
                <a:solidFill>
                  <a:srgbClr val="727D86"/>
                </a:solidFill>
                <a:latin typeface="Arial"/>
                <a:cs typeface="Arial"/>
              </a:rPr>
              <a:t>Vision </a:t>
            </a:r>
            <a:r>
              <a:rPr sz="1205" dirty="0">
                <a:solidFill>
                  <a:srgbClr val="727D86"/>
                </a:solidFill>
                <a:latin typeface="Arial"/>
                <a:cs typeface="Arial"/>
              </a:rPr>
              <a:t>Zero calls for the  </a:t>
            </a:r>
            <a:r>
              <a:rPr sz="1205" spc="-4" dirty="0">
                <a:solidFill>
                  <a:srgbClr val="727D86"/>
                </a:solidFill>
                <a:latin typeface="Arial"/>
                <a:cs typeface="Arial"/>
              </a:rPr>
              <a:t>elimination of </a:t>
            </a:r>
            <a:r>
              <a:rPr sz="1205" dirty="0">
                <a:solidFill>
                  <a:srgbClr val="727D86"/>
                </a:solidFill>
                <a:latin typeface="Arial"/>
                <a:cs typeface="Arial"/>
              </a:rPr>
              <a:t>fatalities </a:t>
            </a:r>
            <a:r>
              <a:rPr sz="1205" spc="-4" dirty="0">
                <a:solidFill>
                  <a:srgbClr val="727D86"/>
                </a:solidFill>
                <a:latin typeface="Arial"/>
                <a:cs typeface="Arial"/>
              </a:rPr>
              <a:t>and  </a:t>
            </a:r>
            <a:r>
              <a:rPr sz="1205" dirty="0">
                <a:solidFill>
                  <a:srgbClr val="727D86"/>
                </a:solidFill>
                <a:latin typeface="Arial"/>
                <a:cs typeface="Arial"/>
              </a:rPr>
              <a:t>serious </a:t>
            </a:r>
            <a:r>
              <a:rPr sz="1205" spc="-4" dirty="0">
                <a:solidFill>
                  <a:srgbClr val="727D86"/>
                </a:solidFill>
                <a:latin typeface="Arial"/>
                <a:cs typeface="Arial"/>
              </a:rPr>
              <a:t>injuries resulting</a:t>
            </a:r>
            <a:r>
              <a:rPr sz="1205" spc="-72" dirty="0">
                <a:solidFill>
                  <a:srgbClr val="727D86"/>
                </a:solidFill>
                <a:latin typeface="Arial"/>
                <a:cs typeface="Arial"/>
              </a:rPr>
              <a:t> </a:t>
            </a:r>
            <a:r>
              <a:rPr sz="1205" dirty="0">
                <a:solidFill>
                  <a:srgbClr val="727D86"/>
                </a:solidFill>
                <a:latin typeface="Arial"/>
                <a:cs typeface="Arial"/>
              </a:rPr>
              <a:t>from  traffic</a:t>
            </a:r>
            <a:r>
              <a:rPr sz="1205" spc="-8" dirty="0">
                <a:solidFill>
                  <a:srgbClr val="727D86"/>
                </a:solidFill>
                <a:latin typeface="Arial"/>
                <a:cs typeface="Arial"/>
              </a:rPr>
              <a:t> </a:t>
            </a:r>
            <a:r>
              <a:rPr sz="1205" dirty="0">
                <a:solidFill>
                  <a:srgbClr val="727D86"/>
                </a:solidFill>
                <a:latin typeface="Arial"/>
                <a:cs typeface="Arial"/>
              </a:rPr>
              <a:t>crashes.</a:t>
            </a:r>
            <a:endParaRPr sz="120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419770" y="2051348"/>
            <a:ext cx="955221" cy="89533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293223" y="4341155"/>
            <a:ext cx="1249125" cy="103727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2973586" y="740276"/>
            <a:ext cx="0" cy="277586"/>
          </a:xfrm>
          <a:custGeom>
            <a:avLst/>
            <a:gdLst/>
            <a:ahLst/>
            <a:cxnLst/>
            <a:rect l="l" t="t" r="r" b="b"/>
            <a:pathLst>
              <a:path h="345440">
                <a:moveTo>
                  <a:pt x="0" y="0"/>
                </a:moveTo>
                <a:lnTo>
                  <a:pt x="0" y="345122"/>
                </a:lnTo>
              </a:path>
            </a:pathLst>
          </a:custGeom>
          <a:ln w="40233">
            <a:solidFill>
              <a:srgbClr val="C0BDBD"/>
            </a:solidFill>
          </a:ln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42545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3109613" y="3609813"/>
            <a:ext cx="1154736" cy="320658"/>
          </a:xfrm>
          <a:prstGeom prst="rect">
            <a:avLst/>
          </a:prstGeom>
        </p:spPr>
        <p:txBody>
          <a:bodyPr vert="horz" wrap="square" lIns="0" tIns="12757" rIns="0" bIns="0" rtlCol="0">
            <a:spAutoFit/>
          </a:bodyPr>
          <a:lstStyle/>
          <a:p>
            <a:pPr defTabSz="734812" fontAlgn="auto">
              <a:lnSpc>
                <a:spcPts val="1193"/>
              </a:lnSpc>
              <a:spcBef>
                <a:spcPts val="100"/>
              </a:spcBef>
              <a:spcAft>
                <a:spcPts val="0"/>
              </a:spcAft>
            </a:pPr>
            <a:r>
              <a:rPr sz="1085" b="1" spc="20" dirty="0">
                <a:solidFill>
                  <a:srgbClr val="231F20"/>
                </a:solidFill>
                <a:latin typeface="Myriad Pro"/>
                <a:cs typeface="Myriad Pro"/>
              </a:rPr>
              <a:t>Raised</a:t>
            </a:r>
            <a:r>
              <a:rPr sz="1085" b="1" spc="-52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085" b="1" spc="20" dirty="0">
                <a:solidFill>
                  <a:srgbClr val="231F20"/>
                </a:solidFill>
                <a:latin typeface="Myriad Pro"/>
                <a:cs typeface="Myriad Pro"/>
              </a:rPr>
              <a:t>Crosswalks</a:t>
            </a:r>
            <a:endParaRPr sz="884" dirty="0">
              <a:solidFill>
                <a:prstClr val="black"/>
              </a:solidFill>
              <a:latin typeface="Myriad Pro"/>
              <a:cs typeface="Myriad Pro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585057" y="3970792"/>
            <a:ext cx="1695140" cy="98015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585053" y="3970794"/>
            <a:ext cx="1695620" cy="980225"/>
          </a:xfrm>
          <a:custGeom>
            <a:avLst/>
            <a:gdLst/>
            <a:ahLst/>
            <a:cxnLst/>
            <a:rect l="l" t="t" r="r" b="b"/>
            <a:pathLst>
              <a:path w="2110104" h="1219835">
                <a:moveTo>
                  <a:pt x="0" y="1219762"/>
                </a:moveTo>
                <a:lnTo>
                  <a:pt x="2110060" y="1219762"/>
                </a:lnTo>
                <a:lnTo>
                  <a:pt x="2110060" y="0"/>
                </a:lnTo>
                <a:lnTo>
                  <a:pt x="0" y="0"/>
                </a:lnTo>
                <a:lnTo>
                  <a:pt x="0" y="1219762"/>
                </a:lnTo>
                <a:close/>
              </a:path>
            </a:pathLst>
          </a:custGeom>
          <a:ln w="11669">
            <a:solidFill>
              <a:srgbClr val="35469D"/>
            </a:solidFill>
          </a:ln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901235" y="3656304"/>
            <a:ext cx="1790887" cy="99770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901235" y="3656309"/>
            <a:ext cx="1791040" cy="998084"/>
          </a:xfrm>
          <a:custGeom>
            <a:avLst/>
            <a:gdLst/>
            <a:ahLst/>
            <a:cxnLst/>
            <a:rect l="l" t="t" r="r" b="b"/>
            <a:pathLst>
              <a:path w="2228850" h="1242060">
                <a:moveTo>
                  <a:pt x="0" y="1241594"/>
                </a:moveTo>
                <a:lnTo>
                  <a:pt x="2228669" y="1241594"/>
                </a:lnTo>
                <a:lnTo>
                  <a:pt x="2228669" y="0"/>
                </a:lnTo>
                <a:lnTo>
                  <a:pt x="0" y="0"/>
                </a:lnTo>
                <a:lnTo>
                  <a:pt x="0" y="1241594"/>
                </a:lnTo>
                <a:close/>
              </a:path>
            </a:pathLst>
          </a:custGeom>
          <a:ln w="11668">
            <a:solidFill>
              <a:srgbClr val="35469D"/>
            </a:solidFill>
          </a:ln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767438" y="3651629"/>
            <a:ext cx="284750" cy="25519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045552" y="5052306"/>
            <a:ext cx="284751" cy="25519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901245" y="5073562"/>
            <a:ext cx="946373" cy="112070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901235" y="5073543"/>
            <a:ext cx="946547" cy="1121058"/>
          </a:xfrm>
          <a:custGeom>
            <a:avLst/>
            <a:gdLst/>
            <a:ahLst/>
            <a:cxnLst/>
            <a:rect l="l" t="t" r="r" b="b"/>
            <a:pathLst>
              <a:path w="1177925" h="1395095">
                <a:moveTo>
                  <a:pt x="0" y="1394686"/>
                </a:moveTo>
                <a:lnTo>
                  <a:pt x="1177738" y="1394686"/>
                </a:lnTo>
                <a:lnTo>
                  <a:pt x="1177738" y="0"/>
                </a:lnTo>
                <a:lnTo>
                  <a:pt x="0" y="0"/>
                </a:lnTo>
                <a:lnTo>
                  <a:pt x="0" y="1394686"/>
                </a:lnTo>
                <a:close/>
              </a:path>
            </a:pathLst>
          </a:custGeom>
          <a:ln w="11689">
            <a:solidFill>
              <a:srgbClr val="1E8745"/>
            </a:solidFill>
          </a:ln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242471" y="4711978"/>
            <a:ext cx="2747792" cy="628435"/>
          </a:xfrm>
          <a:prstGeom prst="rect">
            <a:avLst/>
          </a:prstGeom>
        </p:spPr>
        <p:txBody>
          <a:bodyPr vert="horz" wrap="square" lIns="0" tIns="12757" rIns="0" bIns="0" rtlCol="0">
            <a:spAutoFit/>
          </a:bodyPr>
          <a:lstStyle/>
          <a:p>
            <a:pPr defTabSz="734812" fontAlgn="auto">
              <a:lnSpc>
                <a:spcPts val="1193"/>
              </a:lnSpc>
              <a:spcBef>
                <a:spcPts val="100"/>
              </a:spcBef>
              <a:spcAft>
                <a:spcPts val="0"/>
              </a:spcAft>
            </a:pPr>
            <a:r>
              <a:rPr sz="1085" b="1" spc="12" dirty="0">
                <a:solidFill>
                  <a:srgbClr val="231F20"/>
                </a:solidFill>
                <a:latin typeface="Myriad Pro"/>
                <a:cs typeface="Myriad Pro"/>
              </a:rPr>
              <a:t>Flexi</a:t>
            </a:r>
            <a:r>
              <a:rPr sz="1085" b="1" spc="-4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085" b="1" spc="12" dirty="0">
                <a:solidFill>
                  <a:srgbClr val="231F20"/>
                </a:solidFill>
                <a:latin typeface="Myriad Pro"/>
                <a:cs typeface="Myriad Pro"/>
              </a:rPr>
              <a:t>Pave</a:t>
            </a:r>
            <a:endParaRPr sz="1085" dirty="0">
              <a:solidFill>
                <a:prstClr val="black"/>
              </a:solidFill>
              <a:latin typeface="Myriad Pro"/>
              <a:cs typeface="Myriad Pro"/>
            </a:endParaRPr>
          </a:p>
          <a:p>
            <a:pPr defTabSz="734812" fontAlgn="auto">
              <a:lnSpc>
                <a:spcPts val="952"/>
              </a:lnSpc>
              <a:spcBef>
                <a:spcPts val="0"/>
              </a:spcBef>
              <a:spcAft>
                <a:spcPts val="0"/>
              </a:spcAft>
            </a:pPr>
            <a:r>
              <a:rPr sz="884" b="1" spc="4" dirty="0">
                <a:solidFill>
                  <a:srgbClr val="231F20"/>
                </a:solidFill>
                <a:latin typeface="Myriad Pro"/>
                <a:cs typeface="Myriad Pro"/>
              </a:rPr>
              <a:t>[at</a:t>
            </a:r>
            <a:r>
              <a:rPr sz="884" b="1" spc="-36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884" b="1" spc="4" dirty="0">
                <a:solidFill>
                  <a:srgbClr val="231F20"/>
                </a:solidFill>
                <a:latin typeface="Myriad Pro"/>
                <a:cs typeface="Myriad Pro"/>
              </a:rPr>
              <a:t>trees]</a:t>
            </a:r>
            <a:endParaRPr sz="884" dirty="0">
              <a:solidFill>
                <a:prstClr val="black"/>
              </a:solidFill>
              <a:latin typeface="Myriad Pro"/>
              <a:cs typeface="Myriad Pro"/>
            </a:endParaRPr>
          </a:p>
          <a:p>
            <a:pPr marL="1143551" defTabSz="734812" fontAlgn="auto">
              <a:lnSpc>
                <a:spcPts val="1193"/>
              </a:lnSpc>
              <a:spcBef>
                <a:spcPts val="204"/>
              </a:spcBef>
              <a:spcAft>
                <a:spcPts val="0"/>
              </a:spcAft>
            </a:pPr>
            <a:r>
              <a:rPr sz="1085" b="1" spc="8" dirty="0">
                <a:solidFill>
                  <a:srgbClr val="231F20"/>
                </a:solidFill>
                <a:latin typeface="Myriad Pro"/>
                <a:cs typeface="Myriad Pro"/>
              </a:rPr>
              <a:t>Curb </a:t>
            </a:r>
            <a:r>
              <a:rPr sz="1085" b="1" spc="20" dirty="0">
                <a:solidFill>
                  <a:srgbClr val="231F20"/>
                </a:solidFill>
                <a:latin typeface="Myriad Pro"/>
                <a:cs typeface="Myriad Pro"/>
              </a:rPr>
              <a:t>Extensions </a:t>
            </a:r>
            <a:r>
              <a:rPr sz="1085" b="1" spc="60" dirty="0">
                <a:solidFill>
                  <a:srgbClr val="231F20"/>
                </a:solidFill>
                <a:latin typeface="Myriad Pro"/>
                <a:cs typeface="Myriad Pro"/>
              </a:rPr>
              <a:t>&amp;</a:t>
            </a:r>
            <a:r>
              <a:rPr sz="1085" b="1" spc="-161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085" b="1" spc="24" dirty="0">
                <a:solidFill>
                  <a:srgbClr val="231F20"/>
                </a:solidFill>
                <a:latin typeface="Myriad Pro"/>
                <a:cs typeface="Myriad Pro"/>
              </a:rPr>
              <a:t>Ramps</a:t>
            </a:r>
            <a:endParaRPr sz="884" dirty="0">
              <a:solidFill>
                <a:prstClr val="black"/>
              </a:solidFill>
              <a:latin typeface="Myriad Pro"/>
              <a:cs typeface="Myriad Pro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896530" y="4757303"/>
            <a:ext cx="284750" cy="25520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048443" y="5371263"/>
            <a:ext cx="1304499" cy="82301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048443" y="5371262"/>
            <a:ext cx="1307306" cy="823062"/>
          </a:xfrm>
          <a:custGeom>
            <a:avLst/>
            <a:gdLst/>
            <a:ahLst/>
            <a:cxnLst/>
            <a:rect l="l" t="t" r="r" b="b"/>
            <a:pathLst>
              <a:path w="1626870" h="1024254">
                <a:moveTo>
                  <a:pt x="0" y="1024192"/>
                </a:moveTo>
                <a:lnTo>
                  <a:pt x="1626547" y="1024192"/>
                </a:lnTo>
                <a:lnTo>
                  <a:pt x="1626547" y="0"/>
                </a:lnTo>
                <a:lnTo>
                  <a:pt x="0" y="0"/>
                </a:lnTo>
                <a:lnTo>
                  <a:pt x="0" y="1024192"/>
                </a:lnTo>
                <a:close/>
              </a:path>
            </a:pathLst>
          </a:custGeom>
          <a:ln w="11671">
            <a:solidFill>
              <a:srgbClr val="00DCFF"/>
            </a:solidFill>
          </a:ln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277106" y="5223826"/>
            <a:ext cx="1008741" cy="89820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206500" y="4262257"/>
            <a:ext cx="925789" cy="142290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206502" y="4262253"/>
            <a:ext cx="926136" cy="1423136"/>
          </a:xfrm>
          <a:custGeom>
            <a:avLst/>
            <a:gdLst/>
            <a:ahLst/>
            <a:cxnLst/>
            <a:rect l="l" t="t" r="r" b="b"/>
            <a:pathLst>
              <a:path w="1152525" h="1771015">
                <a:moveTo>
                  <a:pt x="0" y="1770729"/>
                </a:moveTo>
                <a:lnTo>
                  <a:pt x="1152082" y="1770729"/>
                </a:lnTo>
                <a:lnTo>
                  <a:pt x="1152082" y="0"/>
                </a:lnTo>
                <a:lnTo>
                  <a:pt x="0" y="0"/>
                </a:lnTo>
                <a:lnTo>
                  <a:pt x="0" y="1770729"/>
                </a:lnTo>
                <a:close/>
              </a:path>
            </a:pathLst>
          </a:custGeom>
          <a:ln w="13261">
            <a:solidFill>
              <a:srgbClr val="9EC53F"/>
            </a:solidFill>
          </a:ln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5274760" y="4274165"/>
            <a:ext cx="822831" cy="110733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453445" y="4026415"/>
            <a:ext cx="870394" cy="117681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453394" y="4027941"/>
            <a:ext cx="865925" cy="1181270"/>
          </a:xfrm>
          <a:custGeom>
            <a:avLst/>
            <a:gdLst/>
            <a:ahLst/>
            <a:cxnLst/>
            <a:rect l="l" t="t" r="r" b="b"/>
            <a:pathLst>
              <a:path w="1077595" h="1470025">
                <a:moveTo>
                  <a:pt x="0" y="1469780"/>
                </a:moveTo>
                <a:lnTo>
                  <a:pt x="1077249" y="1469780"/>
                </a:lnTo>
                <a:lnTo>
                  <a:pt x="1077249" y="0"/>
                </a:lnTo>
                <a:lnTo>
                  <a:pt x="0" y="0"/>
                </a:lnTo>
                <a:lnTo>
                  <a:pt x="0" y="1469780"/>
                </a:lnTo>
                <a:close/>
              </a:path>
            </a:pathLst>
          </a:custGeom>
          <a:ln w="12658">
            <a:solidFill>
              <a:srgbClr val="7A7C7E"/>
            </a:solidFill>
          </a:ln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849485" y="3623637"/>
            <a:ext cx="1066460" cy="372469"/>
          </a:xfrm>
          <a:prstGeom prst="rect">
            <a:avLst/>
          </a:prstGeom>
        </p:spPr>
        <p:txBody>
          <a:bodyPr vert="horz" wrap="square" lIns="0" tIns="13267" rIns="0" bIns="0" rtlCol="0">
            <a:spAutoFit/>
          </a:bodyPr>
          <a:lstStyle/>
          <a:p>
            <a:pPr defTabSz="734812" fontAlgn="auto">
              <a:lnSpc>
                <a:spcPts val="1374"/>
              </a:lnSpc>
              <a:spcBef>
                <a:spcPts val="104"/>
              </a:spcBef>
              <a:spcAft>
                <a:spcPts val="0"/>
              </a:spcAft>
            </a:pPr>
            <a:r>
              <a:rPr sz="1246" b="1" dirty="0">
                <a:solidFill>
                  <a:srgbClr val="231F20"/>
                </a:solidFill>
                <a:latin typeface="Myriad Pro"/>
                <a:cs typeface="Myriad Pro"/>
              </a:rPr>
              <a:t>New</a:t>
            </a:r>
            <a:r>
              <a:rPr sz="1246" b="1" spc="-88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46" b="1" spc="12" dirty="0">
                <a:solidFill>
                  <a:srgbClr val="231F20"/>
                </a:solidFill>
                <a:latin typeface="Myriad Pro"/>
                <a:cs typeface="Myriad Pro"/>
              </a:rPr>
              <a:t>Sidewalks</a:t>
            </a:r>
            <a:endParaRPr sz="1005" dirty="0">
              <a:solidFill>
                <a:prstClr val="black"/>
              </a:solidFill>
              <a:latin typeface="Myriad Pro"/>
              <a:cs typeface="Myriad Pro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462854" y="3670143"/>
            <a:ext cx="321081" cy="29306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421666" y="3652107"/>
            <a:ext cx="1886460" cy="14689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734812" fontAlgn="auto">
              <a:lnSpc>
                <a:spcPts val="1386"/>
              </a:lnSpc>
              <a:spcBef>
                <a:spcPts val="0"/>
              </a:spcBef>
              <a:spcAft>
                <a:spcPts val="0"/>
              </a:spcAft>
            </a:pPr>
            <a:r>
              <a:rPr sz="1165" b="1" spc="-8" dirty="0">
                <a:solidFill>
                  <a:srgbClr val="231F20"/>
                </a:solidFill>
                <a:latin typeface="Myriad Pro"/>
                <a:cs typeface="Myriad Pro"/>
              </a:rPr>
              <a:t>TOOLBOX </a:t>
            </a:r>
            <a:r>
              <a:rPr sz="1165" b="1" dirty="0">
                <a:solidFill>
                  <a:srgbClr val="231F20"/>
                </a:solidFill>
                <a:latin typeface="Myriad Pro"/>
                <a:cs typeface="Myriad Pro"/>
              </a:rPr>
              <a:t>DESIGN</a:t>
            </a:r>
            <a:r>
              <a:rPr sz="1165" b="1" spc="-133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65" b="1" spc="-36" dirty="0">
                <a:solidFill>
                  <a:srgbClr val="231F20"/>
                </a:solidFill>
                <a:latin typeface="Myriad Pro"/>
                <a:cs typeface="Myriad Pro"/>
              </a:rPr>
              <a:t>ELEMENTS</a:t>
            </a:r>
            <a:endParaRPr sz="1165">
              <a:solidFill>
                <a:prstClr val="black"/>
              </a:solidFill>
              <a:latin typeface="Myriad Pro"/>
              <a:cs typeface="Myriad Pro"/>
            </a:endParaRPr>
          </a:p>
          <a:p>
            <a:pPr marL="342912" defTabSz="734812" fontAlgn="auto">
              <a:spcBef>
                <a:spcPts val="0"/>
              </a:spcBef>
              <a:spcAft>
                <a:spcPts val="0"/>
              </a:spcAft>
            </a:pPr>
            <a:r>
              <a:rPr sz="683" b="1" spc="12" dirty="0">
                <a:solidFill>
                  <a:srgbClr val="7A7C7E"/>
                </a:solidFill>
                <a:latin typeface="Myriad Pro"/>
                <a:cs typeface="Myriad Pro"/>
              </a:rPr>
              <a:t>STREET </a:t>
            </a:r>
            <a:r>
              <a:rPr sz="683" b="1" spc="28" dirty="0">
                <a:solidFill>
                  <a:srgbClr val="7A7C7E"/>
                </a:solidFill>
                <a:latin typeface="Myriad Pro"/>
                <a:cs typeface="Myriad Pro"/>
              </a:rPr>
              <a:t>&amp;</a:t>
            </a:r>
            <a:r>
              <a:rPr sz="683" b="1" spc="-108" dirty="0">
                <a:solidFill>
                  <a:srgbClr val="7A7C7E"/>
                </a:solidFill>
                <a:latin typeface="Myriad Pro"/>
                <a:cs typeface="Myriad Pro"/>
              </a:rPr>
              <a:t> </a:t>
            </a:r>
            <a:r>
              <a:rPr sz="683" b="1" spc="4" dirty="0">
                <a:solidFill>
                  <a:srgbClr val="7A7C7E"/>
                </a:solidFill>
                <a:latin typeface="Myriad Pro"/>
                <a:cs typeface="Myriad Pro"/>
              </a:rPr>
              <a:t>SIDEWALK RECONSTRUCTION</a:t>
            </a:r>
            <a:endParaRPr sz="683">
              <a:solidFill>
                <a:prstClr val="black"/>
              </a:solidFill>
              <a:latin typeface="Myriad Pro"/>
              <a:cs typeface="Myriad Pro"/>
            </a:endParaRPr>
          </a:p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884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884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181822" marR="27045" defTabSz="734812" fontAlgn="auto">
              <a:lnSpc>
                <a:spcPct val="68000"/>
              </a:lnSpc>
              <a:spcBef>
                <a:spcPts val="751"/>
              </a:spcBef>
              <a:spcAft>
                <a:spcPts val="0"/>
              </a:spcAft>
            </a:pPr>
            <a:r>
              <a:rPr sz="1246" b="1" dirty="0">
                <a:solidFill>
                  <a:srgbClr val="231F20"/>
                </a:solidFill>
                <a:latin typeface="Myriad Pro"/>
                <a:cs typeface="Myriad Pro"/>
              </a:rPr>
              <a:t>New </a:t>
            </a:r>
            <a:r>
              <a:rPr sz="1246" b="1" spc="-4" dirty="0">
                <a:solidFill>
                  <a:srgbClr val="231F20"/>
                </a:solidFill>
                <a:latin typeface="Myriad Pro"/>
                <a:cs typeface="Myriad Pro"/>
              </a:rPr>
              <a:t>Tree  </a:t>
            </a:r>
            <a:r>
              <a:rPr sz="1246" b="1" spc="20" dirty="0">
                <a:solidFill>
                  <a:srgbClr val="231F20"/>
                </a:solidFill>
                <a:latin typeface="Myriad Pro"/>
                <a:cs typeface="Myriad Pro"/>
              </a:rPr>
              <a:t>Pla</a:t>
            </a:r>
            <a:r>
              <a:rPr sz="1246" b="1" spc="16" dirty="0">
                <a:solidFill>
                  <a:srgbClr val="231F20"/>
                </a:solidFill>
                <a:latin typeface="Myriad Pro"/>
                <a:cs typeface="Myriad Pro"/>
              </a:rPr>
              <a:t>n</a:t>
            </a:r>
            <a:r>
              <a:rPr sz="1246" b="1" spc="8" dirty="0">
                <a:solidFill>
                  <a:srgbClr val="231F20"/>
                </a:solidFill>
                <a:latin typeface="Myriad Pro"/>
                <a:cs typeface="Myriad Pro"/>
              </a:rPr>
              <a:t>tings</a:t>
            </a:r>
            <a:endParaRPr sz="1246">
              <a:solidFill>
                <a:prstClr val="black"/>
              </a:solidFill>
              <a:latin typeface="Myriad Pro"/>
              <a:cs typeface="Myriad Pro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7218535" y="4258042"/>
            <a:ext cx="321081" cy="29306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4453454" y="5450522"/>
            <a:ext cx="1093289" cy="72621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4453451" y="5446505"/>
            <a:ext cx="1093504" cy="731724"/>
          </a:xfrm>
          <a:custGeom>
            <a:avLst/>
            <a:gdLst/>
            <a:ahLst/>
            <a:cxnLst/>
            <a:rect l="l" t="t" r="r" b="b"/>
            <a:pathLst>
              <a:path w="1360804" h="910590">
                <a:moveTo>
                  <a:pt x="0" y="910537"/>
                </a:moveTo>
                <a:lnTo>
                  <a:pt x="1360542" y="910537"/>
                </a:lnTo>
                <a:lnTo>
                  <a:pt x="1360542" y="0"/>
                </a:lnTo>
                <a:lnTo>
                  <a:pt x="0" y="0"/>
                </a:lnTo>
                <a:lnTo>
                  <a:pt x="0" y="910537"/>
                </a:lnTo>
                <a:close/>
              </a:path>
            </a:pathLst>
          </a:custGeom>
          <a:ln w="12101">
            <a:solidFill>
              <a:srgbClr val="F68A1E"/>
            </a:solidFill>
          </a:ln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018876" y="5837622"/>
            <a:ext cx="744296" cy="205116"/>
          </a:xfrm>
          <a:prstGeom prst="rect">
            <a:avLst/>
          </a:prstGeom>
        </p:spPr>
        <p:txBody>
          <a:bodyPr vert="horz" wrap="square" lIns="0" tIns="13267" rIns="0" bIns="0" rtlCol="0">
            <a:spAutoFit/>
          </a:bodyPr>
          <a:lstStyle/>
          <a:p>
            <a:pPr defTabSz="734812" fontAlgn="auto">
              <a:spcBef>
                <a:spcPts val="104"/>
              </a:spcBef>
              <a:spcAft>
                <a:spcPts val="0"/>
              </a:spcAft>
            </a:pPr>
            <a:r>
              <a:rPr sz="1246" b="1" spc="12" dirty="0">
                <a:solidFill>
                  <a:srgbClr val="231F20"/>
                </a:solidFill>
                <a:latin typeface="Myriad Pro"/>
                <a:cs typeface="Myriad Pro"/>
              </a:rPr>
              <a:t>Sidewalk</a:t>
            </a:r>
            <a:endParaRPr sz="1246" dirty="0">
              <a:solidFill>
                <a:prstClr val="black"/>
              </a:solidFill>
              <a:latin typeface="Myriad Pro"/>
              <a:cs typeface="Myriad Pro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995346" y="6020477"/>
            <a:ext cx="1675963" cy="205116"/>
          </a:xfrm>
          <a:prstGeom prst="rect">
            <a:avLst/>
          </a:prstGeom>
        </p:spPr>
        <p:txBody>
          <a:bodyPr vert="horz" wrap="square" lIns="0" tIns="13267" rIns="0" bIns="0" rtlCol="0">
            <a:spAutoFit/>
          </a:bodyPr>
          <a:lstStyle/>
          <a:p>
            <a:pPr defTabSz="734812" fontAlgn="auto">
              <a:spcBef>
                <a:spcPts val="104"/>
              </a:spcBef>
              <a:spcAft>
                <a:spcPts val="0"/>
              </a:spcAft>
            </a:pPr>
            <a:r>
              <a:rPr lang="en-US" sz="1246" b="1" dirty="0">
                <a:solidFill>
                  <a:srgbClr val="231F20"/>
                </a:solidFill>
                <a:latin typeface="Myriad Pro"/>
                <a:cs typeface="Myriad Pro"/>
              </a:rPr>
              <a:t>C</a:t>
            </a:r>
            <a:r>
              <a:rPr sz="1246" b="1" dirty="0">
                <a:solidFill>
                  <a:srgbClr val="231F20"/>
                </a:solidFill>
                <a:latin typeface="Myriad Pro"/>
                <a:cs typeface="Myriad Pro"/>
              </a:rPr>
              <a:t>onstruction</a:t>
            </a:r>
            <a:endParaRPr sz="1246" dirty="0">
              <a:solidFill>
                <a:prstClr val="black"/>
              </a:solidFill>
              <a:latin typeface="Myriad Pro"/>
              <a:cs typeface="Myriad Pro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5631196" y="5884125"/>
            <a:ext cx="321078" cy="29306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7067165" y="4625955"/>
            <a:ext cx="1196939" cy="154559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7067164" y="4625954"/>
            <a:ext cx="1197088" cy="1546112"/>
          </a:xfrm>
          <a:custGeom>
            <a:avLst/>
            <a:gdLst/>
            <a:ahLst/>
            <a:cxnLst/>
            <a:rect l="l" t="t" r="r" b="b"/>
            <a:pathLst>
              <a:path w="1489709" h="1924050">
                <a:moveTo>
                  <a:pt x="0" y="1923508"/>
                </a:moveTo>
                <a:lnTo>
                  <a:pt x="1489463" y="1923508"/>
                </a:lnTo>
                <a:lnTo>
                  <a:pt x="1489463" y="0"/>
                </a:lnTo>
                <a:lnTo>
                  <a:pt x="0" y="0"/>
                </a:lnTo>
                <a:lnTo>
                  <a:pt x="0" y="1923508"/>
                </a:lnTo>
                <a:close/>
              </a:path>
            </a:pathLst>
          </a:custGeom>
          <a:ln w="13274">
            <a:solidFill>
              <a:srgbClr val="9EC53F"/>
            </a:solidFill>
          </a:ln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6768274" y="3959507"/>
            <a:ext cx="206419" cy="18840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7819254" y="3963102"/>
            <a:ext cx="206421" cy="18840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8090083" y="3965591"/>
            <a:ext cx="192574" cy="188397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7564538" y="3963102"/>
            <a:ext cx="206413" cy="18839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7033542" y="3960617"/>
            <a:ext cx="206415" cy="19014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7303026" y="3962964"/>
            <a:ext cx="206422" cy="188410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799079" y="3593102"/>
            <a:ext cx="7520328" cy="2652883"/>
          </a:xfrm>
          <a:custGeom>
            <a:avLst/>
            <a:gdLst/>
            <a:ahLst/>
            <a:cxnLst/>
            <a:rect l="l" t="t" r="r" b="b"/>
            <a:pathLst>
              <a:path w="9358630" h="3301365">
                <a:moveTo>
                  <a:pt x="0" y="3300971"/>
                </a:moveTo>
                <a:lnTo>
                  <a:pt x="9358630" y="3300971"/>
                </a:lnTo>
                <a:lnTo>
                  <a:pt x="9358630" y="0"/>
                </a:lnTo>
                <a:lnTo>
                  <a:pt x="0" y="0"/>
                </a:lnTo>
                <a:lnTo>
                  <a:pt x="0" y="3300971"/>
                </a:lnTo>
                <a:close/>
              </a:path>
            </a:pathLst>
          </a:custGeom>
          <a:ln w="12700">
            <a:solidFill>
              <a:srgbClr val="727D86"/>
            </a:solidFill>
          </a:ln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6292868" y="3642690"/>
            <a:ext cx="2021681" cy="2095160"/>
          </a:xfrm>
          <a:custGeom>
            <a:avLst/>
            <a:gdLst/>
            <a:ahLst/>
            <a:cxnLst/>
            <a:rect l="l" t="t" r="r" b="b"/>
            <a:pathLst>
              <a:path w="2515870" h="2607309">
                <a:moveTo>
                  <a:pt x="0" y="2606700"/>
                </a:moveTo>
                <a:lnTo>
                  <a:pt x="2515514" y="2606700"/>
                </a:lnTo>
                <a:lnTo>
                  <a:pt x="2515514" y="0"/>
                </a:lnTo>
                <a:lnTo>
                  <a:pt x="0" y="0"/>
                </a:lnTo>
                <a:lnTo>
                  <a:pt x="0" y="26067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824674" y="3622177"/>
            <a:ext cx="7484609" cy="0"/>
          </a:xfrm>
          <a:custGeom>
            <a:avLst/>
            <a:gdLst/>
            <a:ahLst/>
            <a:cxnLst/>
            <a:rect l="l" t="t" r="r" b="b"/>
            <a:pathLst>
              <a:path w="9314180">
                <a:moveTo>
                  <a:pt x="0" y="0"/>
                </a:moveTo>
                <a:lnTo>
                  <a:pt x="9314078" y="0"/>
                </a:lnTo>
              </a:path>
            </a:pathLst>
          </a:custGeom>
          <a:ln w="5105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6085659" y="4193167"/>
            <a:ext cx="415358" cy="1146572"/>
          </a:xfrm>
          <a:custGeom>
            <a:avLst/>
            <a:gdLst/>
            <a:ahLst/>
            <a:cxnLst/>
            <a:rect l="l" t="t" r="r" b="b"/>
            <a:pathLst>
              <a:path w="516890" h="1426845">
                <a:moveTo>
                  <a:pt x="0" y="1426476"/>
                </a:moveTo>
                <a:lnTo>
                  <a:pt x="516635" y="1426476"/>
                </a:lnTo>
                <a:lnTo>
                  <a:pt x="516635" y="0"/>
                </a:lnTo>
                <a:lnTo>
                  <a:pt x="0" y="0"/>
                </a:lnTo>
                <a:lnTo>
                  <a:pt x="0" y="14264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6960054" y="5486399"/>
            <a:ext cx="1337412" cy="734786"/>
          </a:xfrm>
          <a:custGeom>
            <a:avLst/>
            <a:gdLst/>
            <a:ahLst/>
            <a:cxnLst/>
            <a:rect l="l" t="t" r="r" b="b"/>
            <a:pathLst>
              <a:path w="1664334" h="914400">
                <a:moveTo>
                  <a:pt x="0" y="914399"/>
                </a:moveTo>
                <a:lnTo>
                  <a:pt x="1664207" y="914399"/>
                </a:lnTo>
                <a:lnTo>
                  <a:pt x="1664207" y="0"/>
                </a:lnTo>
                <a:lnTo>
                  <a:pt x="0" y="0"/>
                </a:lnTo>
                <a:lnTo>
                  <a:pt x="0" y="9143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6204785" y="3910540"/>
            <a:ext cx="925779" cy="142291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6204788" y="3910537"/>
            <a:ext cx="926136" cy="1423136"/>
          </a:xfrm>
          <a:custGeom>
            <a:avLst/>
            <a:gdLst/>
            <a:ahLst/>
            <a:cxnLst/>
            <a:rect l="l" t="t" r="r" b="b"/>
            <a:pathLst>
              <a:path w="1152525" h="1771015">
                <a:moveTo>
                  <a:pt x="0" y="1770729"/>
                </a:moveTo>
                <a:lnTo>
                  <a:pt x="1152082" y="1770729"/>
                </a:lnTo>
                <a:lnTo>
                  <a:pt x="1152082" y="0"/>
                </a:lnTo>
                <a:lnTo>
                  <a:pt x="0" y="0"/>
                </a:lnTo>
                <a:lnTo>
                  <a:pt x="0" y="1770729"/>
                </a:lnTo>
                <a:close/>
              </a:path>
            </a:pathLst>
          </a:custGeom>
          <a:ln w="13261">
            <a:solidFill>
              <a:srgbClr val="9EC53F"/>
            </a:solidFill>
          </a:ln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7175349" y="4293887"/>
            <a:ext cx="1100648" cy="1258831"/>
          </a:xfrm>
          <a:custGeom>
            <a:avLst/>
            <a:gdLst/>
            <a:ahLst/>
            <a:cxnLst/>
            <a:rect l="l" t="t" r="r" b="b"/>
            <a:pathLst>
              <a:path w="1369695" h="1566545">
                <a:moveTo>
                  <a:pt x="0" y="1565948"/>
                </a:moveTo>
                <a:lnTo>
                  <a:pt x="1369210" y="1565948"/>
                </a:lnTo>
                <a:lnTo>
                  <a:pt x="1369210" y="0"/>
                </a:lnTo>
                <a:lnTo>
                  <a:pt x="0" y="0"/>
                </a:lnTo>
                <a:lnTo>
                  <a:pt x="0" y="1565948"/>
                </a:lnTo>
                <a:close/>
              </a:path>
            </a:pathLst>
          </a:custGeom>
          <a:ln w="1328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7608497" y="3638497"/>
            <a:ext cx="655694" cy="396835"/>
          </a:xfrm>
          <a:prstGeom prst="rect">
            <a:avLst/>
          </a:prstGeom>
        </p:spPr>
        <p:txBody>
          <a:bodyPr vert="horz" wrap="square" lIns="0" tIns="13267" rIns="0" bIns="0" rtlCol="0">
            <a:spAutoFit/>
          </a:bodyPr>
          <a:lstStyle/>
          <a:p>
            <a:pPr defTabSz="734812" fontAlgn="auto">
              <a:spcBef>
                <a:spcPts val="104"/>
              </a:spcBef>
              <a:spcAft>
                <a:spcPts val="0"/>
              </a:spcAft>
            </a:pPr>
            <a:r>
              <a:rPr sz="1246" b="1" dirty="0">
                <a:solidFill>
                  <a:srgbClr val="231F20"/>
                </a:solidFill>
                <a:latin typeface="Myriad Pro"/>
                <a:cs typeface="Myriad Pro"/>
              </a:rPr>
              <a:t>New</a:t>
            </a:r>
            <a:r>
              <a:rPr sz="1246" b="1" spc="-141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46" b="1" spc="-4" dirty="0">
                <a:solidFill>
                  <a:srgbClr val="231F20"/>
                </a:solidFill>
                <a:latin typeface="Myriad Pro"/>
                <a:cs typeface="Myriad Pro"/>
              </a:rPr>
              <a:t>Tree</a:t>
            </a:r>
            <a:endParaRPr sz="1246" dirty="0">
              <a:solidFill>
                <a:prstClr val="black"/>
              </a:solidFill>
              <a:latin typeface="Myriad Pro"/>
              <a:cs typeface="Myriad Pro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7602013" y="3988880"/>
            <a:ext cx="680697" cy="396835"/>
          </a:xfrm>
          <a:prstGeom prst="rect">
            <a:avLst/>
          </a:prstGeom>
        </p:spPr>
        <p:txBody>
          <a:bodyPr vert="horz" wrap="square" lIns="0" tIns="13267" rIns="0" bIns="0" rtlCol="0">
            <a:spAutoFit/>
          </a:bodyPr>
          <a:lstStyle/>
          <a:p>
            <a:pPr defTabSz="734812" fontAlgn="auto">
              <a:spcBef>
                <a:spcPts val="104"/>
              </a:spcBef>
              <a:spcAft>
                <a:spcPts val="0"/>
              </a:spcAft>
            </a:pPr>
            <a:r>
              <a:rPr sz="1246" b="1" spc="8" dirty="0">
                <a:solidFill>
                  <a:srgbClr val="231F20"/>
                </a:solidFill>
                <a:latin typeface="Myriad Pro"/>
                <a:cs typeface="Myriad Pro"/>
              </a:rPr>
              <a:t>Plantings</a:t>
            </a:r>
            <a:endParaRPr sz="1246">
              <a:solidFill>
                <a:prstClr val="black"/>
              </a:solidFill>
              <a:latin typeface="Myriad Pro"/>
              <a:cs typeface="Myriad Pro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7216813" y="3906325"/>
            <a:ext cx="321088" cy="29305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7065454" y="4274238"/>
            <a:ext cx="1196955" cy="154559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7065450" y="4274238"/>
            <a:ext cx="1197088" cy="1546112"/>
          </a:xfrm>
          <a:custGeom>
            <a:avLst/>
            <a:gdLst/>
            <a:ahLst/>
            <a:cxnLst/>
            <a:rect l="l" t="t" r="r" b="b"/>
            <a:pathLst>
              <a:path w="1489709" h="1924050">
                <a:moveTo>
                  <a:pt x="0" y="1923508"/>
                </a:moveTo>
                <a:lnTo>
                  <a:pt x="1489463" y="1923508"/>
                </a:lnTo>
                <a:lnTo>
                  <a:pt x="1489463" y="0"/>
                </a:lnTo>
                <a:lnTo>
                  <a:pt x="0" y="0"/>
                </a:lnTo>
                <a:lnTo>
                  <a:pt x="0" y="1923508"/>
                </a:lnTo>
                <a:close/>
              </a:path>
            </a:pathLst>
          </a:custGeom>
          <a:ln w="13274">
            <a:solidFill>
              <a:srgbClr val="9EC53F"/>
            </a:solidFill>
          </a:ln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6085659" y="5339443"/>
            <a:ext cx="955221" cy="536802"/>
          </a:xfrm>
          <a:custGeom>
            <a:avLst/>
            <a:gdLst/>
            <a:ahLst/>
            <a:cxnLst/>
            <a:rect l="l" t="t" r="r" b="b"/>
            <a:pathLst>
              <a:path w="1188720" h="668020">
                <a:moveTo>
                  <a:pt x="0" y="667511"/>
                </a:moveTo>
                <a:lnTo>
                  <a:pt x="1188720" y="667511"/>
                </a:lnTo>
                <a:lnTo>
                  <a:pt x="1188720" y="0"/>
                </a:lnTo>
                <a:lnTo>
                  <a:pt x="0" y="0"/>
                </a:lnTo>
                <a:lnTo>
                  <a:pt x="0" y="66751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799079" y="1046824"/>
            <a:ext cx="7510633" cy="2349022"/>
          </a:xfrm>
          <a:prstGeom prst="rect">
            <a:avLst/>
          </a:prstGeom>
        </p:spPr>
        <p:txBody>
          <a:bodyPr vert="horz" wrap="square" lIns="0" tIns="10205" rIns="0" bIns="0" rtlCol="0">
            <a:spAutoFit/>
          </a:bodyPr>
          <a:lstStyle/>
          <a:p>
            <a:pPr marL="10206" marR="129613" defTabSz="734812" fontAlgn="auto">
              <a:spcBef>
                <a:spcPts val="80"/>
              </a:spcBef>
              <a:spcAft>
                <a:spcPts val="0"/>
              </a:spcAft>
            </a:pP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Street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and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sidewalk contracts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are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funded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locally and by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the state. These contracts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are managed by 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the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Department of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Public </a:t>
            </a:r>
            <a:r>
              <a:rPr sz="1326" spc="-8" dirty="0">
                <a:solidFill>
                  <a:srgbClr val="727D86"/>
                </a:solidFill>
                <a:latin typeface="Arial"/>
                <a:cs typeface="Arial"/>
              </a:rPr>
              <a:t>Works.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Construction generally includes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surface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enhancements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such</a:t>
            </a:r>
            <a:r>
              <a:rPr sz="1326" spc="-32" dirty="0">
                <a:solidFill>
                  <a:srgbClr val="727D86"/>
                </a:solidFill>
                <a:latin typeface="Arial"/>
                <a:cs typeface="Arial"/>
              </a:rPr>
              <a:t>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as:</a:t>
            </a:r>
            <a:endParaRPr sz="1326" dirty="0">
              <a:solidFill>
                <a:prstClr val="black"/>
              </a:solidFill>
              <a:latin typeface="Arial"/>
              <a:cs typeface="Arial"/>
            </a:endParaRPr>
          </a:p>
          <a:p>
            <a:pPr marL="193909" indent="-183703" defTabSz="734812" fontAlgn="auto">
              <a:spcBef>
                <a:spcPts val="727"/>
              </a:spcBef>
              <a:spcAft>
                <a:spcPts val="0"/>
              </a:spcAft>
              <a:buClr>
                <a:srgbClr val="FE4509"/>
              </a:buClr>
              <a:buFontTx/>
              <a:buChar char="•"/>
              <a:tabLst>
                <a:tab pos="193398" algn="l"/>
                <a:tab pos="193909" algn="l"/>
              </a:tabLst>
            </a:pP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Paving</a:t>
            </a:r>
            <a:endParaRPr sz="1326" dirty="0">
              <a:solidFill>
                <a:prstClr val="black"/>
              </a:solidFill>
              <a:latin typeface="Arial"/>
              <a:cs typeface="Arial"/>
            </a:endParaRPr>
          </a:p>
          <a:p>
            <a:pPr marL="193909" indent="-183703" defTabSz="734812" fontAlgn="auto">
              <a:spcBef>
                <a:spcPts val="723"/>
              </a:spcBef>
              <a:spcAft>
                <a:spcPts val="0"/>
              </a:spcAft>
              <a:buClr>
                <a:srgbClr val="FE4509"/>
              </a:buClr>
              <a:buFontTx/>
              <a:buChar char="•"/>
              <a:tabLst>
                <a:tab pos="193398" algn="l"/>
                <a:tab pos="193909" algn="l"/>
              </a:tabLst>
            </a:pP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Sidewalk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and pedestrian</a:t>
            </a:r>
            <a:r>
              <a:rPr sz="1326" spc="-8" dirty="0">
                <a:solidFill>
                  <a:srgbClr val="727D86"/>
                </a:solidFill>
                <a:latin typeface="Arial"/>
                <a:cs typeface="Arial"/>
              </a:rPr>
              <a:t>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ramps</a:t>
            </a:r>
            <a:endParaRPr sz="1326" dirty="0">
              <a:solidFill>
                <a:prstClr val="black"/>
              </a:solidFill>
              <a:latin typeface="Arial"/>
              <a:cs typeface="Arial"/>
            </a:endParaRPr>
          </a:p>
          <a:p>
            <a:pPr marL="193909" indent="-183703" defTabSz="734812" fontAlgn="auto">
              <a:spcBef>
                <a:spcPts val="723"/>
              </a:spcBef>
              <a:spcAft>
                <a:spcPts val="0"/>
              </a:spcAft>
              <a:buClr>
                <a:srgbClr val="FE4509"/>
              </a:buClr>
              <a:buFontTx/>
              <a:buChar char="•"/>
              <a:tabLst>
                <a:tab pos="193398" algn="l"/>
                <a:tab pos="193909" algn="l"/>
              </a:tabLst>
            </a:pPr>
            <a:r>
              <a:rPr sz="1326" spc="-12" dirty="0">
                <a:solidFill>
                  <a:srgbClr val="727D86"/>
                </a:solidFill>
                <a:latin typeface="Arial"/>
                <a:cs typeface="Arial"/>
              </a:rPr>
              <a:t>Traffic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calming</a:t>
            </a:r>
            <a:endParaRPr sz="1326" dirty="0">
              <a:solidFill>
                <a:prstClr val="black"/>
              </a:solidFill>
              <a:latin typeface="Arial"/>
              <a:cs typeface="Arial"/>
            </a:endParaRPr>
          </a:p>
          <a:p>
            <a:pPr marL="193909" indent="-183703" defTabSz="734812" fontAlgn="auto">
              <a:spcBef>
                <a:spcPts val="723"/>
              </a:spcBef>
              <a:spcAft>
                <a:spcPts val="0"/>
              </a:spcAft>
              <a:buClr>
                <a:srgbClr val="FE4509"/>
              </a:buClr>
              <a:buFontTx/>
              <a:buChar char="•"/>
              <a:tabLst>
                <a:tab pos="193398" algn="l"/>
                <a:tab pos="193909" algn="l"/>
              </a:tabLst>
            </a:pP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Street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trees</a:t>
            </a:r>
            <a:endParaRPr sz="1326" dirty="0">
              <a:solidFill>
                <a:prstClr val="black"/>
              </a:solidFill>
              <a:latin typeface="Arial"/>
              <a:cs typeface="Arial"/>
            </a:endParaRPr>
          </a:p>
          <a:p>
            <a:pPr marL="193909" indent="-183703" defTabSz="734812" fontAlgn="auto">
              <a:spcBef>
                <a:spcPts val="723"/>
              </a:spcBef>
              <a:spcAft>
                <a:spcPts val="0"/>
              </a:spcAft>
              <a:buClr>
                <a:srgbClr val="FE4509"/>
              </a:buClr>
              <a:buFontTx/>
              <a:buChar char="•"/>
              <a:tabLst>
                <a:tab pos="193398" algn="l"/>
                <a:tab pos="193909" algn="l"/>
              </a:tabLst>
            </a:pP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Stormwater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management and green infrastructure</a:t>
            </a:r>
            <a:endParaRPr sz="1326" dirty="0">
              <a:solidFill>
                <a:prstClr val="black"/>
              </a:solidFill>
              <a:latin typeface="Arial"/>
              <a:cs typeface="Arial"/>
            </a:endParaRPr>
          </a:p>
          <a:p>
            <a:pPr marL="193909" indent="-183703" defTabSz="734812" fontAlgn="auto">
              <a:lnSpc>
                <a:spcPts val="1507"/>
              </a:lnSpc>
              <a:spcBef>
                <a:spcPts val="723"/>
              </a:spcBef>
              <a:spcAft>
                <a:spcPts val="0"/>
              </a:spcAft>
              <a:buClr>
                <a:srgbClr val="FE4509"/>
              </a:buClr>
              <a:buFontTx/>
              <a:buChar char="•"/>
              <a:tabLst>
                <a:tab pos="193398" algn="l"/>
                <a:tab pos="193909" algn="l"/>
              </a:tabLst>
            </a:pP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Bike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and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transit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 improvements</a:t>
            </a:r>
            <a:endParaRPr sz="1326" dirty="0">
              <a:solidFill>
                <a:prstClr val="black"/>
              </a:solidFill>
              <a:latin typeface="Arial"/>
              <a:cs typeface="Arial"/>
            </a:endParaRPr>
          </a:p>
          <a:p>
            <a:pPr marR="4082" algn="r" defTabSz="734812" fontAlgn="auto">
              <a:lnSpc>
                <a:spcPts val="1362"/>
              </a:lnSpc>
              <a:spcBef>
                <a:spcPts val="0"/>
              </a:spcBef>
              <a:spcAft>
                <a:spcPts val="0"/>
              </a:spcAft>
            </a:pPr>
            <a:r>
              <a:rPr sz="1205" b="1" spc="-16" dirty="0">
                <a:solidFill>
                  <a:srgbClr val="231F20"/>
                </a:solidFill>
                <a:latin typeface="Arial"/>
                <a:cs typeface="Arial"/>
              </a:rPr>
              <a:t>Toolbox </a:t>
            </a:r>
            <a:r>
              <a:rPr sz="1205" b="1" spc="-4" dirty="0">
                <a:solidFill>
                  <a:srgbClr val="231F20"/>
                </a:solidFill>
                <a:latin typeface="Arial"/>
                <a:cs typeface="Arial"/>
              </a:rPr>
              <a:t>Design</a:t>
            </a:r>
            <a:r>
              <a:rPr sz="1205" b="1" spc="-4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5" b="1" dirty="0">
                <a:solidFill>
                  <a:srgbClr val="231F20"/>
                </a:solidFill>
                <a:latin typeface="Arial"/>
                <a:cs typeface="Arial"/>
              </a:rPr>
              <a:t>Elements</a:t>
            </a:r>
            <a:endParaRPr sz="1205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6" name="object 5">
            <a:extLst>
              <a:ext uri="{FF2B5EF4-FFF2-40B4-BE49-F238E27FC236}">
                <a16:creationId xmlns:a16="http://schemas.microsoft.com/office/drawing/2014/main" id="{FADA8541-02DE-4807-AE8E-31B5DBE456A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14387" y="674950"/>
            <a:ext cx="7539718" cy="381304"/>
          </a:xfrm>
          <a:prstGeom prst="rect">
            <a:avLst/>
          </a:prstGeom>
        </p:spPr>
        <p:txBody>
          <a:bodyPr vert="horz" wrap="square" lIns="0" tIns="10205" rIns="0" bIns="0" rtlCol="0">
            <a:spAutoFit/>
          </a:bodyPr>
          <a:lstStyle/>
          <a:p>
            <a:pPr marL="10206">
              <a:spcBef>
                <a:spcPts val="80"/>
              </a:spcBef>
              <a:tabLst>
                <a:tab pos="2006955" algn="l"/>
              </a:tabLst>
            </a:pPr>
            <a:r>
              <a:rPr spc="-56" dirty="0">
                <a:solidFill>
                  <a:srgbClr val="727D86"/>
                </a:solidFill>
              </a:rPr>
              <a:t>PROGRAMS	</a:t>
            </a:r>
            <a:r>
              <a:rPr lang="en-US" spc="-48" dirty="0"/>
              <a:t>STREET &amp; SIDEWALK</a:t>
            </a:r>
            <a:endParaRPr spc="-96" dirty="0"/>
          </a:p>
        </p:txBody>
      </p:sp>
      <p:sp>
        <p:nvSpPr>
          <p:cNvPr id="77" name="object 7">
            <a:extLst>
              <a:ext uri="{FF2B5EF4-FFF2-40B4-BE49-F238E27FC236}">
                <a16:creationId xmlns:a16="http://schemas.microsoft.com/office/drawing/2014/main" id="{D9752C98-BCF3-463D-AF18-2EB719288D72}"/>
              </a:ext>
            </a:extLst>
          </p:cNvPr>
          <p:cNvSpPr/>
          <p:nvPr/>
        </p:nvSpPr>
        <p:spPr>
          <a:xfrm>
            <a:off x="2698133" y="741725"/>
            <a:ext cx="0" cy="277586"/>
          </a:xfrm>
          <a:custGeom>
            <a:avLst/>
            <a:gdLst/>
            <a:ahLst/>
            <a:cxnLst/>
            <a:rect l="l" t="t" r="r" b="b"/>
            <a:pathLst>
              <a:path h="345440">
                <a:moveTo>
                  <a:pt x="0" y="0"/>
                </a:moveTo>
                <a:lnTo>
                  <a:pt x="0" y="345122"/>
                </a:lnTo>
              </a:path>
            </a:pathLst>
          </a:custGeom>
          <a:ln w="40233">
            <a:solidFill>
              <a:srgbClr val="C0BDBD"/>
            </a:solidFill>
          </a:ln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18016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20511" y="655029"/>
            <a:ext cx="1194027" cy="381304"/>
          </a:xfrm>
          <a:prstGeom prst="rect">
            <a:avLst/>
          </a:prstGeom>
        </p:spPr>
        <p:txBody>
          <a:bodyPr vert="horz" wrap="square" lIns="0" tIns="10205" rIns="0" bIns="0" rtlCol="0">
            <a:spAutoFit/>
          </a:bodyPr>
          <a:lstStyle/>
          <a:p>
            <a:pPr marL="10206">
              <a:spcBef>
                <a:spcPts val="80"/>
              </a:spcBef>
            </a:pPr>
            <a:r>
              <a:rPr spc="-4" dirty="0">
                <a:solidFill>
                  <a:srgbClr val="727D86"/>
                </a:solidFill>
              </a:rPr>
              <a:t>DESIGN</a:t>
            </a:r>
          </a:p>
        </p:txBody>
      </p:sp>
      <p:sp>
        <p:nvSpPr>
          <p:cNvPr id="6" name="object 6"/>
          <p:cNvSpPr/>
          <p:nvPr/>
        </p:nvSpPr>
        <p:spPr>
          <a:xfrm>
            <a:off x="5721532" y="4750146"/>
            <a:ext cx="3043763" cy="1836964"/>
          </a:xfrm>
          <a:prstGeom prst="rect">
            <a:avLst/>
          </a:prstGeom>
          <a:blipFill>
            <a:blip r:embed="rId3" cstate="print"/>
            <a:stretch>
              <a:fillRect t="-6667" b="-12287"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249509" y="655029"/>
            <a:ext cx="6486277" cy="4070134"/>
          </a:xfrm>
          <a:prstGeom prst="rect">
            <a:avLst/>
          </a:prstGeom>
        </p:spPr>
        <p:txBody>
          <a:bodyPr vert="horz" wrap="square" lIns="0" tIns="10205" rIns="0" bIns="0" rtlCol="0">
            <a:spAutoFit/>
          </a:bodyPr>
          <a:lstStyle/>
          <a:p>
            <a:pPr marL="10206" defTabSz="734812" fontAlgn="auto">
              <a:spcBef>
                <a:spcPts val="80"/>
              </a:spcBef>
              <a:spcAft>
                <a:spcPts val="0"/>
              </a:spcAft>
            </a:pPr>
            <a:r>
              <a:rPr lang="en-US" sz="2411" b="1" dirty="0">
                <a:solidFill>
                  <a:srgbClr val="FE4509"/>
                </a:solidFill>
                <a:latin typeface="Arial"/>
                <a:cs typeface="Arial"/>
              </a:rPr>
              <a:t>SIDEWALKS AND ACCESSIBILITY</a:t>
            </a:r>
            <a:endParaRPr lang="en-US" sz="2411" dirty="0">
              <a:solidFill>
                <a:prstClr val="black"/>
              </a:solidFill>
              <a:latin typeface="Arial"/>
              <a:cs typeface="Arial"/>
            </a:endParaRPr>
          </a:p>
          <a:p>
            <a:pPr marL="2328435" marR="198501" algn="just" defTabSz="734812" fontAlgn="auto">
              <a:spcBef>
                <a:spcPts val="1414"/>
              </a:spcBef>
              <a:spcAft>
                <a:spcPts val="0"/>
              </a:spcAft>
            </a:pPr>
            <a:r>
              <a:rPr lang="en-US" sz="1326" dirty="0">
                <a:solidFill>
                  <a:srgbClr val="727D86"/>
                </a:solidFill>
                <a:latin typeface="Arial"/>
                <a:cs typeface="Arial"/>
              </a:rPr>
              <a:t>The City is committed to accessibility in all of our construction projects</a:t>
            </a:r>
            <a:r>
              <a:rPr lang="en-US" sz="1326" spc="-16" dirty="0">
                <a:solidFill>
                  <a:srgbClr val="727D86"/>
                </a:solidFill>
                <a:latin typeface="Arial"/>
                <a:cs typeface="Arial"/>
              </a:rPr>
              <a:t>.</a:t>
            </a:r>
            <a:endParaRPr lang="en-US" sz="1326" dirty="0">
              <a:solidFill>
                <a:prstClr val="black"/>
              </a:solidFill>
              <a:latin typeface="Arial"/>
              <a:cs typeface="Arial"/>
            </a:endParaRPr>
          </a:p>
          <a:p>
            <a:pPr marL="2512138" marR="181152" indent="-183703" defTabSz="734812" fontAlgn="auto">
              <a:spcBef>
                <a:spcPts val="723"/>
              </a:spcBef>
              <a:spcAft>
                <a:spcPts val="0"/>
              </a:spcAft>
              <a:buClr>
                <a:srgbClr val="FE4509"/>
              </a:buClr>
              <a:buFontTx/>
              <a:buChar char="•"/>
              <a:tabLst>
                <a:tab pos="2512138" algn="l"/>
                <a:tab pos="2512648" algn="l"/>
              </a:tabLst>
            </a:pP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All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new </a:t>
            </a:r>
            <a:r>
              <a:rPr lang="en-US" sz="1326" spc="-4" dirty="0">
                <a:solidFill>
                  <a:srgbClr val="727D86"/>
                </a:solidFill>
                <a:latin typeface="Arial"/>
                <a:cs typeface="Arial"/>
              </a:rPr>
              <a:t>sidewalks and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pedestrian ramps</a:t>
            </a:r>
            <a:r>
              <a:rPr lang="en-US" sz="1326" spc="-4" dirty="0">
                <a:solidFill>
                  <a:srgbClr val="727D86"/>
                </a:solidFill>
                <a:latin typeface="Arial"/>
                <a:cs typeface="Arial"/>
              </a:rPr>
              <a:t>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will meet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ADA /</a:t>
            </a:r>
            <a:r>
              <a:rPr sz="1326" spc="-277" dirty="0">
                <a:solidFill>
                  <a:srgbClr val="727D86"/>
                </a:solidFill>
                <a:latin typeface="Arial"/>
                <a:cs typeface="Arial"/>
              </a:rPr>
              <a:t>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AAB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requirements.</a:t>
            </a:r>
            <a:endParaRPr lang="en-US" sz="1326" spc="-4" dirty="0">
              <a:solidFill>
                <a:srgbClr val="727D86"/>
              </a:solidFill>
              <a:latin typeface="Arial"/>
              <a:cs typeface="Arial"/>
            </a:endParaRPr>
          </a:p>
          <a:p>
            <a:pPr marL="2512138" marR="181152" indent="-183703" defTabSz="734812" fontAlgn="auto">
              <a:spcBef>
                <a:spcPts val="723"/>
              </a:spcBef>
              <a:spcAft>
                <a:spcPts val="0"/>
              </a:spcAft>
              <a:buClr>
                <a:srgbClr val="FE4509"/>
              </a:buClr>
              <a:buFontTx/>
              <a:buChar char="•"/>
              <a:tabLst>
                <a:tab pos="2512138" algn="l"/>
                <a:tab pos="2512648" algn="l"/>
              </a:tabLst>
            </a:pPr>
            <a:r>
              <a:rPr lang="en-US" sz="1326" spc="-4" dirty="0">
                <a:solidFill>
                  <a:srgbClr val="727D86"/>
                </a:solidFill>
                <a:latin typeface="Arial"/>
                <a:cs typeface="Arial"/>
              </a:rPr>
              <a:t>Sidewalk widths vary by the type of street.  Typically 5’ sidewalk is required, but wider sidewalks are required on busier commercial streets and arterials.</a:t>
            </a:r>
          </a:p>
          <a:p>
            <a:pPr marL="2512138" marR="181152" indent="-183703" defTabSz="734812" fontAlgn="auto">
              <a:spcBef>
                <a:spcPts val="723"/>
              </a:spcBef>
              <a:spcAft>
                <a:spcPts val="0"/>
              </a:spcAft>
              <a:buClr>
                <a:srgbClr val="FE4509"/>
              </a:buClr>
              <a:buFontTx/>
              <a:buChar char="•"/>
              <a:tabLst>
                <a:tab pos="2512138" algn="l"/>
                <a:tab pos="2512648" algn="l"/>
              </a:tabLst>
            </a:pPr>
            <a:r>
              <a:rPr lang="en-US" sz="1326" spc="-4" dirty="0">
                <a:solidFill>
                  <a:srgbClr val="727D86"/>
                </a:solidFill>
                <a:latin typeface="Arial"/>
                <a:cs typeface="Arial"/>
              </a:rPr>
              <a:t>4’ min is required at new driveways and street trees.  3’ min is allowable at existing street trees.  </a:t>
            </a:r>
          </a:p>
          <a:p>
            <a:pPr marL="2512138" marR="181152" indent="-183703" defTabSz="734812" fontAlgn="auto">
              <a:spcBef>
                <a:spcPts val="723"/>
              </a:spcBef>
              <a:spcAft>
                <a:spcPts val="0"/>
              </a:spcAft>
              <a:buClr>
                <a:srgbClr val="FE4509"/>
              </a:buClr>
              <a:buFontTx/>
              <a:buChar char="•"/>
              <a:tabLst>
                <a:tab pos="2512138" algn="l"/>
                <a:tab pos="2512648" algn="l"/>
              </a:tabLst>
            </a:pPr>
            <a:r>
              <a:rPr lang="en-US" sz="1326" spc="-4" dirty="0">
                <a:solidFill>
                  <a:srgbClr val="727D86"/>
                </a:solidFill>
                <a:latin typeface="Arial"/>
                <a:cs typeface="Arial"/>
              </a:rPr>
              <a:t>Sidewalks will include a minimum 3’ of sidewalk or accessible routes around existing trees.</a:t>
            </a:r>
            <a:endParaRPr lang="en-US" sz="1326" spc="-4" dirty="0">
              <a:solidFill>
                <a:prstClr val="black"/>
              </a:solidFill>
              <a:latin typeface="Arial"/>
              <a:cs typeface="Arial"/>
            </a:endParaRPr>
          </a:p>
          <a:p>
            <a:pPr marL="2512138" marR="181152" indent="-183703" defTabSz="734812" fontAlgn="auto">
              <a:spcBef>
                <a:spcPts val="723"/>
              </a:spcBef>
              <a:spcAft>
                <a:spcPts val="0"/>
              </a:spcAft>
              <a:buClr>
                <a:srgbClr val="FE4509"/>
              </a:buClr>
              <a:buFontTx/>
              <a:buChar char="•"/>
              <a:tabLst>
                <a:tab pos="2512138" algn="l"/>
                <a:tab pos="2512648" algn="l"/>
              </a:tabLst>
            </a:pP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The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best design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for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pedestrian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crossings, 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particularly on narrow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side streets,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may be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a 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modified raised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crosswalk</a:t>
            </a:r>
            <a:r>
              <a:rPr lang="en-US" sz="1326" spc="-4" dirty="0">
                <a:solidFill>
                  <a:srgbClr val="727D86"/>
                </a:solidFill>
                <a:latin typeface="Arial"/>
                <a:cs typeface="Arial"/>
              </a:rPr>
              <a:t>.</a:t>
            </a:r>
            <a:endParaRPr sz="1326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133980" y="728090"/>
            <a:ext cx="0" cy="277586"/>
          </a:xfrm>
          <a:custGeom>
            <a:avLst/>
            <a:gdLst/>
            <a:ahLst/>
            <a:cxnLst/>
            <a:rect l="l" t="t" r="r" b="b"/>
            <a:pathLst>
              <a:path h="345440">
                <a:moveTo>
                  <a:pt x="0" y="0"/>
                </a:moveTo>
                <a:lnTo>
                  <a:pt x="0" y="345122"/>
                </a:lnTo>
              </a:path>
            </a:pathLst>
          </a:custGeom>
          <a:ln w="40233">
            <a:solidFill>
              <a:srgbClr val="C0BDBD"/>
            </a:solidFill>
          </a:ln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05870BEE-B5D4-42F7-A830-BA58D2AC8157}"/>
              </a:ext>
            </a:extLst>
          </p:cNvPr>
          <p:cNvSpPr/>
          <p:nvPr/>
        </p:nvSpPr>
        <p:spPr>
          <a:xfrm>
            <a:off x="851491" y="4531179"/>
            <a:ext cx="2510518" cy="20559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8205F552-AE6E-49EA-A1E7-BE2CCFC83846}"/>
              </a:ext>
            </a:extLst>
          </p:cNvPr>
          <p:cNvSpPr/>
          <p:nvPr/>
        </p:nvSpPr>
        <p:spPr>
          <a:xfrm>
            <a:off x="851491" y="994610"/>
            <a:ext cx="3030990" cy="344280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0">
            <a:extLst>
              <a:ext uri="{FF2B5EF4-FFF2-40B4-BE49-F238E27FC236}">
                <a16:creationId xmlns:a16="http://schemas.microsoft.com/office/drawing/2014/main" id="{2EFCCA60-BDDC-4A2B-A873-47CEE96EF82E}"/>
              </a:ext>
            </a:extLst>
          </p:cNvPr>
          <p:cNvSpPr txBox="1"/>
          <p:nvPr/>
        </p:nvSpPr>
        <p:spPr>
          <a:xfrm>
            <a:off x="939783" y="4051753"/>
            <a:ext cx="2384482" cy="257808"/>
          </a:xfrm>
          <a:prstGeom prst="rect">
            <a:avLst/>
          </a:prstGeom>
        </p:spPr>
        <p:txBody>
          <a:bodyPr vert="horz" wrap="square" lIns="0" tIns="10205" rIns="0" bIns="0" rtlCol="0">
            <a:spAutoFit/>
          </a:bodyPr>
          <a:lstStyle/>
          <a:p>
            <a:pPr marL="10206" defTabSz="734812" fontAlgn="auto">
              <a:spcBef>
                <a:spcPts val="80"/>
              </a:spcBef>
              <a:spcAft>
                <a:spcPts val="0"/>
              </a:spcAft>
            </a:pPr>
            <a:r>
              <a:rPr sz="804" i="1" dirty="0">
                <a:solidFill>
                  <a:srgbClr val="FFFFFF"/>
                </a:solidFill>
                <a:latin typeface="Arial Narrow"/>
                <a:cs typeface="Arial Narrow"/>
              </a:rPr>
              <a:t>Photo</a:t>
            </a:r>
            <a:r>
              <a:rPr sz="804" i="1" spc="-4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804" i="1" dirty="0">
                <a:solidFill>
                  <a:srgbClr val="FFFFFF"/>
                </a:solidFill>
                <a:latin typeface="Arial Narrow"/>
                <a:cs typeface="Arial Narrow"/>
              </a:rPr>
              <a:t>Credit:</a:t>
            </a:r>
            <a:endParaRPr sz="804" dirty="0">
              <a:solidFill>
                <a:prstClr val="black"/>
              </a:solidFill>
              <a:latin typeface="Arial Narrow"/>
              <a:cs typeface="Arial Narrow"/>
            </a:endParaRPr>
          </a:p>
          <a:p>
            <a:pPr marL="10206" defTabSz="734812" fontAlgn="auto">
              <a:spcBef>
                <a:spcPts val="0"/>
              </a:spcBef>
              <a:spcAft>
                <a:spcPts val="0"/>
              </a:spcAft>
            </a:pPr>
            <a:r>
              <a:rPr sz="804" i="1" dirty="0">
                <a:solidFill>
                  <a:srgbClr val="FFFFFF"/>
                </a:solidFill>
                <a:latin typeface="Arial Narrow"/>
                <a:cs typeface="Arial Narrow"/>
              </a:rPr>
              <a:t>Christian Phillips Photography </a:t>
            </a:r>
            <a:r>
              <a:rPr sz="804" i="1" spc="-4" dirty="0">
                <a:solidFill>
                  <a:srgbClr val="FFFFFF"/>
                </a:solidFill>
                <a:latin typeface="Arial Narrow"/>
                <a:cs typeface="Arial Narrow"/>
              </a:rPr>
              <a:t>and </a:t>
            </a:r>
            <a:r>
              <a:rPr sz="804" i="1" dirty="0">
                <a:solidFill>
                  <a:srgbClr val="FFFFFF"/>
                </a:solidFill>
                <a:latin typeface="Arial Narrow"/>
                <a:cs typeface="Arial Narrow"/>
              </a:rPr>
              <a:t>Klopfer </a:t>
            </a:r>
            <a:r>
              <a:rPr sz="804" i="1" spc="-4" dirty="0">
                <a:solidFill>
                  <a:srgbClr val="FFFFFF"/>
                </a:solidFill>
                <a:latin typeface="Arial Narrow"/>
                <a:cs typeface="Arial Narrow"/>
              </a:rPr>
              <a:t>Martin </a:t>
            </a:r>
            <a:r>
              <a:rPr sz="804" i="1" dirty="0">
                <a:solidFill>
                  <a:srgbClr val="FFFFFF"/>
                </a:solidFill>
                <a:latin typeface="Arial Narrow"/>
                <a:cs typeface="Arial Narrow"/>
              </a:rPr>
              <a:t>Design</a:t>
            </a:r>
            <a:r>
              <a:rPr sz="804" i="1" spc="-68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804" i="1" spc="-4" dirty="0">
                <a:solidFill>
                  <a:srgbClr val="FFFFFF"/>
                </a:solidFill>
                <a:latin typeface="Arial Narrow"/>
                <a:cs typeface="Arial Narrow"/>
              </a:rPr>
              <a:t>Group</a:t>
            </a:r>
            <a:endParaRPr sz="804" dirty="0">
              <a:solidFill>
                <a:prstClr val="black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576922269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11565</TotalTime>
  <Words>2298</Words>
  <Application>Microsoft Office PowerPoint</Application>
  <PresentationFormat>On-screen Show (4:3)</PresentationFormat>
  <Paragraphs>228</Paragraphs>
  <Slides>18</Slides>
  <Notes>14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Arial Narrow</vt:lpstr>
      <vt:lpstr>Calibri</vt:lpstr>
      <vt:lpstr>Century Gothic</vt:lpstr>
      <vt:lpstr>Myriad Pro</vt:lpstr>
      <vt:lpstr>Times New Roman</vt:lpstr>
      <vt:lpstr>Custom Design</vt:lpstr>
      <vt:lpstr>Office Theme</vt:lpstr>
      <vt:lpstr>Acrobat Document</vt:lpstr>
      <vt:lpstr>PowerPoint Presentation</vt:lpstr>
      <vt:lpstr>PowerPoint Presentation</vt:lpstr>
      <vt:lpstr>5 YEAR PLAN PLANNED CONSTRUCTION</vt:lpstr>
      <vt:lpstr>PowerPoint Presentation</vt:lpstr>
      <vt:lpstr>INTRODUCTION VISION ZERO</vt:lpstr>
      <vt:lpstr>INTRODUCTION GUIDING PLANS AND POLICIES</vt:lpstr>
      <vt:lpstr>5 YEAR PLAN SCOPE OF WORK</vt:lpstr>
      <vt:lpstr>PROGRAMS STREET &amp; SIDEWALK</vt:lpstr>
      <vt:lpstr>DESIGN</vt:lpstr>
      <vt:lpstr>DESIGN BICYCLE FACILITIES</vt:lpstr>
      <vt:lpstr>DESIGN TRANSIT</vt:lpstr>
      <vt:lpstr>SCOPE STREET TREES</vt:lpstr>
      <vt:lpstr>SCOPE GREEN INFRASTRUCTURE</vt:lpstr>
      <vt:lpstr>SCOPE Construction</vt:lpstr>
      <vt:lpstr>Construction Project Scope</vt:lpstr>
      <vt:lpstr>PowerPoint Presentation</vt:lpstr>
      <vt:lpstr>Discussion</vt:lpstr>
      <vt:lpstr>PowerPoint Presentation</vt:lpstr>
    </vt:vector>
  </TitlesOfParts>
  <Company>City of Cambridge, Massachusetts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JUST A SIDE WALK?</dc:title>
  <dc:creator>laptop</dc:creator>
  <cp:lastModifiedBy>Miguel, Melissa</cp:lastModifiedBy>
  <cp:revision>233</cp:revision>
  <cp:lastPrinted>2018-09-25T17:46:38Z</cp:lastPrinted>
  <dcterms:created xsi:type="dcterms:W3CDTF">2005-04-11T22:38:09Z</dcterms:created>
  <dcterms:modified xsi:type="dcterms:W3CDTF">2019-10-15T21:18:12Z</dcterms:modified>
</cp:coreProperties>
</file>