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2" r:id="rId3"/>
  </p:sldMasterIdLst>
  <p:notesMasterIdLst>
    <p:notesMasterId r:id="rId22"/>
  </p:notesMasterIdLst>
  <p:handoutMasterIdLst>
    <p:handoutMasterId r:id="rId23"/>
  </p:handoutMasterIdLst>
  <p:sldIdLst>
    <p:sldId id="309" r:id="rId4"/>
    <p:sldId id="301" r:id="rId5"/>
    <p:sldId id="302" r:id="rId6"/>
    <p:sldId id="303" r:id="rId7"/>
    <p:sldId id="304" r:id="rId8"/>
    <p:sldId id="300" r:id="rId9"/>
    <p:sldId id="305" r:id="rId10"/>
    <p:sldId id="276" r:id="rId11"/>
    <p:sldId id="296" r:id="rId12"/>
    <p:sldId id="286" r:id="rId13"/>
    <p:sldId id="283" r:id="rId14"/>
    <p:sldId id="291" r:id="rId15"/>
    <p:sldId id="292" r:id="rId16"/>
    <p:sldId id="297" r:id="rId17"/>
    <p:sldId id="436" r:id="rId18"/>
    <p:sldId id="435" r:id="rId19"/>
    <p:sldId id="437" r:id="rId20"/>
    <p:sldId id="281" r:id="rId21"/>
  </p:sldIdLst>
  <p:sldSz cx="10820400" cy="85344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>
      <p:cViewPr varScale="1">
        <p:scale>
          <a:sx n="69" d="100"/>
          <a:sy n="69" d="100"/>
        </p:scale>
        <p:origin x="1644" y="6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3" d="100"/>
          <a:sy n="113" d="100"/>
        </p:scale>
        <p:origin x="241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72F6869-3A94-4742-B9D7-823883810D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6E9A9A-C3F3-4C78-8E46-76D87A7F22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B5E79-5A4A-4564-93C8-E6186B6DAB78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546B43-439B-46F1-8F09-D287EDA70A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050794-3641-4365-8D41-ECBECD5845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F8FCC2-1099-4550-B00F-D65B36788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87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986" cy="352085"/>
          </a:xfrm>
          <a:prstGeom prst="rect">
            <a:avLst/>
          </a:prstGeom>
        </p:spPr>
        <p:txBody>
          <a:bodyPr vert="horz" lIns="77038" tIns="38519" rIns="77038" bIns="38519" rtlCol="0"/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6052" y="0"/>
            <a:ext cx="4027621" cy="352085"/>
          </a:xfrm>
          <a:prstGeom prst="rect">
            <a:avLst/>
          </a:prstGeom>
        </p:spPr>
        <p:txBody>
          <a:bodyPr vert="horz" lIns="77038" tIns="38519" rIns="77038" bIns="38519" rtlCol="0"/>
          <a:lstStyle>
            <a:lvl1pPr algn="r">
              <a:defRPr sz="1000"/>
            </a:lvl1pPr>
          </a:lstStyle>
          <a:p>
            <a:fld id="{6A98AF30-666F-43E9-8E07-A50CC1444548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48013" y="876300"/>
            <a:ext cx="3000375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7038" tIns="38519" rIns="77038" bIns="385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186" y="3373495"/>
            <a:ext cx="7436029" cy="2760605"/>
          </a:xfrm>
          <a:prstGeom prst="rect">
            <a:avLst/>
          </a:prstGeom>
        </p:spPr>
        <p:txBody>
          <a:bodyPr vert="horz" lIns="77038" tIns="38519" rIns="77038" bIns="3851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620"/>
            <a:ext cx="4028986" cy="350780"/>
          </a:xfrm>
          <a:prstGeom prst="rect">
            <a:avLst/>
          </a:prstGeom>
        </p:spPr>
        <p:txBody>
          <a:bodyPr vert="horz" lIns="77038" tIns="38519" rIns="77038" bIns="38519" rtlCol="0" anchor="b"/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6052" y="6659620"/>
            <a:ext cx="4027621" cy="350780"/>
          </a:xfrm>
          <a:prstGeom prst="rect">
            <a:avLst/>
          </a:prstGeom>
        </p:spPr>
        <p:txBody>
          <a:bodyPr vert="horz" lIns="77038" tIns="38519" rIns="77038" bIns="38519" rtlCol="0" anchor="b"/>
          <a:lstStyle>
            <a:lvl1pPr algn="r">
              <a:defRPr sz="1000"/>
            </a:lvl1pPr>
          </a:lstStyle>
          <a:p>
            <a:fld id="{5AF871DC-2662-4DC9-9C72-9FF6B693F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8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B16B41-326D-4314-A8BB-6335EF6C62C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328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addition to Complete Streets and Vision Zero, the city has several other policies and plans that form the basis of our approach to street reconstruction.  </a:t>
            </a:r>
          </a:p>
          <a:p>
            <a:endParaRPr lang="en-US" dirty="0"/>
          </a:p>
          <a:p>
            <a:r>
              <a:rPr lang="en-US" dirty="0"/>
              <a:t>Policies – Cambridge Growth Policy and Vehicle Trip Reduction Ordinance – emphasis on sustainable modes of transportation to promote livability, improve air quality and reduce gas emissions.</a:t>
            </a:r>
          </a:p>
          <a:p>
            <a:endParaRPr lang="en-US" dirty="0"/>
          </a:p>
          <a:p>
            <a:r>
              <a:rPr lang="en-US" dirty="0"/>
              <a:t>Pedestrian Plan, Bicycle Plan and Transit Plan – emphasis on how to improve comfort, safety and operation for sustainable modes of transportation.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Goal is to provide a transportation system that is sustainable and efficient; moving people safely.</a:t>
            </a:r>
          </a:p>
          <a:p>
            <a:endParaRPr lang="en-US" dirty="0"/>
          </a:p>
          <a:p>
            <a:r>
              <a:rPr lang="en-US" dirty="0"/>
              <a:t>Climate Plan and commitment to urban forest (street trees) – important commitments for a changing environment,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slow down climate change by lowering greenhouse gas emissions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reduce impacts of climate change (provide increased tree canopy to reduce impacts of increasing heat waves.</a:t>
            </a:r>
          </a:p>
          <a:p>
            <a:endParaRPr lang="en-US" dirty="0"/>
          </a:p>
          <a:p>
            <a:r>
              <a:rPr lang="en-US" dirty="0"/>
              <a:t>Use these policies and plans to provide basis for design process.  Then work with residents on detailed design options.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871DC-2662-4DC9-9C72-9FF6B693F7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83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Provides some examples / visuals of the scope of work and what that means.  Will highlight a few of these in more detail.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871DC-2662-4DC9-9C72-9FF6B693F7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93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Accessibility, why is this important?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1 – it’s the law.   Both Federal and State regulations cover the construction of sidewalks and require newly constructed sidewalks to be accessible.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 (and more importantly) – it’s the right thing to do.  We want our sidewalks to be as inviting and usable by people of all ages and abilities.  People using wheelchairs, walkers or pushing strollers.</a:t>
            </a:r>
          </a:p>
          <a:p>
            <a:endParaRPr lang="en-US" dirty="0"/>
          </a:p>
          <a:p>
            <a:r>
              <a:rPr lang="en-US" dirty="0"/>
              <a:t>Interesting context: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the population ages, the percentage of people with disabilities increases.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In 2016 12.8% of US population identified as having a disability.  For people over 65 year of age, 35.2%.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Accessible sidewalks are part of the efforts to allow people to age in place.</a:t>
            </a:r>
          </a:p>
          <a:p>
            <a:endParaRPr lang="en-US" dirty="0"/>
          </a:p>
          <a:p>
            <a:r>
              <a:rPr lang="en-US" dirty="0"/>
              <a:t>What is required to make a sidewalk accessible?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Typically think about condition of the sidewalk. Is it smooth?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Also, think about the cross-slope of the sidewalk.  How steep is it?  How steep is the sidewalk as it goes across driveways?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is the width of the sidewalk?  What about at existing street trees and driveways?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we are reconstructing sidewalks, need to address these deficiencies.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871DC-2662-4DC9-9C72-9FF6B693F7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26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City doesn’t control the MBTA system, but we can make improvements in our projects to improve accessibly of bus stops and improve access to the bus system.</a:t>
            </a:r>
          </a:p>
          <a:p>
            <a:endParaRPr lang="en-US" dirty="0"/>
          </a:p>
          <a:p>
            <a:r>
              <a:rPr lang="en-US" dirty="0"/>
              <a:t>On some streets, there may not be transit facilities or considerations, but want to emphasize that we are committed to improving transit access and accessibility of transit.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871DC-2662-4DC9-9C72-9FF6B693F7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Construction is disruptive – loud and frustrating.  We can’t make it magically go away, but we are committed to working with residents and businesses throughout the construction project.</a:t>
            </a:r>
          </a:p>
          <a:p>
            <a:endParaRPr lang="en-US" dirty="0"/>
          </a:p>
          <a:p>
            <a:r>
              <a:rPr lang="en-US" dirty="0"/>
              <a:t>Each project is assigned a project manager and community relations manager.  Manage contractor and coordinate with residents.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Work Hours – 7 to 4 mon to </a:t>
            </a:r>
            <a:r>
              <a:rPr lang="en-US" dirty="0" err="1"/>
              <a:t>fri</a:t>
            </a:r>
            <a:r>
              <a:rPr lang="en-US" dirty="0"/>
              <a:t> – typical.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871DC-2662-4DC9-9C72-9FF6B693F7B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8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1530" y="2645664"/>
            <a:ext cx="9197340" cy="17922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23060" y="4779264"/>
            <a:ext cx="7574280" cy="2133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9806" y="531040"/>
            <a:ext cx="6174596" cy="496611"/>
          </a:xfrm>
        </p:spPr>
        <p:txBody>
          <a:bodyPr lIns="0" tIns="0" rIns="0" bIns="0"/>
          <a:lstStyle>
            <a:lvl1pPr>
              <a:defRPr sz="3227" b="1" i="0">
                <a:solidFill>
                  <a:srgbClr val="FE450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2348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6835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1530" y="2651196"/>
            <a:ext cx="9197340" cy="18293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3060" y="4836160"/>
            <a:ext cx="7574280" cy="21810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2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23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64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05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46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87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28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4238B-AC56-4406-916D-10CA01B02611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85757-7E34-49AC-92DA-3F304ADB7C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260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2DDC3-E2B8-4AC1-AB0A-E1945185CF01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92B0A-1452-44DD-AC81-D7089923B2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30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737" y="5484143"/>
            <a:ext cx="9197340" cy="1695027"/>
          </a:xfrm>
        </p:spPr>
        <p:txBody>
          <a:bodyPr anchor="t"/>
          <a:lstStyle>
            <a:lvl1pPr algn="l">
              <a:defRPr sz="47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4737" y="3617244"/>
            <a:ext cx="9197340" cy="1866899"/>
          </a:xfrm>
        </p:spPr>
        <p:txBody>
          <a:bodyPr anchor="b"/>
          <a:lstStyle>
            <a:lvl1pPr marL="0" indent="0">
              <a:buNone/>
              <a:defRPr sz="2367">
                <a:solidFill>
                  <a:schemeClr val="tx1">
                    <a:tint val="75000"/>
                  </a:schemeClr>
                </a:solidFill>
              </a:defRPr>
            </a:lvl1pPr>
            <a:lvl2pPr marL="541005" indent="0">
              <a:buNone/>
              <a:defRPr sz="2130">
                <a:solidFill>
                  <a:schemeClr val="tx1">
                    <a:tint val="75000"/>
                  </a:schemeClr>
                </a:solidFill>
              </a:defRPr>
            </a:lvl2pPr>
            <a:lvl3pPr marL="1082010" indent="0">
              <a:buNone/>
              <a:defRPr sz="1893">
                <a:solidFill>
                  <a:schemeClr val="tx1">
                    <a:tint val="75000"/>
                  </a:schemeClr>
                </a:solidFill>
              </a:defRPr>
            </a:lvl3pPr>
            <a:lvl4pPr marL="1623014" indent="0">
              <a:buNone/>
              <a:defRPr sz="1657">
                <a:solidFill>
                  <a:schemeClr val="tx1">
                    <a:tint val="75000"/>
                  </a:schemeClr>
                </a:solidFill>
              </a:defRPr>
            </a:lvl4pPr>
            <a:lvl5pPr marL="2164019" indent="0">
              <a:buNone/>
              <a:defRPr sz="1657">
                <a:solidFill>
                  <a:schemeClr val="tx1">
                    <a:tint val="75000"/>
                  </a:schemeClr>
                </a:solidFill>
              </a:defRPr>
            </a:lvl5pPr>
            <a:lvl6pPr marL="2705024" indent="0">
              <a:buNone/>
              <a:defRPr sz="1657">
                <a:solidFill>
                  <a:schemeClr val="tx1">
                    <a:tint val="75000"/>
                  </a:schemeClr>
                </a:solidFill>
              </a:defRPr>
            </a:lvl6pPr>
            <a:lvl7pPr marL="3246029" indent="0">
              <a:buNone/>
              <a:defRPr sz="1657">
                <a:solidFill>
                  <a:schemeClr val="tx1">
                    <a:tint val="75000"/>
                  </a:schemeClr>
                </a:solidFill>
              </a:defRPr>
            </a:lvl7pPr>
            <a:lvl8pPr marL="3787033" indent="0">
              <a:buNone/>
              <a:defRPr sz="1657">
                <a:solidFill>
                  <a:schemeClr val="tx1">
                    <a:tint val="75000"/>
                  </a:schemeClr>
                </a:solidFill>
              </a:defRPr>
            </a:lvl8pPr>
            <a:lvl9pPr marL="4328038" indent="0">
              <a:buNone/>
              <a:defRPr sz="16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5C7D6-5B7D-4C3E-84DE-C2DBC4D6A137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515BC-24C6-49F2-B04C-27CEBFE515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246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1020" y="1991360"/>
            <a:ext cx="4779010" cy="5632310"/>
          </a:xfrm>
        </p:spPr>
        <p:txBody>
          <a:bodyPr/>
          <a:lstStyle>
            <a:lvl1pPr>
              <a:defRPr sz="3313"/>
            </a:lvl1pPr>
            <a:lvl2pPr>
              <a:defRPr sz="2840"/>
            </a:lvl2pPr>
            <a:lvl3pPr>
              <a:defRPr sz="2367"/>
            </a:lvl3pPr>
            <a:lvl4pPr>
              <a:defRPr sz="2130"/>
            </a:lvl4pPr>
            <a:lvl5pPr>
              <a:defRPr sz="2130"/>
            </a:lvl5pPr>
            <a:lvl6pPr>
              <a:defRPr sz="2130"/>
            </a:lvl6pPr>
            <a:lvl7pPr>
              <a:defRPr sz="2130"/>
            </a:lvl7pPr>
            <a:lvl8pPr>
              <a:defRPr sz="2130"/>
            </a:lvl8pPr>
            <a:lvl9pPr>
              <a:defRPr sz="21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0370" y="1991360"/>
            <a:ext cx="4779010" cy="5632310"/>
          </a:xfrm>
        </p:spPr>
        <p:txBody>
          <a:bodyPr/>
          <a:lstStyle>
            <a:lvl1pPr>
              <a:defRPr sz="3313"/>
            </a:lvl1pPr>
            <a:lvl2pPr>
              <a:defRPr sz="2840"/>
            </a:lvl2pPr>
            <a:lvl3pPr>
              <a:defRPr sz="2367"/>
            </a:lvl3pPr>
            <a:lvl4pPr>
              <a:defRPr sz="2130"/>
            </a:lvl4pPr>
            <a:lvl5pPr>
              <a:defRPr sz="2130"/>
            </a:lvl5pPr>
            <a:lvl6pPr>
              <a:defRPr sz="2130"/>
            </a:lvl6pPr>
            <a:lvl7pPr>
              <a:defRPr sz="2130"/>
            </a:lvl7pPr>
            <a:lvl8pPr>
              <a:defRPr sz="2130"/>
            </a:lvl8pPr>
            <a:lvl9pPr>
              <a:defRPr sz="21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4089B-68D9-4A37-81C6-50789DFD115E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8FB8E-FD1F-4EA1-94E9-E27FCACC05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859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020" y="1910363"/>
            <a:ext cx="4780889" cy="796148"/>
          </a:xfrm>
        </p:spPr>
        <p:txBody>
          <a:bodyPr anchor="b"/>
          <a:lstStyle>
            <a:lvl1pPr marL="0" indent="0">
              <a:buNone/>
              <a:defRPr sz="2840" b="1"/>
            </a:lvl1pPr>
            <a:lvl2pPr marL="541005" indent="0">
              <a:buNone/>
              <a:defRPr sz="2367" b="1"/>
            </a:lvl2pPr>
            <a:lvl3pPr marL="1082010" indent="0">
              <a:buNone/>
              <a:defRPr sz="2130" b="1"/>
            </a:lvl3pPr>
            <a:lvl4pPr marL="1623014" indent="0">
              <a:buNone/>
              <a:defRPr sz="1893" b="1"/>
            </a:lvl4pPr>
            <a:lvl5pPr marL="2164019" indent="0">
              <a:buNone/>
              <a:defRPr sz="1893" b="1"/>
            </a:lvl5pPr>
            <a:lvl6pPr marL="2705024" indent="0">
              <a:buNone/>
              <a:defRPr sz="1893" b="1"/>
            </a:lvl6pPr>
            <a:lvl7pPr marL="3246029" indent="0">
              <a:buNone/>
              <a:defRPr sz="1893" b="1"/>
            </a:lvl7pPr>
            <a:lvl8pPr marL="3787033" indent="0">
              <a:buNone/>
              <a:defRPr sz="1893" b="1"/>
            </a:lvl8pPr>
            <a:lvl9pPr marL="4328038" indent="0">
              <a:buNone/>
              <a:defRPr sz="189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" y="2706511"/>
            <a:ext cx="4780889" cy="4917158"/>
          </a:xfrm>
        </p:spPr>
        <p:txBody>
          <a:bodyPr/>
          <a:lstStyle>
            <a:lvl1pPr>
              <a:defRPr sz="2840"/>
            </a:lvl1pPr>
            <a:lvl2pPr>
              <a:defRPr sz="2367"/>
            </a:lvl2pPr>
            <a:lvl3pPr>
              <a:defRPr sz="2130"/>
            </a:lvl3pPr>
            <a:lvl4pPr>
              <a:defRPr sz="1893"/>
            </a:lvl4pPr>
            <a:lvl5pPr>
              <a:defRPr sz="1893"/>
            </a:lvl5pPr>
            <a:lvl6pPr>
              <a:defRPr sz="1893"/>
            </a:lvl6pPr>
            <a:lvl7pPr>
              <a:defRPr sz="1893"/>
            </a:lvl7pPr>
            <a:lvl8pPr>
              <a:defRPr sz="1893"/>
            </a:lvl8pPr>
            <a:lvl9pPr>
              <a:defRPr sz="189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96614" y="1910363"/>
            <a:ext cx="4782767" cy="796148"/>
          </a:xfrm>
        </p:spPr>
        <p:txBody>
          <a:bodyPr anchor="b"/>
          <a:lstStyle>
            <a:lvl1pPr marL="0" indent="0">
              <a:buNone/>
              <a:defRPr sz="2840" b="1"/>
            </a:lvl1pPr>
            <a:lvl2pPr marL="541005" indent="0">
              <a:buNone/>
              <a:defRPr sz="2367" b="1"/>
            </a:lvl2pPr>
            <a:lvl3pPr marL="1082010" indent="0">
              <a:buNone/>
              <a:defRPr sz="2130" b="1"/>
            </a:lvl3pPr>
            <a:lvl4pPr marL="1623014" indent="0">
              <a:buNone/>
              <a:defRPr sz="1893" b="1"/>
            </a:lvl4pPr>
            <a:lvl5pPr marL="2164019" indent="0">
              <a:buNone/>
              <a:defRPr sz="1893" b="1"/>
            </a:lvl5pPr>
            <a:lvl6pPr marL="2705024" indent="0">
              <a:buNone/>
              <a:defRPr sz="1893" b="1"/>
            </a:lvl6pPr>
            <a:lvl7pPr marL="3246029" indent="0">
              <a:buNone/>
              <a:defRPr sz="1893" b="1"/>
            </a:lvl7pPr>
            <a:lvl8pPr marL="3787033" indent="0">
              <a:buNone/>
              <a:defRPr sz="1893" b="1"/>
            </a:lvl8pPr>
            <a:lvl9pPr marL="4328038" indent="0">
              <a:buNone/>
              <a:defRPr sz="189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96614" y="2706511"/>
            <a:ext cx="4782767" cy="4917158"/>
          </a:xfrm>
        </p:spPr>
        <p:txBody>
          <a:bodyPr/>
          <a:lstStyle>
            <a:lvl1pPr>
              <a:defRPr sz="2840"/>
            </a:lvl1pPr>
            <a:lvl2pPr>
              <a:defRPr sz="2367"/>
            </a:lvl2pPr>
            <a:lvl3pPr>
              <a:defRPr sz="2130"/>
            </a:lvl3pPr>
            <a:lvl4pPr>
              <a:defRPr sz="1893"/>
            </a:lvl4pPr>
            <a:lvl5pPr>
              <a:defRPr sz="1893"/>
            </a:lvl5pPr>
            <a:lvl6pPr>
              <a:defRPr sz="1893"/>
            </a:lvl6pPr>
            <a:lvl7pPr>
              <a:defRPr sz="1893"/>
            </a:lvl7pPr>
            <a:lvl8pPr>
              <a:defRPr sz="1893"/>
            </a:lvl8pPr>
            <a:lvl9pPr>
              <a:defRPr sz="189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599C3-757C-41F4-90E1-4C46042D7242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3BB66-03AA-4F07-8C1D-8E6D2373DC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068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5C600-03BC-4C69-BAF0-26624DBF37A0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60276-2221-4125-8DF5-22F3B4C7A8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899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26A36-4233-4D89-ADC0-F87CD5A9657C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7BA1F-F61D-4240-9271-4495E5A050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421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1" y="339795"/>
            <a:ext cx="3559837" cy="1446107"/>
          </a:xfrm>
        </p:spPr>
        <p:txBody>
          <a:bodyPr anchor="b"/>
          <a:lstStyle>
            <a:lvl1pPr algn="l">
              <a:defRPr sz="23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0476" y="339796"/>
            <a:ext cx="6048904" cy="7283874"/>
          </a:xfrm>
        </p:spPr>
        <p:txBody>
          <a:bodyPr/>
          <a:lstStyle>
            <a:lvl1pPr>
              <a:defRPr sz="3787"/>
            </a:lvl1pPr>
            <a:lvl2pPr>
              <a:defRPr sz="3313"/>
            </a:lvl2pPr>
            <a:lvl3pPr>
              <a:defRPr sz="2840"/>
            </a:lvl3pPr>
            <a:lvl4pPr>
              <a:defRPr sz="2367"/>
            </a:lvl4pPr>
            <a:lvl5pPr>
              <a:defRPr sz="2367"/>
            </a:lvl5pPr>
            <a:lvl6pPr>
              <a:defRPr sz="2367"/>
            </a:lvl6pPr>
            <a:lvl7pPr>
              <a:defRPr sz="2367"/>
            </a:lvl7pPr>
            <a:lvl8pPr>
              <a:defRPr sz="2367"/>
            </a:lvl8pPr>
            <a:lvl9pPr>
              <a:defRPr sz="23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021" y="1785903"/>
            <a:ext cx="3559837" cy="5837767"/>
          </a:xfrm>
        </p:spPr>
        <p:txBody>
          <a:bodyPr/>
          <a:lstStyle>
            <a:lvl1pPr marL="0" indent="0">
              <a:buNone/>
              <a:defRPr sz="1657"/>
            </a:lvl1pPr>
            <a:lvl2pPr marL="541005" indent="0">
              <a:buNone/>
              <a:defRPr sz="1420"/>
            </a:lvl2pPr>
            <a:lvl3pPr marL="1082010" indent="0">
              <a:buNone/>
              <a:defRPr sz="1183"/>
            </a:lvl3pPr>
            <a:lvl4pPr marL="1623014" indent="0">
              <a:buNone/>
              <a:defRPr sz="1065"/>
            </a:lvl4pPr>
            <a:lvl5pPr marL="2164019" indent="0">
              <a:buNone/>
              <a:defRPr sz="1065"/>
            </a:lvl5pPr>
            <a:lvl6pPr marL="2705024" indent="0">
              <a:buNone/>
              <a:defRPr sz="1065"/>
            </a:lvl6pPr>
            <a:lvl7pPr marL="3246029" indent="0">
              <a:buNone/>
              <a:defRPr sz="1065"/>
            </a:lvl7pPr>
            <a:lvl8pPr marL="3787033" indent="0">
              <a:buNone/>
              <a:defRPr sz="1065"/>
            </a:lvl8pPr>
            <a:lvl9pPr marL="4328038" indent="0">
              <a:buNone/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E0924-B8E8-4752-B9B6-CCE47BB41ACC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6609E-3CE6-401F-9D1C-FB89A6CB90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935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FE450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50" b="1" i="0" u="heavy">
                <a:solidFill>
                  <a:srgbClr val="727D8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0874" y="5974080"/>
            <a:ext cx="6492240" cy="705274"/>
          </a:xfrm>
        </p:spPr>
        <p:txBody>
          <a:bodyPr anchor="b"/>
          <a:lstStyle>
            <a:lvl1pPr algn="l">
              <a:defRPr sz="23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20874" y="762564"/>
            <a:ext cx="6492240" cy="5120640"/>
          </a:xfrm>
        </p:spPr>
        <p:txBody>
          <a:bodyPr rtlCol="0">
            <a:normAutofit/>
          </a:bodyPr>
          <a:lstStyle>
            <a:lvl1pPr marL="0" indent="0">
              <a:buNone/>
              <a:defRPr sz="3787"/>
            </a:lvl1pPr>
            <a:lvl2pPr marL="541005" indent="0">
              <a:buNone/>
              <a:defRPr sz="3313"/>
            </a:lvl2pPr>
            <a:lvl3pPr marL="1082010" indent="0">
              <a:buNone/>
              <a:defRPr sz="2840"/>
            </a:lvl3pPr>
            <a:lvl4pPr marL="1623014" indent="0">
              <a:buNone/>
              <a:defRPr sz="2367"/>
            </a:lvl4pPr>
            <a:lvl5pPr marL="2164019" indent="0">
              <a:buNone/>
              <a:defRPr sz="2367"/>
            </a:lvl5pPr>
            <a:lvl6pPr marL="2705024" indent="0">
              <a:buNone/>
              <a:defRPr sz="2367"/>
            </a:lvl6pPr>
            <a:lvl7pPr marL="3246029" indent="0">
              <a:buNone/>
              <a:defRPr sz="2367"/>
            </a:lvl7pPr>
            <a:lvl8pPr marL="3787033" indent="0">
              <a:buNone/>
              <a:defRPr sz="2367"/>
            </a:lvl8pPr>
            <a:lvl9pPr marL="4328038" indent="0">
              <a:buNone/>
              <a:defRPr sz="2367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20874" y="6679354"/>
            <a:ext cx="6492240" cy="1001606"/>
          </a:xfrm>
        </p:spPr>
        <p:txBody>
          <a:bodyPr/>
          <a:lstStyle>
            <a:lvl1pPr marL="0" indent="0">
              <a:buNone/>
              <a:defRPr sz="1657"/>
            </a:lvl1pPr>
            <a:lvl2pPr marL="541005" indent="0">
              <a:buNone/>
              <a:defRPr sz="1420"/>
            </a:lvl2pPr>
            <a:lvl3pPr marL="1082010" indent="0">
              <a:buNone/>
              <a:defRPr sz="1183"/>
            </a:lvl3pPr>
            <a:lvl4pPr marL="1623014" indent="0">
              <a:buNone/>
              <a:defRPr sz="1065"/>
            </a:lvl4pPr>
            <a:lvl5pPr marL="2164019" indent="0">
              <a:buNone/>
              <a:defRPr sz="1065"/>
            </a:lvl5pPr>
            <a:lvl6pPr marL="2705024" indent="0">
              <a:buNone/>
              <a:defRPr sz="1065"/>
            </a:lvl6pPr>
            <a:lvl7pPr marL="3246029" indent="0">
              <a:buNone/>
              <a:defRPr sz="1065"/>
            </a:lvl7pPr>
            <a:lvl8pPr marL="3787033" indent="0">
              <a:buNone/>
              <a:defRPr sz="1065"/>
            </a:lvl8pPr>
            <a:lvl9pPr marL="4328038" indent="0">
              <a:buNone/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27F15-973C-4982-A341-1B7E426D149E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7617B-E1DC-4AD9-ACF7-A2D83C3FA0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125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29BF0-A879-4A75-A836-A2B9D452E51C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FE837-6F7E-4147-94ED-BCDE0053D6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618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4790" y="341772"/>
            <a:ext cx="2434590" cy="7281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1020" y="341772"/>
            <a:ext cx="7123430" cy="72818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D2162-DD62-4769-894C-2A00AB0B62B8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BACC2-A052-4E3B-B29A-EFFA65ACAF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118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530" y="758613"/>
            <a:ext cx="9197340" cy="1422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1530" y="2465493"/>
            <a:ext cx="4508500" cy="51206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500370" y="2465493"/>
            <a:ext cx="4508500" cy="512064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2F509-5A4F-48C8-80E5-E09127C6AD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045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FE450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41020" y="1962912"/>
            <a:ext cx="4706874" cy="56327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72506" y="1962912"/>
            <a:ext cx="4706874" cy="56327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FE450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530" y="758613"/>
            <a:ext cx="9197340" cy="461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1530" y="2465493"/>
            <a:ext cx="4508500" cy="13619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500370" y="2465493"/>
            <a:ext cx="4508500" cy="253916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41020" y="7936992"/>
            <a:ext cx="2488692" cy="276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678936" y="7936992"/>
            <a:ext cx="3462528" cy="276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790688" y="7936992"/>
            <a:ext cx="2488692" cy="276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2F509-5A4F-48C8-80E5-E09127C6AD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89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1530" y="2645664"/>
            <a:ext cx="919734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23060" y="4779264"/>
            <a:ext cx="7574280" cy="2539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8146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9806" y="531040"/>
            <a:ext cx="6174596" cy="496611"/>
          </a:xfrm>
        </p:spPr>
        <p:txBody>
          <a:bodyPr lIns="0" tIns="0" rIns="0" bIns="0"/>
          <a:lstStyle>
            <a:lvl1pPr>
              <a:defRPr sz="3227" b="1" i="0">
                <a:solidFill>
                  <a:srgbClr val="FE450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3557" y="1867312"/>
            <a:ext cx="9873287" cy="273152"/>
          </a:xfrm>
        </p:spPr>
        <p:txBody>
          <a:bodyPr lIns="0" tIns="0" rIns="0" bIns="0"/>
          <a:lstStyle>
            <a:lvl1pPr>
              <a:defRPr sz="1775" b="0" i="0">
                <a:solidFill>
                  <a:srgbClr val="727D8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6993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93468" y="0"/>
            <a:ext cx="393469" cy="401619"/>
          </a:xfrm>
          <a:custGeom>
            <a:avLst/>
            <a:gdLst/>
            <a:ahLst/>
            <a:cxnLst/>
            <a:rect l="l" t="t" r="r" b="b"/>
            <a:pathLst>
              <a:path w="365759" h="365760">
                <a:moveTo>
                  <a:pt x="0" y="365759"/>
                </a:moveTo>
                <a:lnTo>
                  <a:pt x="365760" y="365759"/>
                </a:lnTo>
                <a:lnTo>
                  <a:pt x="365760" y="0"/>
                </a:lnTo>
                <a:lnTo>
                  <a:pt x="0" y="0"/>
                </a:lnTo>
                <a:lnTo>
                  <a:pt x="0" y="365759"/>
                </a:lnTo>
                <a:close/>
              </a:path>
            </a:pathLst>
          </a:custGeom>
          <a:solidFill>
            <a:srgbClr val="FE4509"/>
          </a:solidFill>
        </p:spPr>
        <p:txBody>
          <a:bodyPr wrap="square" lIns="0" tIns="0" rIns="0" bIns="0" rtlCol="0"/>
          <a:lstStyle/>
          <a:p>
            <a:endParaRPr sz="1936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9806" y="531040"/>
            <a:ext cx="6174596" cy="496611"/>
          </a:xfrm>
        </p:spPr>
        <p:txBody>
          <a:bodyPr lIns="0" tIns="0" rIns="0" bIns="0"/>
          <a:lstStyle>
            <a:lvl1pPr>
              <a:defRPr sz="3227" b="1" i="0">
                <a:solidFill>
                  <a:srgbClr val="FE450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41020" y="1962912"/>
            <a:ext cx="4706874" cy="2539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72506" y="1962912"/>
            <a:ext cx="4706874" cy="2539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1357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34059" y="864626"/>
            <a:ext cx="5739765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FE450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34974" y="1340923"/>
            <a:ext cx="4951730" cy="3305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50" b="1" i="0" u="heavy">
                <a:solidFill>
                  <a:srgbClr val="727D8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78936" y="7936992"/>
            <a:ext cx="3462528" cy="426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41020" y="7936992"/>
            <a:ext cx="2488692" cy="426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790688" y="7936992"/>
            <a:ext cx="2488692" cy="426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85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9806" y="531040"/>
            <a:ext cx="6174596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FE450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3557" y="1867312"/>
            <a:ext cx="9873287" cy="2539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50" b="0" i="0">
                <a:solidFill>
                  <a:srgbClr val="727D8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78936" y="7936992"/>
            <a:ext cx="346252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41020" y="7936992"/>
            <a:ext cx="24886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790688" y="7936992"/>
            <a:ext cx="24886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5954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91856">
        <a:defRPr>
          <a:latin typeface="+mn-lt"/>
          <a:ea typeface="+mn-ea"/>
          <a:cs typeface="+mn-cs"/>
        </a:defRPr>
      </a:lvl2pPr>
      <a:lvl3pPr marL="983712">
        <a:defRPr>
          <a:latin typeface="+mn-lt"/>
          <a:ea typeface="+mn-ea"/>
          <a:cs typeface="+mn-cs"/>
        </a:defRPr>
      </a:lvl3pPr>
      <a:lvl4pPr marL="1475567">
        <a:defRPr>
          <a:latin typeface="+mn-lt"/>
          <a:ea typeface="+mn-ea"/>
          <a:cs typeface="+mn-cs"/>
        </a:defRPr>
      </a:lvl4pPr>
      <a:lvl5pPr marL="1967423">
        <a:defRPr>
          <a:latin typeface="+mn-lt"/>
          <a:ea typeface="+mn-ea"/>
          <a:cs typeface="+mn-cs"/>
        </a:defRPr>
      </a:lvl5pPr>
      <a:lvl6pPr marL="2459279">
        <a:defRPr>
          <a:latin typeface="+mn-lt"/>
          <a:ea typeface="+mn-ea"/>
          <a:cs typeface="+mn-cs"/>
        </a:defRPr>
      </a:lvl6pPr>
      <a:lvl7pPr marL="2951135">
        <a:defRPr>
          <a:latin typeface="+mn-lt"/>
          <a:ea typeface="+mn-ea"/>
          <a:cs typeface="+mn-cs"/>
        </a:defRPr>
      </a:lvl7pPr>
      <a:lvl8pPr marL="3442990">
        <a:defRPr>
          <a:latin typeface="+mn-lt"/>
          <a:ea typeface="+mn-ea"/>
          <a:cs typeface="+mn-cs"/>
        </a:defRPr>
      </a:lvl8pPr>
      <a:lvl9pPr marL="393484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91856">
        <a:defRPr>
          <a:latin typeface="+mn-lt"/>
          <a:ea typeface="+mn-ea"/>
          <a:cs typeface="+mn-cs"/>
        </a:defRPr>
      </a:lvl2pPr>
      <a:lvl3pPr marL="983712">
        <a:defRPr>
          <a:latin typeface="+mn-lt"/>
          <a:ea typeface="+mn-ea"/>
          <a:cs typeface="+mn-cs"/>
        </a:defRPr>
      </a:lvl3pPr>
      <a:lvl4pPr marL="1475567">
        <a:defRPr>
          <a:latin typeface="+mn-lt"/>
          <a:ea typeface="+mn-ea"/>
          <a:cs typeface="+mn-cs"/>
        </a:defRPr>
      </a:lvl4pPr>
      <a:lvl5pPr marL="1967423">
        <a:defRPr>
          <a:latin typeface="+mn-lt"/>
          <a:ea typeface="+mn-ea"/>
          <a:cs typeface="+mn-cs"/>
        </a:defRPr>
      </a:lvl5pPr>
      <a:lvl6pPr marL="2459279">
        <a:defRPr>
          <a:latin typeface="+mn-lt"/>
          <a:ea typeface="+mn-ea"/>
          <a:cs typeface="+mn-cs"/>
        </a:defRPr>
      </a:lvl6pPr>
      <a:lvl7pPr marL="2951135">
        <a:defRPr>
          <a:latin typeface="+mn-lt"/>
          <a:ea typeface="+mn-ea"/>
          <a:cs typeface="+mn-cs"/>
        </a:defRPr>
      </a:lvl7pPr>
      <a:lvl8pPr marL="3442990">
        <a:defRPr>
          <a:latin typeface="+mn-lt"/>
          <a:ea typeface="+mn-ea"/>
          <a:cs typeface="+mn-cs"/>
        </a:defRPr>
      </a:lvl8pPr>
      <a:lvl9pPr marL="3934846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541020" y="341772"/>
            <a:ext cx="973836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41020" y="1991360"/>
            <a:ext cx="9738360" cy="563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1020" y="7910125"/>
            <a:ext cx="2524760" cy="4543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CBE27FF-7448-4E40-9F20-918B7F2A3CE7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96970" y="7910125"/>
            <a:ext cx="3426460" cy="4543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2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54620" y="7910125"/>
            <a:ext cx="2524760" cy="4543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C02E010-1C99-4BC7-8005-FD3DA9D9AA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32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520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07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5207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5207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5207">
          <a:solidFill>
            <a:schemeClr val="tx1"/>
          </a:solidFill>
          <a:latin typeface="Calibri" pitchFamily="34" charset="0"/>
        </a:defRPr>
      </a:lvl5pPr>
      <a:lvl6pPr marL="541005" algn="ctr" rtl="0" fontAlgn="base">
        <a:spcBef>
          <a:spcPct val="0"/>
        </a:spcBef>
        <a:spcAft>
          <a:spcPct val="0"/>
        </a:spcAft>
        <a:defRPr sz="5207">
          <a:solidFill>
            <a:schemeClr val="tx1"/>
          </a:solidFill>
          <a:latin typeface="Calibri" pitchFamily="34" charset="0"/>
        </a:defRPr>
      </a:lvl6pPr>
      <a:lvl7pPr marL="1082010" algn="ctr" rtl="0" fontAlgn="base">
        <a:spcBef>
          <a:spcPct val="0"/>
        </a:spcBef>
        <a:spcAft>
          <a:spcPct val="0"/>
        </a:spcAft>
        <a:defRPr sz="5207">
          <a:solidFill>
            <a:schemeClr val="tx1"/>
          </a:solidFill>
          <a:latin typeface="Calibri" pitchFamily="34" charset="0"/>
        </a:defRPr>
      </a:lvl7pPr>
      <a:lvl8pPr marL="1623014" algn="ctr" rtl="0" fontAlgn="base">
        <a:spcBef>
          <a:spcPct val="0"/>
        </a:spcBef>
        <a:spcAft>
          <a:spcPct val="0"/>
        </a:spcAft>
        <a:defRPr sz="5207">
          <a:solidFill>
            <a:schemeClr val="tx1"/>
          </a:solidFill>
          <a:latin typeface="Calibri" pitchFamily="34" charset="0"/>
        </a:defRPr>
      </a:lvl8pPr>
      <a:lvl9pPr marL="2164019" algn="ctr" rtl="0" fontAlgn="base">
        <a:spcBef>
          <a:spcPct val="0"/>
        </a:spcBef>
        <a:spcAft>
          <a:spcPct val="0"/>
        </a:spcAft>
        <a:defRPr sz="5207">
          <a:solidFill>
            <a:schemeClr val="tx1"/>
          </a:solidFill>
          <a:latin typeface="Calibri" pitchFamily="34" charset="0"/>
        </a:defRPr>
      </a:lvl9pPr>
    </p:titleStyle>
    <p:bodyStyle>
      <a:lvl1pPr marL="405754" indent="-405754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787" kern="1200">
          <a:solidFill>
            <a:schemeClr val="tx1"/>
          </a:solidFill>
          <a:latin typeface="+mn-lt"/>
          <a:ea typeface="+mn-ea"/>
          <a:cs typeface="+mn-cs"/>
        </a:defRPr>
      </a:lvl1pPr>
      <a:lvl2pPr marL="879133" indent="-338128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3313" kern="1200">
          <a:solidFill>
            <a:schemeClr val="tx1"/>
          </a:solidFill>
          <a:latin typeface="+mn-lt"/>
          <a:ea typeface="+mn-ea"/>
          <a:cs typeface="+mn-cs"/>
        </a:defRPr>
      </a:lvl2pPr>
      <a:lvl3pPr marL="1352512" indent="-270502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840" kern="1200">
          <a:solidFill>
            <a:schemeClr val="tx1"/>
          </a:solidFill>
          <a:latin typeface="+mn-lt"/>
          <a:ea typeface="+mn-ea"/>
          <a:cs typeface="+mn-cs"/>
        </a:defRPr>
      </a:lvl3pPr>
      <a:lvl4pPr marL="1893517" indent="-270502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367" kern="1200">
          <a:solidFill>
            <a:schemeClr val="tx1"/>
          </a:solidFill>
          <a:latin typeface="+mn-lt"/>
          <a:ea typeface="+mn-ea"/>
          <a:cs typeface="+mn-cs"/>
        </a:defRPr>
      </a:lvl4pPr>
      <a:lvl5pPr marL="2434521" indent="-270502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367" kern="1200">
          <a:solidFill>
            <a:schemeClr val="tx1"/>
          </a:solidFill>
          <a:latin typeface="+mn-lt"/>
          <a:ea typeface="+mn-ea"/>
          <a:cs typeface="+mn-cs"/>
        </a:defRPr>
      </a:lvl5pPr>
      <a:lvl6pPr marL="2975526" indent="-270502" algn="l" defTabSz="1082010" rtl="0" eaLnBrk="1" latinLnBrk="0" hangingPunct="1">
        <a:spcBef>
          <a:spcPct val="20000"/>
        </a:spcBef>
        <a:buFont typeface="Arial" pitchFamily="34" charset="0"/>
        <a:buChar char="•"/>
        <a:defRPr sz="2367" kern="1200">
          <a:solidFill>
            <a:schemeClr val="tx1"/>
          </a:solidFill>
          <a:latin typeface="+mn-lt"/>
          <a:ea typeface="+mn-ea"/>
          <a:cs typeface="+mn-cs"/>
        </a:defRPr>
      </a:lvl6pPr>
      <a:lvl7pPr marL="3516531" indent="-270502" algn="l" defTabSz="1082010" rtl="0" eaLnBrk="1" latinLnBrk="0" hangingPunct="1">
        <a:spcBef>
          <a:spcPct val="20000"/>
        </a:spcBef>
        <a:buFont typeface="Arial" pitchFamily="34" charset="0"/>
        <a:buChar char="•"/>
        <a:defRPr sz="2367" kern="1200">
          <a:solidFill>
            <a:schemeClr val="tx1"/>
          </a:solidFill>
          <a:latin typeface="+mn-lt"/>
          <a:ea typeface="+mn-ea"/>
          <a:cs typeface="+mn-cs"/>
        </a:defRPr>
      </a:lvl7pPr>
      <a:lvl8pPr marL="4057536" indent="-270502" algn="l" defTabSz="1082010" rtl="0" eaLnBrk="1" latinLnBrk="0" hangingPunct="1">
        <a:spcBef>
          <a:spcPct val="20000"/>
        </a:spcBef>
        <a:buFont typeface="Arial" pitchFamily="34" charset="0"/>
        <a:buChar char="•"/>
        <a:defRPr sz="2367" kern="1200">
          <a:solidFill>
            <a:schemeClr val="tx1"/>
          </a:solidFill>
          <a:latin typeface="+mn-lt"/>
          <a:ea typeface="+mn-ea"/>
          <a:cs typeface="+mn-cs"/>
        </a:defRPr>
      </a:lvl8pPr>
      <a:lvl9pPr marL="4598540" indent="-270502" algn="l" defTabSz="1082010" rtl="0" eaLnBrk="1" latinLnBrk="0" hangingPunct="1">
        <a:spcBef>
          <a:spcPct val="20000"/>
        </a:spcBef>
        <a:buFont typeface="Arial" pitchFamily="34" charset="0"/>
        <a:buChar char="•"/>
        <a:defRPr sz="23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2010" rtl="0" eaLnBrk="1" latinLnBrk="0" hangingPunct="1">
        <a:defRPr sz="2130" kern="1200">
          <a:solidFill>
            <a:schemeClr val="tx1"/>
          </a:solidFill>
          <a:latin typeface="+mn-lt"/>
          <a:ea typeface="+mn-ea"/>
          <a:cs typeface="+mn-cs"/>
        </a:defRPr>
      </a:lvl1pPr>
      <a:lvl2pPr marL="541005" algn="l" defTabSz="1082010" rtl="0" eaLnBrk="1" latinLnBrk="0" hangingPunct="1">
        <a:defRPr sz="2130" kern="1200">
          <a:solidFill>
            <a:schemeClr val="tx1"/>
          </a:solidFill>
          <a:latin typeface="+mn-lt"/>
          <a:ea typeface="+mn-ea"/>
          <a:cs typeface="+mn-cs"/>
        </a:defRPr>
      </a:lvl2pPr>
      <a:lvl3pPr marL="1082010" algn="l" defTabSz="1082010" rtl="0" eaLnBrk="1" latinLnBrk="0" hangingPunct="1">
        <a:defRPr sz="2130" kern="1200">
          <a:solidFill>
            <a:schemeClr val="tx1"/>
          </a:solidFill>
          <a:latin typeface="+mn-lt"/>
          <a:ea typeface="+mn-ea"/>
          <a:cs typeface="+mn-cs"/>
        </a:defRPr>
      </a:lvl3pPr>
      <a:lvl4pPr marL="1623014" algn="l" defTabSz="1082010" rtl="0" eaLnBrk="1" latinLnBrk="0" hangingPunct="1">
        <a:defRPr sz="2130" kern="1200">
          <a:solidFill>
            <a:schemeClr val="tx1"/>
          </a:solidFill>
          <a:latin typeface="+mn-lt"/>
          <a:ea typeface="+mn-ea"/>
          <a:cs typeface="+mn-cs"/>
        </a:defRPr>
      </a:lvl4pPr>
      <a:lvl5pPr marL="2164019" algn="l" defTabSz="1082010" rtl="0" eaLnBrk="1" latinLnBrk="0" hangingPunct="1">
        <a:defRPr sz="2130" kern="1200">
          <a:solidFill>
            <a:schemeClr val="tx1"/>
          </a:solidFill>
          <a:latin typeface="+mn-lt"/>
          <a:ea typeface="+mn-ea"/>
          <a:cs typeface="+mn-cs"/>
        </a:defRPr>
      </a:lvl5pPr>
      <a:lvl6pPr marL="2705024" algn="l" defTabSz="1082010" rtl="0" eaLnBrk="1" latinLnBrk="0" hangingPunct="1">
        <a:defRPr sz="2130" kern="1200">
          <a:solidFill>
            <a:schemeClr val="tx1"/>
          </a:solidFill>
          <a:latin typeface="+mn-lt"/>
          <a:ea typeface="+mn-ea"/>
          <a:cs typeface="+mn-cs"/>
        </a:defRPr>
      </a:lvl6pPr>
      <a:lvl7pPr marL="3246029" algn="l" defTabSz="1082010" rtl="0" eaLnBrk="1" latinLnBrk="0" hangingPunct="1">
        <a:defRPr sz="2130" kern="1200">
          <a:solidFill>
            <a:schemeClr val="tx1"/>
          </a:solidFill>
          <a:latin typeface="+mn-lt"/>
          <a:ea typeface="+mn-ea"/>
          <a:cs typeface="+mn-cs"/>
        </a:defRPr>
      </a:lvl7pPr>
      <a:lvl8pPr marL="3787033" algn="l" defTabSz="1082010" rtl="0" eaLnBrk="1" latinLnBrk="0" hangingPunct="1">
        <a:defRPr sz="2130" kern="1200">
          <a:solidFill>
            <a:schemeClr val="tx1"/>
          </a:solidFill>
          <a:latin typeface="+mn-lt"/>
          <a:ea typeface="+mn-ea"/>
          <a:cs typeface="+mn-cs"/>
        </a:defRPr>
      </a:lvl8pPr>
      <a:lvl9pPr marL="4328038" algn="l" defTabSz="1082010" rtl="0" eaLnBrk="1" latinLnBrk="0" hangingPunct="1">
        <a:defRPr sz="21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5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://www.cambridgema.gov/theworks/constructionmap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jpg"/><Relationship Id="rId18" Type="http://schemas.openxmlformats.org/officeDocument/2006/relationships/image" Target="../media/image35.jpg"/><Relationship Id="rId3" Type="http://schemas.openxmlformats.org/officeDocument/2006/relationships/image" Target="../media/image20.jpg"/><Relationship Id="rId21" Type="http://schemas.openxmlformats.org/officeDocument/2006/relationships/image" Target="../media/image38.jpg"/><Relationship Id="rId7" Type="http://schemas.openxmlformats.org/officeDocument/2006/relationships/image" Target="../media/image24.jpg"/><Relationship Id="rId12" Type="http://schemas.openxmlformats.org/officeDocument/2006/relationships/image" Target="../media/image29.png"/><Relationship Id="rId17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jpg"/><Relationship Id="rId20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5" Type="http://schemas.openxmlformats.org/officeDocument/2006/relationships/image" Target="../media/image22.jpg"/><Relationship Id="rId15" Type="http://schemas.openxmlformats.org/officeDocument/2006/relationships/image" Target="../media/image32.jpg"/><Relationship Id="rId10" Type="http://schemas.openxmlformats.org/officeDocument/2006/relationships/image" Target="../media/image27.png"/><Relationship Id="rId19" Type="http://schemas.openxmlformats.org/officeDocument/2006/relationships/image" Target="../media/image36.jpg"/><Relationship Id="rId4" Type="http://schemas.openxmlformats.org/officeDocument/2006/relationships/image" Target="../media/image21.jpg"/><Relationship Id="rId9" Type="http://schemas.openxmlformats.org/officeDocument/2006/relationships/image" Target="../media/image26.jpg"/><Relationship Id="rId14" Type="http://schemas.openxmlformats.org/officeDocument/2006/relationships/image" Target="../media/image31.jpg"/><Relationship Id="rId22" Type="http://schemas.openxmlformats.org/officeDocument/2006/relationships/image" Target="../media/image3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BB0F2E-6DE4-4E4F-8D67-56C69C8C0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1" y="784384"/>
            <a:ext cx="10718959" cy="6965633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C67F5C86-88CC-406B-99D7-616F7C9B9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69" y="389890"/>
            <a:ext cx="10640060" cy="7213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glow rad="139700">
              <a:schemeClr val="tx1">
                <a:alpha val="40000"/>
              </a:schemeClr>
            </a:glow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txBody>
          <a:bodyPr vert="horz" wrap="square" lIns="108204" tIns="54102" rIns="108204" bIns="54102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0413" i="1" u="sng" dirty="0">
                <a:solidFill>
                  <a:srgbClr val="FFFF00"/>
                </a:solidFill>
              </a:rPr>
              <a:t>Elm Street</a:t>
            </a:r>
            <a:br>
              <a:rPr lang="en-US" sz="7810" i="1" u="sng" dirty="0">
                <a:solidFill>
                  <a:srgbClr val="FFFF00"/>
                </a:solidFill>
              </a:rPr>
            </a:br>
            <a:endParaRPr lang="en-US" sz="7810" i="1" u="sng" dirty="0">
              <a:solidFill>
                <a:srgbClr val="FFFF00"/>
              </a:solidFill>
            </a:endParaRPr>
          </a:p>
          <a:p>
            <a:r>
              <a:rPr lang="en-US" sz="5207" i="1" u="sng" dirty="0">
                <a:solidFill>
                  <a:srgbClr val="FFFF00"/>
                </a:solidFill>
              </a:rPr>
              <a:t> Hampshire St to Cambridge City Line</a:t>
            </a:r>
          </a:p>
          <a:p>
            <a:br>
              <a:rPr lang="en-US" sz="7810" i="1" u="sng" dirty="0">
                <a:solidFill>
                  <a:srgbClr val="FFFF00"/>
                </a:solidFill>
              </a:rPr>
            </a:br>
            <a:r>
              <a:rPr lang="en-US" sz="8520" i="1" u="sng" dirty="0">
                <a:solidFill>
                  <a:srgbClr val="FFFF00"/>
                </a:solidFill>
              </a:rPr>
              <a:t>Reconstruction Project </a:t>
            </a:r>
          </a:p>
        </p:txBody>
      </p:sp>
    </p:spTree>
    <p:extLst>
      <p:ext uri="{BB962C8B-B14F-4D97-AF65-F5344CB8AC3E}">
        <p14:creationId xmlns:p14="http://schemas.microsoft.com/office/powerpoint/2010/main" val="1669751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21916"/>
            <a:ext cx="10820400" cy="3125893"/>
          </a:xfrm>
          <a:custGeom>
            <a:avLst/>
            <a:gdLst/>
            <a:ahLst/>
            <a:cxnLst/>
            <a:rect l="l" t="t" r="r" b="b"/>
            <a:pathLst>
              <a:path w="10058400" h="2905759">
                <a:moveTo>
                  <a:pt x="0" y="2905760"/>
                </a:moveTo>
                <a:lnTo>
                  <a:pt x="10058400" y="2905760"/>
                </a:lnTo>
                <a:lnTo>
                  <a:pt x="10058400" y="0"/>
                </a:lnTo>
                <a:lnTo>
                  <a:pt x="0" y="0"/>
                </a:lnTo>
                <a:lnTo>
                  <a:pt x="0" y="290576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" y="86591"/>
            <a:ext cx="10820386" cy="52353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705" y="4872162"/>
            <a:ext cx="682423" cy="344912"/>
          </a:xfrm>
          <a:prstGeom prst="rect">
            <a:avLst/>
          </a:prstGeom>
        </p:spPr>
        <p:txBody>
          <a:bodyPr vert="horz" wrap="square" lIns="0" tIns="13662" rIns="0" bIns="0" rtlCol="0">
            <a:spAutoFit/>
          </a:bodyPr>
          <a:lstStyle/>
          <a:p>
            <a:pPr marL="13663" marR="5465" defTabSz="983712">
              <a:spcBef>
                <a:spcPts val="108"/>
              </a:spcBef>
            </a:pPr>
            <a:r>
              <a:rPr sz="1076" i="1" dirty="0">
                <a:solidFill>
                  <a:srgbClr val="FFFFFF"/>
                </a:solidFill>
                <a:latin typeface="Arial Narrow"/>
                <a:cs typeface="Arial Narrow"/>
              </a:rPr>
              <a:t>Photo</a:t>
            </a:r>
            <a:r>
              <a:rPr sz="1076" i="1" spc="-102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076" i="1" dirty="0">
                <a:solidFill>
                  <a:srgbClr val="FFFFFF"/>
                </a:solidFill>
                <a:latin typeface="Arial Narrow"/>
                <a:cs typeface="Arial Narrow"/>
              </a:rPr>
              <a:t>Credit:  </a:t>
            </a:r>
            <a:r>
              <a:rPr sz="1076" i="1" spc="-32" dirty="0">
                <a:solidFill>
                  <a:srgbClr val="FFFFFF"/>
                </a:solidFill>
                <a:latin typeface="Arial Narrow"/>
                <a:cs typeface="Arial Narrow"/>
              </a:rPr>
              <a:t>Toole</a:t>
            </a:r>
            <a:r>
              <a:rPr sz="1076" i="1" spc="-6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076" i="1" dirty="0">
                <a:solidFill>
                  <a:srgbClr val="FFFFFF"/>
                </a:solidFill>
                <a:latin typeface="Arial Narrow"/>
                <a:cs typeface="Arial Narrow"/>
              </a:rPr>
              <a:t>Design</a:t>
            </a:r>
            <a:endParaRPr sz="1076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" y="574602"/>
            <a:ext cx="6453303" cy="495934"/>
          </a:xfrm>
          <a:custGeom>
            <a:avLst/>
            <a:gdLst/>
            <a:ahLst/>
            <a:cxnLst/>
            <a:rect l="l" t="t" r="r" b="b"/>
            <a:pathLst>
              <a:path w="5998845" h="461009">
                <a:moveTo>
                  <a:pt x="0" y="460755"/>
                </a:moveTo>
                <a:lnTo>
                  <a:pt x="5998464" y="460755"/>
                </a:lnTo>
                <a:lnTo>
                  <a:pt x="5998464" y="0"/>
                </a:lnTo>
                <a:lnTo>
                  <a:pt x="0" y="0"/>
                </a:lnTo>
                <a:lnTo>
                  <a:pt x="0" y="460755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95177" y="5507091"/>
            <a:ext cx="2121318" cy="2294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5177" y="5507065"/>
            <a:ext cx="2121727" cy="2294553"/>
          </a:xfrm>
          <a:custGeom>
            <a:avLst/>
            <a:gdLst/>
            <a:ahLst/>
            <a:cxnLst/>
            <a:rect l="l" t="t" r="r" b="b"/>
            <a:pathLst>
              <a:path w="1972310" h="2132965">
                <a:moveTo>
                  <a:pt x="0" y="2132622"/>
                </a:moveTo>
                <a:lnTo>
                  <a:pt x="1971929" y="2132622"/>
                </a:lnTo>
                <a:lnTo>
                  <a:pt x="1971929" y="0"/>
                </a:lnTo>
                <a:lnTo>
                  <a:pt x="0" y="0"/>
                </a:lnTo>
                <a:lnTo>
                  <a:pt x="0" y="2132622"/>
                </a:lnTo>
                <a:close/>
              </a:path>
            </a:pathLst>
          </a:custGeom>
          <a:ln w="3175">
            <a:solidFill>
              <a:srgbClr val="727D86"/>
            </a:solidFill>
          </a:ln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79806" y="551657"/>
            <a:ext cx="1598468" cy="510406"/>
          </a:xfrm>
          <a:prstGeom prst="rect">
            <a:avLst/>
          </a:prstGeom>
        </p:spPr>
        <p:txBody>
          <a:bodyPr vert="horz" wrap="square" lIns="0" tIns="13662" rIns="0" bIns="0" rtlCol="0">
            <a:spAutoFit/>
          </a:bodyPr>
          <a:lstStyle/>
          <a:p>
            <a:pPr marL="13663">
              <a:spcBef>
                <a:spcPts val="108"/>
              </a:spcBef>
            </a:pPr>
            <a:r>
              <a:rPr spc="-5" dirty="0">
                <a:solidFill>
                  <a:srgbClr val="FFFFFF"/>
                </a:solidFill>
              </a:rPr>
              <a:t>DESIGN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2292836" y="551657"/>
            <a:ext cx="4147820" cy="510406"/>
          </a:xfrm>
          <a:prstGeom prst="rect">
            <a:avLst/>
          </a:prstGeom>
        </p:spPr>
        <p:txBody>
          <a:bodyPr vert="horz" wrap="square" lIns="0" tIns="13662" rIns="0" bIns="0" rtlCol="0">
            <a:spAutoFit/>
          </a:bodyPr>
          <a:lstStyle/>
          <a:p>
            <a:pPr marL="13663" defTabSz="983712">
              <a:spcBef>
                <a:spcPts val="108"/>
              </a:spcBef>
            </a:pPr>
            <a:r>
              <a:rPr sz="3227" b="1" spc="-5" dirty="0">
                <a:solidFill>
                  <a:srgbClr val="FE4509"/>
                </a:solidFill>
                <a:latin typeface="Arial"/>
                <a:cs typeface="Arial"/>
              </a:rPr>
              <a:t>BICYCLE</a:t>
            </a:r>
            <a:r>
              <a:rPr sz="3227" b="1" spc="-59" dirty="0">
                <a:solidFill>
                  <a:srgbClr val="FE4509"/>
                </a:solidFill>
                <a:latin typeface="Arial"/>
                <a:cs typeface="Arial"/>
              </a:rPr>
              <a:t> </a:t>
            </a:r>
            <a:r>
              <a:rPr sz="3227" b="1" spc="-27" dirty="0">
                <a:solidFill>
                  <a:srgbClr val="FE4509"/>
                </a:solidFill>
                <a:latin typeface="Arial"/>
                <a:cs typeface="Arial"/>
              </a:rPr>
              <a:t>FACILITIES</a:t>
            </a:r>
            <a:endParaRPr sz="32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36536" y="649470"/>
            <a:ext cx="0" cy="371610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88172" y="5403069"/>
            <a:ext cx="7281228" cy="2792761"/>
          </a:xfrm>
          <a:prstGeom prst="rect">
            <a:avLst/>
          </a:prstGeom>
        </p:spPr>
        <p:txBody>
          <a:bodyPr vert="horz" wrap="square" lIns="0" tIns="13662" rIns="0" bIns="0" rtlCol="0">
            <a:spAutoFit/>
          </a:bodyPr>
          <a:lstStyle/>
          <a:p>
            <a:pPr marL="13663" defTabSz="983712">
              <a:spcBef>
                <a:spcPts val="108"/>
              </a:spcBef>
            </a:pPr>
            <a:r>
              <a:rPr sz="1775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Bicycle</a:t>
            </a:r>
            <a:r>
              <a:rPr sz="1775" b="1" u="heavy" spc="-1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775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Facilities</a:t>
            </a:r>
            <a:endParaRPr sz="1775">
              <a:solidFill>
                <a:prstClr val="black"/>
              </a:solidFill>
              <a:latin typeface="Arial"/>
              <a:cs typeface="Arial"/>
            </a:endParaRPr>
          </a:p>
          <a:p>
            <a:pPr marL="13663" marR="218603" defTabSz="983712">
              <a:spcBef>
                <a:spcPts val="1452"/>
              </a:spcBef>
            </a:pP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Many sections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of Cambridge are well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served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by bicycle-friendly  infrastructure, but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there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still significant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gaps and areas in need of  improvement.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Improvements for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bicycling are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considered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in all projects  undertaken by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75" spc="-32" dirty="0">
                <a:solidFill>
                  <a:srgbClr val="FFFFFF"/>
                </a:solidFill>
                <a:latin typeface="Arial"/>
                <a:cs typeface="Arial"/>
              </a:rPr>
              <a:t>City.</a:t>
            </a:r>
            <a:endParaRPr sz="1775">
              <a:solidFill>
                <a:prstClr val="black"/>
              </a:solidFill>
              <a:latin typeface="Arial"/>
              <a:cs typeface="Arial"/>
            </a:endParaRPr>
          </a:p>
          <a:p>
            <a:pPr marL="13663" marR="5465" defTabSz="983712">
              <a:spcBef>
                <a:spcPts val="968"/>
              </a:spcBef>
            </a:pP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design of bicycle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facilities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will be guided by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775" b="1" spc="-5" dirty="0">
                <a:solidFill>
                  <a:srgbClr val="FE4509"/>
                </a:solidFill>
                <a:latin typeface="Arial"/>
                <a:cs typeface="Arial"/>
              </a:rPr>
              <a:t>Cycling </a:t>
            </a:r>
            <a:r>
              <a:rPr sz="1775" b="1" dirty="0">
                <a:solidFill>
                  <a:srgbClr val="FE4509"/>
                </a:solidFill>
                <a:latin typeface="Arial"/>
                <a:cs typeface="Arial"/>
              </a:rPr>
              <a:t>Safety  Ordinance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775" b="1" spc="-5" dirty="0">
                <a:solidFill>
                  <a:srgbClr val="FE4509"/>
                </a:solidFill>
                <a:latin typeface="Arial"/>
                <a:cs typeface="Arial"/>
              </a:rPr>
              <a:t>Bicycle </a:t>
            </a:r>
            <a:r>
              <a:rPr sz="1775" b="1" dirty="0">
                <a:solidFill>
                  <a:srgbClr val="FE4509"/>
                </a:solidFill>
                <a:latin typeface="Arial"/>
                <a:cs typeface="Arial"/>
              </a:rPr>
              <a:t>Plan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. The fundamental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guiding principle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for  this Plan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enable people of all ages and abilities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bicycle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safely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comfortably throughout the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75" spc="-32" dirty="0">
                <a:solidFill>
                  <a:srgbClr val="FFFFFF"/>
                </a:solidFill>
                <a:latin typeface="Arial"/>
                <a:cs typeface="Arial"/>
              </a:rPr>
              <a:t>City.</a:t>
            </a:r>
            <a:endParaRPr sz="1775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22647" y="1469123"/>
            <a:ext cx="5650992" cy="33238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34059" y="1285145"/>
            <a:ext cx="3134360" cy="4801314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2700">
              <a:spcBef>
                <a:spcPts val="1000"/>
              </a:spcBef>
            </a:pPr>
            <a:r>
              <a:rPr lang="en-US" sz="1650" dirty="0">
                <a:solidFill>
                  <a:srgbClr val="727D86"/>
                </a:solidFill>
                <a:latin typeface="Arial"/>
                <a:cs typeface="Arial"/>
              </a:rPr>
              <a:t>A sustainable </a:t>
            </a:r>
            <a:r>
              <a:rPr lang="en-US" sz="1650" spc="-5" dirty="0">
                <a:solidFill>
                  <a:srgbClr val="727D86"/>
                </a:solidFill>
                <a:latin typeface="Arial"/>
                <a:cs typeface="Arial"/>
              </a:rPr>
              <a:t>and efficient mode of  </a:t>
            </a:r>
            <a:r>
              <a:rPr lang="en-US" sz="1650" dirty="0">
                <a:solidFill>
                  <a:srgbClr val="727D86"/>
                </a:solidFill>
                <a:latin typeface="Arial"/>
                <a:cs typeface="Arial"/>
              </a:rPr>
              <a:t>transportation that </a:t>
            </a:r>
            <a:r>
              <a:rPr lang="en-US" sz="1650" spc="-5" dirty="0">
                <a:solidFill>
                  <a:srgbClr val="727D86"/>
                </a:solidFill>
                <a:latin typeface="Arial"/>
                <a:cs typeface="Arial"/>
              </a:rPr>
              <a:t>moves people </a:t>
            </a:r>
            <a:r>
              <a:rPr lang="en-US" sz="1650" dirty="0">
                <a:solidFill>
                  <a:srgbClr val="727D86"/>
                </a:solidFill>
                <a:latin typeface="Arial"/>
                <a:cs typeface="Arial"/>
              </a:rPr>
              <a:t>safely  compared to </a:t>
            </a:r>
            <a:r>
              <a:rPr lang="en-US" sz="1650" spc="-5" dirty="0">
                <a:solidFill>
                  <a:srgbClr val="727D86"/>
                </a:solidFill>
                <a:latin typeface="Arial"/>
                <a:cs typeface="Arial"/>
              </a:rPr>
              <a:t>driving in private</a:t>
            </a:r>
            <a:r>
              <a:rPr lang="en-US" sz="1650" spc="-85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lang="en-US" sz="1650" spc="-5" dirty="0">
                <a:solidFill>
                  <a:srgbClr val="727D86"/>
                </a:solidFill>
                <a:latin typeface="Arial"/>
                <a:cs typeface="Arial"/>
              </a:rPr>
              <a:t>automobiles.</a:t>
            </a:r>
            <a:endParaRPr lang="en-US" sz="1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1650" spc="-15" dirty="0">
                <a:solidFill>
                  <a:srgbClr val="727D86"/>
                </a:solidFill>
                <a:latin typeface="Arial"/>
                <a:cs typeface="Arial"/>
              </a:rPr>
              <a:t>Transit </a:t>
            </a:r>
            <a:r>
              <a:rPr sz="1650" dirty="0">
                <a:solidFill>
                  <a:srgbClr val="727D86"/>
                </a:solidFill>
                <a:latin typeface="Arial"/>
                <a:cs typeface="Arial"/>
              </a:rPr>
              <a:t>considerations</a:t>
            </a:r>
            <a:r>
              <a:rPr sz="1650" spc="-10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include:</a:t>
            </a:r>
            <a:endParaRPr sz="1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1650" b="1" spc="-5" dirty="0">
                <a:solidFill>
                  <a:srgbClr val="FE4509"/>
                </a:solidFill>
                <a:latin typeface="Arial"/>
                <a:cs typeface="Arial"/>
              </a:rPr>
              <a:t>Accessibility</a:t>
            </a:r>
            <a:endParaRPr sz="1650" dirty="0">
              <a:latin typeface="Arial"/>
              <a:cs typeface="Arial"/>
            </a:endParaRPr>
          </a:p>
          <a:p>
            <a:pPr marL="12700" marR="27940">
              <a:lnSpc>
                <a:spcPct val="100000"/>
              </a:lnSpc>
              <a:spcBef>
                <a:spcPts val="450"/>
              </a:spcBef>
            </a:pPr>
            <a:r>
              <a:rPr sz="1650" dirty="0">
                <a:solidFill>
                  <a:srgbClr val="727D86"/>
                </a:solidFill>
                <a:latin typeface="Arial"/>
                <a:cs typeface="Arial"/>
              </a:rPr>
              <a:t>Ensure that 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bus </a:t>
            </a:r>
            <a:r>
              <a:rPr sz="1650" dirty="0">
                <a:solidFill>
                  <a:srgbClr val="727D86"/>
                </a:solidFill>
                <a:latin typeface="Arial"/>
                <a:cs typeface="Arial"/>
              </a:rPr>
              <a:t>stops 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are  accessible and provide amenities  when</a:t>
            </a:r>
            <a:r>
              <a:rPr sz="1650" spc="-10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appropriate.</a:t>
            </a:r>
            <a:endParaRPr sz="1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50" b="1" dirty="0">
                <a:solidFill>
                  <a:srgbClr val="FE4509"/>
                </a:solidFill>
                <a:latin typeface="Arial"/>
                <a:cs typeface="Arial"/>
              </a:rPr>
              <a:t>Priority</a:t>
            </a:r>
            <a:endParaRPr sz="165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450"/>
              </a:spcBef>
            </a:pP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City performed </a:t>
            </a:r>
            <a:r>
              <a:rPr sz="1650" dirty="0">
                <a:solidFill>
                  <a:srgbClr val="727D86"/>
                </a:solidFill>
                <a:latin typeface="Arial"/>
                <a:cs typeface="Arial"/>
              </a:rPr>
              <a:t>a 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bus delay and  reliability assessment </a:t>
            </a:r>
            <a:r>
              <a:rPr sz="1650" dirty="0">
                <a:solidFill>
                  <a:srgbClr val="727D86"/>
                </a:solidFill>
                <a:latin typeface="Arial"/>
                <a:cs typeface="Arial"/>
              </a:rPr>
              <a:t>so that 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we  </a:t>
            </a:r>
            <a:r>
              <a:rPr sz="1650" dirty="0">
                <a:solidFill>
                  <a:srgbClr val="727D86"/>
                </a:solidFill>
                <a:latin typeface="Arial"/>
                <a:cs typeface="Arial"/>
              </a:rPr>
              <a:t>can 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explore options </a:t>
            </a:r>
            <a:r>
              <a:rPr sz="1650" dirty="0">
                <a:solidFill>
                  <a:srgbClr val="727D86"/>
                </a:solidFill>
                <a:latin typeface="Arial"/>
                <a:cs typeface="Arial"/>
              </a:rPr>
              <a:t>for transit  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priority (e.g. dedicated lanes) in  roadway projects where </a:t>
            </a:r>
            <a:r>
              <a:rPr sz="1650" dirty="0">
                <a:solidFill>
                  <a:srgbClr val="727D86"/>
                </a:solidFill>
                <a:latin typeface="Arial"/>
                <a:cs typeface="Arial"/>
              </a:rPr>
              <a:t>there 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are  expected</a:t>
            </a:r>
            <a:r>
              <a:rPr sz="1650" spc="-10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benefits.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22648" y="5035301"/>
            <a:ext cx="5650991" cy="27474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545582" y="5453784"/>
            <a:ext cx="284480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40’ 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MBTA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Bus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(10.5’ wide with</a:t>
            </a:r>
            <a:r>
              <a:rPr sz="1300" spc="-20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mirrors)</a:t>
            </a:r>
            <a:endParaRPr sz="13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86017" y="6705798"/>
            <a:ext cx="453390" cy="0"/>
          </a:xfrm>
          <a:custGeom>
            <a:avLst/>
            <a:gdLst/>
            <a:ahLst/>
            <a:cxnLst/>
            <a:rect l="l" t="t" r="r" b="b"/>
            <a:pathLst>
              <a:path w="453389">
                <a:moveTo>
                  <a:pt x="0" y="0"/>
                </a:moveTo>
                <a:lnTo>
                  <a:pt x="453364" y="0"/>
                </a:lnTo>
              </a:path>
            </a:pathLst>
          </a:custGeom>
          <a:ln w="12700">
            <a:solidFill>
              <a:srgbClr val="3F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19697" y="6673388"/>
            <a:ext cx="89052" cy="648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241690" y="6001890"/>
            <a:ext cx="476250" cy="630555"/>
          </a:xfrm>
          <a:custGeom>
            <a:avLst/>
            <a:gdLst/>
            <a:ahLst/>
            <a:cxnLst/>
            <a:rect l="l" t="t" r="r" b="b"/>
            <a:pathLst>
              <a:path w="476250" h="630554">
                <a:moveTo>
                  <a:pt x="475856" y="0"/>
                </a:moveTo>
                <a:lnTo>
                  <a:pt x="0" y="630161"/>
                </a:lnTo>
              </a:path>
            </a:pathLst>
          </a:custGeom>
          <a:ln w="12700">
            <a:solidFill>
              <a:srgbClr val="3F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99881" y="6596804"/>
            <a:ext cx="79527" cy="906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606090" y="5572274"/>
            <a:ext cx="1285240" cy="9124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5’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x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8’</a:t>
            </a:r>
            <a:r>
              <a:rPr sz="1300" spc="-1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ADA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landing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pad</a:t>
            </a:r>
            <a:endParaRPr sz="1300">
              <a:latin typeface="Arial"/>
              <a:cs typeface="Arial"/>
            </a:endParaRPr>
          </a:p>
          <a:p>
            <a:pPr marL="574675" marR="5080">
              <a:lnSpc>
                <a:spcPct val="100000"/>
              </a:lnSpc>
              <a:spcBef>
                <a:spcPts val="740"/>
              </a:spcBef>
            </a:pP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Front</a:t>
            </a:r>
            <a:r>
              <a:rPr sz="1300" spc="-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bus 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stop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sign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847835" y="6269037"/>
            <a:ext cx="323215" cy="325755"/>
          </a:xfrm>
          <a:custGeom>
            <a:avLst/>
            <a:gdLst/>
            <a:ahLst/>
            <a:cxnLst/>
            <a:rect l="l" t="t" r="r" b="b"/>
            <a:pathLst>
              <a:path w="323215" h="325754">
                <a:moveTo>
                  <a:pt x="322605" y="0"/>
                </a:moveTo>
                <a:lnTo>
                  <a:pt x="0" y="325488"/>
                </a:lnTo>
              </a:path>
            </a:pathLst>
          </a:custGeom>
          <a:ln w="12700">
            <a:solidFill>
              <a:srgbClr val="3F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799007" y="6557731"/>
            <a:ext cx="85712" cy="860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486402" y="5746393"/>
            <a:ext cx="1487805" cy="1052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87400">
              <a:lnSpc>
                <a:spcPct val="100000"/>
              </a:lnSpc>
              <a:spcBef>
                <a:spcPts val="100"/>
              </a:spcBef>
            </a:pP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Rear bus 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stop sign 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90’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from  front</a:t>
            </a:r>
            <a:r>
              <a:rPr sz="1300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sign</a:t>
            </a:r>
            <a:endParaRPr sz="1300">
              <a:latin typeface="Arial"/>
              <a:cs typeface="Arial"/>
            </a:endParaRPr>
          </a:p>
          <a:p>
            <a:pPr marL="624205">
              <a:lnSpc>
                <a:spcPct val="100000"/>
              </a:lnSpc>
              <a:spcBef>
                <a:spcPts val="290"/>
              </a:spcBef>
            </a:pP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4’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x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10’</a:t>
            </a:r>
            <a:r>
              <a:rPr sz="1300" spc="-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rear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98034" y="6706510"/>
            <a:ext cx="1327785" cy="556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0040" marR="5080" indent="-307975">
              <a:lnSpc>
                <a:spcPct val="134000"/>
              </a:lnSpc>
              <a:spcBef>
                <a:spcPts val="100"/>
              </a:spcBef>
            </a:pP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door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clear zone 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5’x13’</a:t>
            </a:r>
            <a:r>
              <a:rPr sz="1300" spc="-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Shelter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05882" y="7237372"/>
            <a:ext cx="75057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sz="1300" spc="-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smaller 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bench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77534" y="7357864"/>
            <a:ext cx="732790" cy="0"/>
          </a:xfrm>
          <a:custGeom>
            <a:avLst/>
            <a:gdLst/>
            <a:ahLst/>
            <a:cxnLst/>
            <a:rect l="l" t="t" r="r" b="b"/>
            <a:pathLst>
              <a:path w="732790">
                <a:moveTo>
                  <a:pt x="0" y="0"/>
                </a:moveTo>
                <a:lnTo>
                  <a:pt x="732764" y="0"/>
                </a:lnTo>
              </a:path>
            </a:pathLst>
          </a:custGeom>
          <a:ln w="12700">
            <a:solidFill>
              <a:srgbClr val="3F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890613" y="7325453"/>
            <a:ext cx="89052" cy="648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24915" y="6001890"/>
            <a:ext cx="2400808" cy="24008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734059" y="813315"/>
            <a:ext cx="34550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90700" algn="l"/>
              </a:tabLst>
            </a:pPr>
            <a:r>
              <a:rPr spc="-5" dirty="0">
                <a:solidFill>
                  <a:srgbClr val="727D86"/>
                </a:solidFill>
              </a:rPr>
              <a:t>DESIG</a:t>
            </a:r>
            <a:r>
              <a:rPr dirty="0">
                <a:solidFill>
                  <a:srgbClr val="727D86"/>
                </a:solidFill>
              </a:rPr>
              <a:t>N	</a:t>
            </a:r>
            <a:r>
              <a:rPr dirty="0"/>
              <a:t>TRANSIT</a:t>
            </a:r>
          </a:p>
        </p:txBody>
      </p:sp>
      <p:sp>
        <p:nvSpPr>
          <p:cNvPr id="22" name="object 22"/>
          <p:cNvSpPr/>
          <p:nvPr/>
        </p:nvSpPr>
        <p:spPr>
          <a:xfrm>
            <a:off x="2367076" y="904239"/>
            <a:ext cx="0" cy="345440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79111" y="86591"/>
            <a:ext cx="4741289" cy="70935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79097" y="6116504"/>
            <a:ext cx="4741439" cy="2331441"/>
          </a:xfrm>
          <a:custGeom>
            <a:avLst/>
            <a:gdLst/>
            <a:ahLst/>
            <a:cxnLst/>
            <a:rect l="l" t="t" r="r" b="b"/>
            <a:pathLst>
              <a:path w="4407534" h="2167254">
                <a:moveTo>
                  <a:pt x="0" y="2167128"/>
                </a:moveTo>
                <a:lnTo>
                  <a:pt x="4407408" y="2167128"/>
                </a:lnTo>
                <a:lnTo>
                  <a:pt x="4407408" y="0"/>
                </a:lnTo>
                <a:lnTo>
                  <a:pt x="0" y="0"/>
                </a:lnTo>
                <a:lnTo>
                  <a:pt x="0" y="2167128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4970" y="130640"/>
            <a:ext cx="270510" cy="278612"/>
          </a:xfrm>
          <a:prstGeom prst="rect">
            <a:avLst/>
          </a:prstGeom>
        </p:spPr>
        <p:txBody>
          <a:bodyPr vert="horz" wrap="square" lIns="0" tIns="13662" rIns="0" bIns="0" rtlCol="0">
            <a:spAutoFit/>
          </a:bodyPr>
          <a:lstStyle/>
          <a:p>
            <a:pPr marL="13663" defTabSz="983712">
              <a:spcBef>
                <a:spcPts val="108"/>
              </a:spcBef>
            </a:pPr>
            <a:r>
              <a:rPr sz="1721" spc="-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72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80790" y="606853"/>
            <a:ext cx="4901969" cy="510406"/>
          </a:xfrm>
          <a:prstGeom prst="rect">
            <a:avLst/>
          </a:prstGeom>
        </p:spPr>
        <p:txBody>
          <a:bodyPr vert="horz" wrap="square" lIns="0" tIns="13662" rIns="0" bIns="0" rtlCol="0">
            <a:spAutoFit/>
          </a:bodyPr>
          <a:lstStyle/>
          <a:p>
            <a:pPr marL="13663">
              <a:spcBef>
                <a:spcPts val="108"/>
              </a:spcBef>
              <a:tabLst>
                <a:tab pos="1789808" algn="l"/>
              </a:tabLst>
            </a:pPr>
            <a:r>
              <a:rPr dirty="0">
                <a:solidFill>
                  <a:srgbClr val="727D86"/>
                </a:solidFill>
              </a:rPr>
              <a:t>SCOPE	</a:t>
            </a:r>
            <a:r>
              <a:rPr dirty="0"/>
              <a:t>STREET</a:t>
            </a:r>
            <a:r>
              <a:rPr spc="-97" dirty="0"/>
              <a:t> </a:t>
            </a:r>
            <a:r>
              <a:rPr dirty="0"/>
              <a:t>TREES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80790" y="1119236"/>
            <a:ext cx="5326861" cy="3864616"/>
          </a:xfrm>
          <a:prstGeom prst="rect">
            <a:avLst/>
          </a:prstGeom>
        </p:spPr>
        <p:txBody>
          <a:bodyPr vert="horz" wrap="square" lIns="0" tIns="136621" rIns="0" bIns="0" rtlCol="0">
            <a:spAutoFit/>
          </a:bodyPr>
          <a:lstStyle/>
          <a:p>
            <a:pPr marL="13663" defTabSz="983712">
              <a:spcBef>
                <a:spcPts val="1076"/>
              </a:spcBef>
            </a:pPr>
            <a:r>
              <a:rPr sz="1775" b="1" u="heavy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Existing Street</a:t>
            </a:r>
            <a:r>
              <a:rPr sz="1775" b="1" u="heavy" spc="-5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 </a:t>
            </a:r>
            <a:r>
              <a:rPr sz="1775" b="1" u="heavy" spc="-27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Trees</a:t>
            </a:r>
            <a:endParaRPr sz="1775">
              <a:solidFill>
                <a:prstClr val="black"/>
              </a:solidFill>
              <a:latin typeface="Arial"/>
              <a:cs typeface="Arial"/>
            </a:endParaRPr>
          </a:p>
          <a:p>
            <a:pPr marL="13663" marR="518498" defTabSz="983712">
              <a:spcBef>
                <a:spcPts val="968"/>
              </a:spcBef>
            </a:pP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Existing street trees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will be protected during 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construction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and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the sidewalks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will be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carefully 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evaluated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to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ensure adequate accessible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routes  through the</a:t>
            </a:r>
            <a:r>
              <a:rPr sz="1775" spc="-11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neighborhood.</a:t>
            </a:r>
            <a:endParaRPr sz="1775">
              <a:solidFill>
                <a:prstClr val="black"/>
              </a:solidFill>
              <a:latin typeface="Arial"/>
              <a:cs typeface="Arial"/>
            </a:endParaRPr>
          </a:p>
          <a:p>
            <a:pPr marL="13663" defTabSz="983712">
              <a:spcBef>
                <a:spcPts val="1452"/>
              </a:spcBef>
            </a:pPr>
            <a:r>
              <a:rPr sz="1775" b="1" u="heavy" spc="-5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New </a:t>
            </a:r>
            <a:r>
              <a:rPr sz="1775" b="1" u="heavy" spc="-32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Tree</a:t>
            </a:r>
            <a:r>
              <a:rPr sz="1775" b="1" u="heavy" spc="-11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 </a:t>
            </a:r>
            <a:r>
              <a:rPr sz="1775" b="1" u="heavy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Plantings</a:t>
            </a:r>
            <a:endParaRPr sz="1775">
              <a:solidFill>
                <a:prstClr val="black"/>
              </a:solidFill>
              <a:latin typeface="Arial"/>
              <a:cs typeface="Arial"/>
            </a:endParaRPr>
          </a:p>
          <a:p>
            <a:pPr marL="13663" marR="5465" defTabSz="983712">
              <a:spcBef>
                <a:spcPts val="968"/>
              </a:spcBef>
            </a:pP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City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Arborist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will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review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each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street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and</a:t>
            </a:r>
            <a:r>
              <a:rPr sz="1775" spc="-18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sidewalk 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project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to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determine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tree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planting opportunities, with 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a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goal of 30-foot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spacing,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evaluating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the</a:t>
            </a:r>
            <a:r>
              <a:rPr sz="1775" spc="-4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location</a:t>
            </a:r>
            <a:endParaRPr sz="1775">
              <a:solidFill>
                <a:prstClr val="black"/>
              </a:solidFill>
              <a:latin typeface="Arial"/>
              <a:cs typeface="Arial"/>
            </a:endParaRPr>
          </a:p>
          <a:p>
            <a:pPr marL="13663" marR="169417" defTabSz="983712"/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of overhead and underground utilities, proximity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to 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intersections,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site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lines, building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setbacks,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locations  of entrances,</a:t>
            </a:r>
            <a:r>
              <a:rPr sz="1775" spc="-11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etc.</a:t>
            </a:r>
            <a:endParaRPr sz="177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0791" y="5041630"/>
            <a:ext cx="5397221" cy="1780946"/>
          </a:xfrm>
          <a:prstGeom prst="rect">
            <a:avLst/>
          </a:prstGeom>
        </p:spPr>
        <p:txBody>
          <a:bodyPr vert="horz" wrap="square" lIns="0" tIns="13662" rIns="0" bIns="0" rtlCol="0">
            <a:spAutoFit/>
          </a:bodyPr>
          <a:lstStyle/>
          <a:p>
            <a:pPr marL="259591" marR="5465" indent="-245928" defTabSz="983712">
              <a:spcBef>
                <a:spcPts val="108"/>
              </a:spcBef>
              <a:buClr>
                <a:srgbClr val="FE4509"/>
              </a:buClr>
              <a:buFontTx/>
              <a:buChar char="•"/>
              <a:tabLst>
                <a:tab pos="258907" algn="l"/>
                <a:tab pos="259591" algn="l"/>
              </a:tabLst>
            </a:pP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On </a:t>
            </a:r>
            <a:r>
              <a:rPr sz="1775" b="1" dirty="0">
                <a:solidFill>
                  <a:srgbClr val="727D86"/>
                </a:solidFill>
                <a:latin typeface="Arial"/>
                <a:cs typeface="Arial"/>
              </a:rPr>
              <a:t>narrow </a:t>
            </a:r>
            <a:r>
              <a:rPr sz="1775" b="1" spc="-5" dirty="0">
                <a:solidFill>
                  <a:srgbClr val="727D86"/>
                </a:solidFill>
                <a:latin typeface="Arial"/>
                <a:cs typeface="Arial"/>
              </a:rPr>
              <a:t>sidewalks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(less than 8 feet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wide),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a  minimum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of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4 feet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of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sidewalk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width will be</a:t>
            </a:r>
            <a:r>
              <a:rPr sz="1775" spc="-91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retained 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adjacent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to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new</a:t>
            </a:r>
            <a:r>
              <a:rPr sz="1775" spc="-16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trees.</a:t>
            </a:r>
            <a:endParaRPr sz="1775">
              <a:solidFill>
                <a:prstClr val="black"/>
              </a:solidFill>
              <a:latin typeface="Arial"/>
              <a:cs typeface="Arial"/>
            </a:endParaRPr>
          </a:p>
          <a:p>
            <a:pPr marL="259591" marR="294430" indent="-245928" defTabSz="983712">
              <a:spcBef>
                <a:spcPts val="968"/>
              </a:spcBef>
              <a:buClr>
                <a:srgbClr val="FE4509"/>
              </a:buClr>
              <a:buFontTx/>
              <a:buChar char="•"/>
              <a:tabLst>
                <a:tab pos="258907" algn="l"/>
                <a:tab pos="259591" algn="l"/>
              </a:tabLst>
            </a:pP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On </a:t>
            </a:r>
            <a:r>
              <a:rPr sz="1775" b="1" dirty="0">
                <a:solidFill>
                  <a:srgbClr val="727D86"/>
                </a:solidFill>
                <a:latin typeface="Arial"/>
                <a:cs typeface="Arial"/>
              </a:rPr>
              <a:t>wider </a:t>
            </a:r>
            <a:r>
              <a:rPr sz="1775" b="1" spc="-5" dirty="0">
                <a:solidFill>
                  <a:srgbClr val="727D86"/>
                </a:solidFill>
                <a:latin typeface="Arial"/>
                <a:cs typeface="Arial"/>
              </a:rPr>
              <a:t>sidewalks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(8 feet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wide or greater),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a  minimum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of half of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overall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sidewalk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width will  be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retained for</a:t>
            </a:r>
            <a:r>
              <a:rPr sz="1775" spc="-11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pedestrians.</a:t>
            </a:r>
            <a:endParaRPr sz="177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0791" y="6849129"/>
            <a:ext cx="4887624" cy="1085651"/>
          </a:xfrm>
          <a:prstGeom prst="rect">
            <a:avLst/>
          </a:prstGeom>
        </p:spPr>
        <p:txBody>
          <a:bodyPr vert="horz" wrap="square" lIns="0" tIns="136621" rIns="0" bIns="0" rtlCol="0">
            <a:spAutoFit/>
          </a:bodyPr>
          <a:lstStyle/>
          <a:p>
            <a:pPr marL="13663" defTabSz="983712">
              <a:spcBef>
                <a:spcPts val="1076"/>
              </a:spcBef>
            </a:pPr>
            <a:r>
              <a:rPr sz="1775" b="1" u="heavy" spc="-5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Back </a:t>
            </a:r>
            <a:r>
              <a:rPr sz="1775" b="1" u="heavy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of Sidewalk</a:t>
            </a:r>
            <a:r>
              <a:rPr sz="1775" b="1" u="heavy" spc="-11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 </a:t>
            </a:r>
            <a:r>
              <a:rPr sz="1775" b="1" u="heavy" spc="-27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Trees</a:t>
            </a:r>
            <a:endParaRPr sz="1775">
              <a:solidFill>
                <a:prstClr val="black"/>
              </a:solidFill>
              <a:latin typeface="Arial"/>
              <a:cs typeface="Arial"/>
            </a:endParaRPr>
          </a:p>
          <a:p>
            <a:pPr marL="13663" marR="5465" defTabSz="983712">
              <a:spcBef>
                <a:spcPts val="968"/>
              </a:spcBef>
            </a:pP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The Arborist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will work with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residents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interested</a:t>
            </a:r>
            <a:r>
              <a:rPr sz="1775" spc="-194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in  back of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sidewalk tree</a:t>
            </a:r>
            <a:r>
              <a:rPr sz="1775" spc="-16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plantings.</a:t>
            </a:r>
            <a:endParaRPr sz="177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32120" y="6277615"/>
            <a:ext cx="654416" cy="286947"/>
          </a:xfrm>
          <a:prstGeom prst="rect">
            <a:avLst/>
          </a:prstGeom>
        </p:spPr>
        <p:txBody>
          <a:bodyPr vert="horz" wrap="square" lIns="0" tIns="13662" rIns="0" bIns="0" rtlCol="0">
            <a:spAutoFit/>
          </a:bodyPr>
          <a:lstStyle/>
          <a:p>
            <a:pPr marL="13663" defTabSz="983712">
              <a:spcBef>
                <a:spcPts val="108"/>
              </a:spcBef>
            </a:pPr>
            <a:r>
              <a:rPr sz="1775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Goals</a:t>
            </a:r>
            <a:endParaRPr sz="177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32120" y="6671084"/>
            <a:ext cx="3844520" cy="1507794"/>
          </a:xfrm>
          <a:prstGeom prst="rect">
            <a:avLst/>
          </a:prstGeom>
        </p:spPr>
        <p:txBody>
          <a:bodyPr vert="horz" wrap="square" lIns="0" tIns="13662" rIns="0" bIns="0" rtlCol="0">
            <a:spAutoFit/>
          </a:bodyPr>
          <a:lstStyle/>
          <a:p>
            <a:pPr marL="259591" marR="5465" indent="-245928" defTabSz="983712">
              <a:spcBef>
                <a:spcPts val="108"/>
              </a:spcBef>
              <a:buFont typeface="Arial"/>
              <a:buChar char="•"/>
              <a:tabLst>
                <a:tab pos="258907" algn="l"/>
                <a:tab pos="259591" algn="l"/>
              </a:tabLst>
            </a:pPr>
            <a:r>
              <a:rPr sz="1775" b="1" dirty="0">
                <a:solidFill>
                  <a:srgbClr val="FE4509"/>
                </a:solidFill>
                <a:latin typeface="Arial"/>
                <a:cs typeface="Arial"/>
              </a:rPr>
              <a:t>Protect </a:t>
            </a:r>
            <a:r>
              <a:rPr sz="1775" b="1" spc="-5" dirty="0">
                <a:solidFill>
                  <a:srgbClr val="FE4509"/>
                </a:solidFill>
                <a:latin typeface="Arial"/>
                <a:cs typeface="Arial"/>
              </a:rPr>
              <a:t>existing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street trees</a:t>
            </a:r>
            <a:r>
              <a:rPr sz="1775" spc="-9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during 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construction.</a:t>
            </a:r>
            <a:endParaRPr sz="1775">
              <a:solidFill>
                <a:prstClr val="black"/>
              </a:solidFill>
              <a:latin typeface="Arial"/>
              <a:cs typeface="Arial"/>
            </a:endParaRPr>
          </a:p>
          <a:p>
            <a:pPr marL="259591" marR="81293" indent="-245928" defTabSz="983712">
              <a:spcBef>
                <a:spcPts val="968"/>
              </a:spcBef>
              <a:buClr>
                <a:srgbClr val="FE4509"/>
              </a:buClr>
              <a:buFontTx/>
              <a:buChar char="•"/>
              <a:tabLst>
                <a:tab pos="258907" algn="l"/>
                <a:tab pos="259591" algn="l"/>
              </a:tabLst>
            </a:pP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Increase the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number of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street  trees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while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maintaining</a:t>
            </a:r>
            <a:r>
              <a:rPr sz="1775" spc="-10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75" b="1" spc="-5" dirty="0">
                <a:solidFill>
                  <a:srgbClr val="FE4509"/>
                </a:solidFill>
                <a:latin typeface="Arial"/>
                <a:cs typeface="Arial"/>
              </a:rPr>
              <a:t>accessible  sidewalks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77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028332" y="702369"/>
            <a:ext cx="0" cy="371610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116504"/>
            <a:ext cx="0" cy="2331441"/>
          </a:xfrm>
          <a:custGeom>
            <a:avLst/>
            <a:gdLst/>
            <a:ahLst/>
            <a:cxnLst/>
            <a:rect l="l" t="t" r="r" b="b"/>
            <a:pathLst>
              <a:path h="2167254">
                <a:moveTo>
                  <a:pt x="0" y="0"/>
                </a:moveTo>
                <a:lnTo>
                  <a:pt x="0" y="2167128"/>
                </a:lnTo>
              </a:path>
            </a:pathLst>
          </a:custGeom>
          <a:ln w="3175">
            <a:solidFill>
              <a:srgbClr val="3F3F3F"/>
            </a:solidFill>
          </a:ln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90687" y="3258934"/>
            <a:ext cx="3030258" cy="5188874"/>
          </a:xfrm>
          <a:custGeom>
            <a:avLst/>
            <a:gdLst/>
            <a:ahLst/>
            <a:cxnLst/>
            <a:rect l="l" t="t" r="r" b="b"/>
            <a:pathLst>
              <a:path w="2816859" h="4823459">
                <a:moveTo>
                  <a:pt x="0" y="4823460"/>
                </a:moveTo>
                <a:lnTo>
                  <a:pt x="2816352" y="4823460"/>
                </a:lnTo>
                <a:lnTo>
                  <a:pt x="2816352" y="0"/>
                </a:lnTo>
                <a:lnTo>
                  <a:pt x="0" y="0"/>
                </a:lnTo>
                <a:lnTo>
                  <a:pt x="0" y="482346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033462" y="86591"/>
            <a:ext cx="393469" cy="393469"/>
          </a:xfrm>
          <a:custGeom>
            <a:avLst/>
            <a:gdLst/>
            <a:ahLst/>
            <a:cxnLst/>
            <a:rect l="l" t="t" r="r" b="b"/>
            <a:pathLst>
              <a:path w="365759" h="365760">
                <a:moveTo>
                  <a:pt x="0" y="365759"/>
                </a:moveTo>
                <a:lnTo>
                  <a:pt x="365759" y="365759"/>
                </a:lnTo>
                <a:lnTo>
                  <a:pt x="365759" y="0"/>
                </a:lnTo>
                <a:lnTo>
                  <a:pt x="0" y="0"/>
                </a:lnTo>
                <a:lnTo>
                  <a:pt x="0" y="365759"/>
                </a:lnTo>
                <a:close/>
              </a:path>
            </a:pathLst>
          </a:custGeom>
          <a:solidFill>
            <a:srgbClr val="FE4509"/>
          </a:solidFill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094963" y="130640"/>
            <a:ext cx="270510" cy="278612"/>
          </a:xfrm>
          <a:prstGeom prst="rect">
            <a:avLst/>
          </a:prstGeom>
        </p:spPr>
        <p:txBody>
          <a:bodyPr vert="horz" wrap="square" lIns="0" tIns="13662" rIns="0" bIns="0" rtlCol="0">
            <a:spAutoFit/>
          </a:bodyPr>
          <a:lstStyle/>
          <a:p>
            <a:pPr marL="13663" defTabSz="983712">
              <a:spcBef>
                <a:spcPts val="108"/>
              </a:spcBef>
            </a:pPr>
            <a:r>
              <a:rPr sz="1721" spc="-5" dirty="0">
                <a:solidFill>
                  <a:srgbClr val="FFFFFF"/>
                </a:solidFill>
                <a:latin typeface="Arial"/>
                <a:cs typeface="Arial"/>
              </a:rPr>
              <a:t>35</a:t>
            </a:r>
            <a:endParaRPr sz="172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73358" y="575157"/>
            <a:ext cx="7156902" cy="510406"/>
          </a:xfrm>
          <a:prstGeom prst="rect">
            <a:avLst/>
          </a:prstGeom>
        </p:spPr>
        <p:txBody>
          <a:bodyPr vert="horz" wrap="square" lIns="0" tIns="13662" rIns="0" bIns="0" rtlCol="0">
            <a:spAutoFit/>
          </a:bodyPr>
          <a:lstStyle/>
          <a:p>
            <a:pPr marL="13663">
              <a:spcBef>
                <a:spcPts val="108"/>
              </a:spcBef>
              <a:tabLst>
                <a:tab pos="1789808" algn="l"/>
              </a:tabLst>
            </a:pPr>
            <a:r>
              <a:rPr dirty="0">
                <a:solidFill>
                  <a:srgbClr val="727D86"/>
                </a:solidFill>
              </a:rPr>
              <a:t>SCOPE	</a:t>
            </a:r>
            <a:r>
              <a:rPr dirty="0"/>
              <a:t>GREEN</a:t>
            </a:r>
            <a:r>
              <a:rPr spc="-97" dirty="0"/>
              <a:t> </a:t>
            </a:r>
            <a:r>
              <a:rPr dirty="0"/>
              <a:t>INFRASTRUCTURE</a:t>
            </a:r>
          </a:p>
        </p:txBody>
      </p:sp>
      <p:sp>
        <p:nvSpPr>
          <p:cNvPr id="7" name="object 7"/>
          <p:cNvSpPr/>
          <p:nvPr/>
        </p:nvSpPr>
        <p:spPr>
          <a:xfrm>
            <a:off x="5465" y="3258934"/>
            <a:ext cx="7804897" cy="51888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82974" y="691003"/>
            <a:ext cx="0" cy="371610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38037" y="7729728"/>
            <a:ext cx="2655916" cy="492058"/>
          </a:xfrm>
          <a:prstGeom prst="rect">
            <a:avLst/>
          </a:prstGeom>
          <a:solidFill>
            <a:srgbClr val="BEBEBE">
              <a:alpha val="50999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76511" defTabSz="983712">
              <a:lnSpc>
                <a:spcPts val="1877"/>
              </a:lnSpc>
            </a:pPr>
            <a:r>
              <a:rPr sz="1614" i="1" dirty="0">
                <a:solidFill>
                  <a:srgbClr val="231F20"/>
                </a:solidFill>
                <a:latin typeface="Arial"/>
                <a:cs typeface="Arial"/>
              </a:rPr>
              <a:t>Installation </a:t>
            </a:r>
            <a:r>
              <a:rPr sz="1614" i="1" spc="-5" dirty="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sz="1614" i="1" dirty="0">
                <a:solidFill>
                  <a:srgbClr val="231F20"/>
                </a:solidFill>
                <a:latin typeface="Arial"/>
                <a:cs typeface="Arial"/>
              </a:rPr>
              <a:t>site</a:t>
            </a:r>
            <a:r>
              <a:rPr sz="1614" i="1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14" i="1" spc="-5" dirty="0">
                <a:solidFill>
                  <a:srgbClr val="231F20"/>
                </a:solidFill>
                <a:latin typeface="Arial"/>
                <a:cs typeface="Arial"/>
              </a:rPr>
              <a:t>infiltration</a:t>
            </a:r>
            <a:endParaRPr sz="1614">
              <a:solidFill>
                <a:prstClr val="black"/>
              </a:solidFill>
              <a:latin typeface="Arial"/>
              <a:cs typeface="Arial"/>
            </a:endParaRPr>
          </a:p>
          <a:p>
            <a:pPr marL="110668" defTabSz="983712"/>
            <a:r>
              <a:rPr sz="1614" i="1" dirty="0">
                <a:solidFill>
                  <a:srgbClr val="231F20"/>
                </a:solidFill>
                <a:latin typeface="Arial"/>
                <a:cs typeface="Arial"/>
              </a:rPr>
              <a:t>system </a:t>
            </a:r>
            <a:r>
              <a:rPr sz="1614" i="1" spc="-5" dirty="0">
                <a:solidFill>
                  <a:srgbClr val="231F20"/>
                </a:solidFill>
                <a:latin typeface="Arial"/>
                <a:cs typeface="Arial"/>
              </a:rPr>
              <a:t>at Longfellow</a:t>
            </a:r>
            <a:r>
              <a:rPr sz="1614" i="1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14" i="1" dirty="0">
                <a:solidFill>
                  <a:srgbClr val="231F20"/>
                </a:solidFill>
                <a:latin typeface="Arial"/>
                <a:cs typeface="Arial"/>
              </a:rPr>
              <a:t>Park.</a:t>
            </a:r>
            <a:endParaRPr sz="161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35622" y="3639048"/>
            <a:ext cx="2572577" cy="4214048"/>
          </a:xfrm>
          <a:prstGeom prst="rect">
            <a:avLst/>
          </a:prstGeom>
        </p:spPr>
        <p:txBody>
          <a:bodyPr vert="horz" wrap="square" lIns="0" tIns="13662" rIns="0" bIns="0" rtlCol="0">
            <a:spAutoFit/>
          </a:bodyPr>
          <a:lstStyle/>
          <a:p>
            <a:pPr marL="18445" marR="1003522" defTabSz="983712">
              <a:spcBef>
                <a:spcPts val="108"/>
              </a:spcBef>
            </a:pPr>
            <a:r>
              <a:rPr sz="1775" b="1" u="heavy" spc="-32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Types </a:t>
            </a:r>
            <a:r>
              <a:rPr sz="1775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of </a:t>
            </a:r>
            <a:r>
              <a:rPr sz="1775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75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Improvements</a:t>
            </a:r>
            <a:endParaRPr sz="1775">
              <a:solidFill>
                <a:prstClr val="black"/>
              </a:solidFill>
              <a:latin typeface="Arial"/>
              <a:cs typeface="Arial"/>
            </a:endParaRPr>
          </a:p>
          <a:p>
            <a:pPr marL="264372" indent="-245928" defTabSz="983712">
              <a:spcBef>
                <a:spcPts val="968"/>
              </a:spcBef>
              <a:buClr>
                <a:srgbClr val="FE4509"/>
              </a:buClr>
              <a:buFontTx/>
              <a:buChar char="•"/>
              <a:tabLst>
                <a:tab pos="264372" algn="l"/>
                <a:tab pos="265055" algn="l"/>
              </a:tabLst>
            </a:pP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Porous</a:t>
            </a:r>
            <a:r>
              <a:rPr sz="1775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asphalt</a:t>
            </a:r>
            <a:endParaRPr sz="1775">
              <a:solidFill>
                <a:prstClr val="black"/>
              </a:solidFill>
              <a:latin typeface="Arial"/>
              <a:cs typeface="Arial"/>
            </a:endParaRPr>
          </a:p>
          <a:p>
            <a:pPr marL="264372" indent="-245928" defTabSz="983712">
              <a:spcBef>
                <a:spcPts val="968"/>
              </a:spcBef>
              <a:buClr>
                <a:srgbClr val="FE4509"/>
              </a:buClr>
              <a:buFontTx/>
              <a:buChar char="•"/>
              <a:tabLst>
                <a:tab pos="264372" algn="l"/>
                <a:tab pos="265055" algn="l"/>
              </a:tabLst>
            </a:pP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Infiltrating catch</a:t>
            </a:r>
            <a:r>
              <a:rPr sz="1775" spc="-10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basins</a:t>
            </a:r>
            <a:endParaRPr sz="1775">
              <a:solidFill>
                <a:prstClr val="black"/>
              </a:solidFill>
              <a:latin typeface="Arial"/>
              <a:cs typeface="Arial"/>
            </a:endParaRPr>
          </a:p>
          <a:p>
            <a:pPr marL="264372" marR="595692" indent="-245928" defTabSz="983712">
              <a:spcBef>
                <a:spcPts val="968"/>
              </a:spcBef>
              <a:buClr>
                <a:srgbClr val="FE4509"/>
              </a:buClr>
              <a:buFontTx/>
              <a:buChar char="•"/>
              <a:tabLst>
                <a:tab pos="264372" algn="l"/>
                <a:tab pos="265055" algn="l"/>
              </a:tabLst>
            </a:pP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Rain</a:t>
            </a:r>
            <a:r>
              <a:rPr sz="1775" spc="-9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gardens/bio  basins</a:t>
            </a:r>
            <a:endParaRPr sz="1775">
              <a:solidFill>
                <a:prstClr val="black"/>
              </a:solidFill>
              <a:latin typeface="Arial"/>
              <a:cs typeface="Arial"/>
            </a:endParaRPr>
          </a:p>
          <a:p>
            <a:pPr defTabSz="983712">
              <a:spcBef>
                <a:spcPts val="32"/>
              </a:spcBef>
              <a:buClr>
                <a:srgbClr val="FE4509"/>
              </a:buClr>
              <a:buFont typeface="Arial"/>
              <a:buChar char="•"/>
            </a:pPr>
            <a:endParaRPr sz="1936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3663" defTabSz="983712"/>
            <a:r>
              <a:rPr sz="1775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Siting</a:t>
            </a:r>
            <a:r>
              <a:rPr sz="1775" b="1" u="heavy" spc="-1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775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Evaluation</a:t>
            </a:r>
            <a:endParaRPr sz="1775">
              <a:solidFill>
                <a:prstClr val="black"/>
              </a:solidFill>
              <a:latin typeface="Arial"/>
              <a:cs typeface="Arial"/>
            </a:endParaRPr>
          </a:p>
          <a:p>
            <a:pPr marL="259591" indent="-245928" defTabSz="983712">
              <a:spcBef>
                <a:spcPts val="968"/>
              </a:spcBef>
              <a:buClr>
                <a:srgbClr val="FE4509"/>
              </a:buClr>
              <a:buFontTx/>
              <a:buChar char="•"/>
              <a:tabLst>
                <a:tab pos="258907" algn="l"/>
                <a:tab pos="259591" algn="l"/>
              </a:tabLst>
            </a:pP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Soil</a:t>
            </a:r>
            <a:r>
              <a:rPr sz="1775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conditions</a:t>
            </a:r>
            <a:endParaRPr sz="1775">
              <a:solidFill>
                <a:prstClr val="black"/>
              </a:solidFill>
              <a:latin typeface="Arial"/>
              <a:cs typeface="Arial"/>
            </a:endParaRPr>
          </a:p>
          <a:p>
            <a:pPr marL="259591" indent="-245928" defTabSz="983712">
              <a:spcBef>
                <a:spcPts val="968"/>
              </a:spcBef>
              <a:buClr>
                <a:srgbClr val="FE4509"/>
              </a:buClr>
              <a:buFontTx/>
              <a:buChar char="•"/>
              <a:tabLst>
                <a:tab pos="258907" algn="l"/>
                <a:tab pos="259591" algn="l"/>
              </a:tabLst>
            </a:pP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Groundwater</a:t>
            </a:r>
            <a:endParaRPr sz="1775">
              <a:solidFill>
                <a:prstClr val="black"/>
              </a:solidFill>
              <a:latin typeface="Arial"/>
              <a:cs typeface="Arial"/>
            </a:endParaRPr>
          </a:p>
          <a:p>
            <a:pPr marL="259591" indent="-245928" defTabSz="983712">
              <a:spcBef>
                <a:spcPts val="968"/>
              </a:spcBef>
              <a:buClr>
                <a:srgbClr val="FE4509"/>
              </a:buClr>
              <a:buFontTx/>
              <a:buChar char="•"/>
              <a:tabLst>
                <a:tab pos="258907" algn="l"/>
                <a:tab pos="259591" algn="l"/>
              </a:tabLst>
            </a:pP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Space</a:t>
            </a:r>
            <a:r>
              <a:rPr sz="1775" spc="-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constraints</a:t>
            </a:r>
            <a:endParaRPr sz="1775">
              <a:solidFill>
                <a:prstClr val="black"/>
              </a:solidFill>
              <a:latin typeface="Arial"/>
              <a:cs typeface="Arial"/>
            </a:endParaRPr>
          </a:p>
          <a:p>
            <a:pPr marL="259591" indent="-245928" defTabSz="983712">
              <a:spcBef>
                <a:spcPts val="968"/>
              </a:spcBef>
              <a:buClr>
                <a:srgbClr val="FE4509"/>
              </a:buClr>
              <a:buFontTx/>
              <a:buChar char="•"/>
              <a:tabLst>
                <a:tab pos="258907" algn="l"/>
                <a:tab pos="259591" algn="l"/>
              </a:tabLst>
            </a:pP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Maintenance</a:t>
            </a:r>
            <a:endParaRPr sz="177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8220" y="1595333"/>
            <a:ext cx="9557337" cy="1234642"/>
          </a:xfrm>
          <a:prstGeom prst="rect">
            <a:avLst/>
          </a:prstGeom>
        </p:spPr>
        <p:txBody>
          <a:bodyPr vert="horz" wrap="square" lIns="0" tIns="13662" rIns="0" bIns="0" rtlCol="0">
            <a:spAutoFit/>
          </a:bodyPr>
          <a:lstStyle/>
          <a:p>
            <a:pPr marL="13663" marR="5465" defTabSz="983712">
              <a:spcBef>
                <a:spcPts val="108"/>
              </a:spcBef>
            </a:pP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Stormwater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discharges are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contributing to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at least 55% of impairments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to Massachusetts’ 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assessed waters.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goal is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to </a:t>
            </a:r>
            <a:r>
              <a:rPr sz="1775" b="1" dirty="0">
                <a:solidFill>
                  <a:srgbClr val="FE4509"/>
                </a:solidFill>
                <a:latin typeface="Arial"/>
                <a:cs typeface="Arial"/>
              </a:rPr>
              <a:t>improve the water quality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of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stormwater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before discharging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to 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outfalls at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the Alewife Brook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and Charles</a:t>
            </a:r>
            <a:r>
              <a:rPr sz="1775" spc="-11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775" spc="-22" dirty="0">
                <a:solidFill>
                  <a:srgbClr val="727D86"/>
                </a:solidFill>
                <a:latin typeface="Arial"/>
                <a:cs typeface="Arial"/>
              </a:rPr>
              <a:t>River.</a:t>
            </a:r>
            <a:endParaRPr sz="1775">
              <a:solidFill>
                <a:prstClr val="black"/>
              </a:solidFill>
              <a:latin typeface="Arial"/>
              <a:cs typeface="Arial"/>
            </a:endParaRPr>
          </a:p>
          <a:p>
            <a:pPr marL="13663" defTabSz="983712">
              <a:spcBef>
                <a:spcPts val="968"/>
              </a:spcBef>
            </a:pP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City is incorporating green infrastructure on projects, as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conditions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and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space</a:t>
            </a:r>
            <a:r>
              <a:rPr sz="1775" spc="-22" dirty="0">
                <a:solidFill>
                  <a:srgbClr val="727D86"/>
                </a:solidFill>
                <a:latin typeface="Arial"/>
                <a:cs typeface="Arial"/>
              </a:rPr>
              <a:t> allow.</a:t>
            </a:r>
            <a:endParaRPr sz="1775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28065" y="835160"/>
            <a:ext cx="66528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63700" algn="l"/>
              </a:tabLst>
            </a:pPr>
            <a:r>
              <a:rPr dirty="0">
                <a:solidFill>
                  <a:srgbClr val="727D86"/>
                </a:solidFill>
              </a:rPr>
              <a:t>SCOPE</a:t>
            </a:r>
            <a:r>
              <a:rPr lang="en-US" dirty="0">
                <a:solidFill>
                  <a:srgbClr val="727D86"/>
                </a:solidFill>
              </a:rPr>
              <a:t>	</a:t>
            </a:r>
            <a:r>
              <a:rPr lang="en-US" dirty="0"/>
              <a:t>Construction</a:t>
            </a:r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728065" y="1551232"/>
            <a:ext cx="5139335" cy="36368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21005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City is </a:t>
            </a:r>
            <a:r>
              <a:rPr lang="en-US" sz="1650" spc="-5" dirty="0">
                <a:solidFill>
                  <a:srgbClr val="727D86"/>
                </a:solidFill>
                <a:latin typeface="Arial"/>
                <a:cs typeface="Arial"/>
              </a:rPr>
              <a:t>committed to working with residents and businesses throughout the construction process.</a:t>
            </a: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lang="en-US" sz="1650" b="1" u="heavy" spc="-30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Construction Coordination</a:t>
            </a:r>
            <a:endParaRPr sz="165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900"/>
              </a:spcBef>
              <a:buClr>
                <a:srgbClr val="FE4509"/>
              </a:buClr>
              <a:buChar char="•"/>
              <a:tabLst>
                <a:tab pos="240665" algn="l"/>
                <a:tab pos="241300" algn="l"/>
              </a:tabLst>
            </a:pPr>
            <a:r>
              <a:rPr lang="en-US" sz="1650" dirty="0">
                <a:solidFill>
                  <a:srgbClr val="727D86"/>
                </a:solidFill>
                <a:latin typeface="Arial"/>
                <a:cs typeface="Arial"/>
              </a:rPr>
              <a:t>Project Manager and Community Relations Manager assigned to every project.</a:t>
            </a:r>
            <a:endParaRPr sz="165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900"/>
              </a:spcBef>
              <a:buClr>
                <a:srgbClr val="FE4509"/>
              </a:buClr>
              <a:buChar char="•"/>
              <a:tabLst>
                <a:tab pos="240665" algn="l"/>
                <a:tab pos="241300" algn="l"/>
              </a:tabLst>
            </a:pPr>
            <a:r>
              <a:rPr lang="en-US" sz="1650" dirty="0">
                <a:solidFill>
                  <a:srgbClr val="727D86"/>
                </a:solidFill>
                <a:latin typeface="Arial"/>
                <a:cs typeface="Arial"/>
              </a:rPr>
              <a:t>Manage contractor and coordinate construction activities and community notifications.</a:t>
            </a:r>
          </a:p>
          <a:p>
            <a:pPr marL="241300" indent="-228600">
              <a:lnSpc>
                <a:spcPct val="100000"/>
              </a:lnSpc>
              <a:spcBef>
                <a:spcPts val="900"/>
              </a:spcBef>
              <a:buClr>
                <a:srgbClr val="FE4509"/>
              </a:buClr>
              <a:buChar char="•"/>
              <a:tabLst>
                <a:tab pos="240665" algn="l"/>
                <a:tab pos="241300" algn="l"/>
              </a:tabLst>
            </a:pPr>
            <a:r>
              <a:rPr lang="en-US" sz="1650" dirty="0">
                <a:solidFill>
                  <a:srgbClr val="727D86"/>
                </a:solidFill>
                <a:latin typeface="Arial"/>
                <a:cs typeface="Arial"/>
              </a:rPr>
              <a:t>Standard Work Hours: Mon – Fri 7 am – 4 pm</a:t>
            </a:r>
            <a:endParaRPr sz="165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900"/>
              </a:spcBef>
              <a:buClr>
                <a:srgbClr val="FE4509"/>
              </a:buClr>
              <a:buChar char="•"/>
              <a:tabLst>
                <a:tab pos="240665" algn="l"/>
                <a:tab pos="241300" algn="l"/>
              </a:tabLst>
            </a:pPr>
            <a:r>
              <a:rPr lang="en-US" sz="1650" spc="-5" dirty="0">
                <a:solidFill>
                  <a:srgbClr val="727D86"/>
                </a:solidFill>
                <a:latin typeface="Arial"/>
                <a:cs typeface="Arial"/>
              </a:rPr>
              <a:t>Maintain safe and effective traffic management plans to assist pedestrians, cyclists, drivers and buses travelling through project area.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0745351F-FE69-4BBF-B024-0A7EA81B1943}"/>
              </a:ext>
            </a:extLst>
          </p:cNvPr>
          <p:cNvSpPr/>
          <p:nvPr/>
        </p:nvSpPr>
        <p:spPr>
          <a:xfrm>
            <a:off x="2266492" y="953414"/>
            <a:ext cx="0" cy="345440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A4BF45D1-7C45-494F-BA74-2B88374A76E2}"/>
              </a:ext>
            </a:extLst>
          </p:cNvPr>
          <p:cNvSpPr>
            <a:spLocks noChangeAspect="1"/>
          </p:cNvSpPr>
          <p:nvPr/>
        </p:nvSpPr>
        <p:spPr>
          <a:xfrm>
            <a:off x="4941065" y="5486400"/>
            <a:ext cx="5664075" cy="2445178"/>
          </a:xfrm>
          <a:prstGeom prst="rect">
            <a:avLst/>
          </a:prstGeom>
          <a:blipFill>
            <a:blip r:embed="rId3" cstate="print"/>
            <a:stretch>
              <a:fillRect l="-27946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6A63EC8F-0CAE-47E4-8082-C53CEA3BCF91}"/>
              </a:ext>
            </a:extLst>
          </p:cNvPr>
          <p:cNvSpPr/>
          <p:nvPr/>
        </p:nvSpPr>
        <p:spPr>
          <a:xfrm>
            <a:off x="6058744" y="1063960"/>
            <a:ext cx="4546396" cy="38977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8">
            <a:extLst>
              <a:ext uri="{FF2B5EF4-FFF2-40B4-BE49-F238E27FC236}">
                <a16:creationId xmlns:a16="http://schemas.microsoft.com/office/drawing/2014/main" id="{E736AA32-4EBB-4925-9435-3E49BBBFA1F2}"/>
              </a:ext>
            </a:extLst>
          </p:cNvPr>
          <p:cNvSpPr>
            <a:spLocks noChangeAspect="1"/>
          </p:cNvSpPr>
          <p:nvPr/>
        </p:nvSpPr>
        <p:spPr>
          <a:xfrm>
            <a:off x="781846" y="5486400"/>
            <a:ext cx="3713954" cy="2466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9276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" y="389890"/>
            <a:ext cx="9738360" cy="1352550"/>
          </a:xfrm>
        </p:spPr>
        <p:txBody>
          <a:bodyPr/>
          <a:lstStyle/>
          <a:p>
            <a:r>
              <a:rPr lang="en-US" dirty="0"/>
              <a:t>Construction Project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" y="1471931"/>
            <a:ext cx="9738360" cy="2921133"/>
          </a:xfrm>
        </p:spPr>
        <p:txBody>
          <a:bodyPr/>
          <a:lstStyle/>
          <a:p>
            <a:r>
              <a:rPr lang="en-US" dirty="0"/>
              <a:t>Reconstruct/repave street</a:t>
            </a:r>
          </a:p>
          <a:p>
            <a:r>
              <a:rPr lang="en-US" dirty="0"/>
              <a:t>Reconstruct sidewalks and curb ramps</a:t>
            </a:r>
          </a:p>
          <a:p>
            <a:r>
              <a:rPr lang="en-US" dirty="0"/>
              <a:t>New crosswalks, pavement markings</a:t>
            </a:r>
          </a:p>
          <a:p>
            <a:r>
              <a:rPr lang="en-US" dirty="0"/>
              <a:t>Evaluation and updating utilities 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0340" y="4468205"/>
            <a:ext cx="9738360" cy="1352550"/>
          </a:xfrm>
          <a:prstGeom prst="rect">
            <a:avLst/>
          </a:prstGeom>
        </p:spPr>
        <p:txBody>
          <a:bodyPr vert="horz" lIns="108204" tIns="54102" rIns="108204" bIns="54102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2010"/>
            <a:r>
              <a:rPr lang="en-US" sz="5207" dirty="0">
                <a:solidFill>
                  <a:prstClr val="black"/>
                </a:solidFill>
                <a:latin typeface="Calibri"/>
              </a:rPr>
              <a:t>Project Objectives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28997" y="5790698"/>
            <a:ext cx="9738360" cy="2254250"/>
          </a:xfrm>
          <a:prstGeom prst="rect">
            <a:avLst/>
          </a:prstGeom>
        </p:spPr>
        <p:txBody>
          <a:bodyPr vert="horz" lIns="108204" tIns="54102" rIns="108204" bIns="54102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5754" indent="-405754" defTabSz="1082010"/>
            <a:r>
              <a:rPr lang="en-US" sz="3787" dirty="0">
                <a:solidFill>
                  <a:prstClr val="black"/>
                </a:solidFill>
                <a:latin typeface="Calibri"/>
              </a:rPr>
              <a:t>Meet access codes</a:t>
            </a:r>
          </a:p>
          <a:p>
            <a:pPr marL="405754" indent="-405754" defTabSz="1082010"/>
            <a:r>
              <a:rPr lang="en-US" sz="3787" dirty="0">
                <a:solidFill>
                  <a:prstClr val="black"/>
                </a:solidFill>
                <a:latin typeface="Calibri"/>
              </a:rPr>
              <a:t>Improve safety for all users</a:t>
            </a:r>
          </a:p>
          <a:p>
            <a:pPr marL="405754" indent="-405754" defTabSz="1082010"/>
            <a:r>
              <a:rPr lang="en-US" sz="3787" dirty="0">
                <a:solidFill>
                  <a:prstClr val="black"/>
                </a:solidFill>
                <a:latin typeface="Calibri"/>
              </a:rPr>
              <a:t>Enhance appearance of the neighborhood</a:t>
            </a:r>
          </a:p>
          <a:p>
            <a:pPr marL="405754" indent="-405754" defTabSz="1082010"/>
            <a:r>
              <a:rPr lang="en-US" sz="3787" dirty="0">
                <a:solidFill>
                  <a:prstClr val="black"/>
                </a:solidFill>
                <a:latin typeface="Calibri"/>
              </a:rPr>
              <a:t>Enhance green areas/new trees</a:t>
            </a:r>
          </a:p>
        </p:txBody>
      </p:sp>
    </p:spTree>
    <p:extLst>
      <p:ext uri="{BB962C8B-B14F-4D97-AF65-F5344CB8AC3E}">
        <p14:creationId xmlns:p14="http://schemas.microsoft.com/office/powerpoint/2010/main" val="2695850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601D8BB-70B1-4689-B1BF-3F459070B790}"/>
              </a:ext>
            </a:extLst>
          </p:cNvPr>
          <p:cNvSpPr txBox="1">
            <a:spLocks/>
          </p:cNvSpPr>
          <p:nvPr/>
        </p:nvSpPr>
        <p:spPr bwMode="auto">
          <a:xfrm>
            <a:off x="90170" y="342926"/>
            <a:ext cx="10640060" cy="169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204" tIns="54102" rIns="108204" bIns="54102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733" b="1" i="1" u="sng" dirty="0"/>
              <a:t>Elm Street</a:t>
            </a:r>
            <a:br>
              <a:rPr lang="en-US" sz="4733" b="1" i="1" u="sng" dirty="0"/>
            </a:br>
            <a:r>
              <a:rPr lang="en-US" sz="4733" b="1" i="1" u="sng" dirty="0"/>
              <a:t>Hampshire St to Cambridge City Line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E67642A-9CAA-41C1-9C23-76501AEECCB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31190" y="1862667"/>
          <a:ext cx="9493211" cy="6328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3" imgW="24688800" imgH="16458957" progId="AcroExch.Document.DC">
                  <p:embed/>
                </p:oleObj>
              </mc:Choice>
              <mc:Fallback>
                <p:oleObj name="Acrobat Document" r:id="rId3" imgW="24688800" imgH="16458957" progId="AcroExch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CE67642A-9CAA-41C1-9C23-76501AEECC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1190" y="1862667"/>
                        <a:ext cx="9493211" cy="63288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4888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163" y="930910"/>
            <a:ext cx="9738360" cy="1352550"/>
          </a:xfrm>
        </p:spPr>
        <p:txBody>
          <a:bodyPr/>
          <a:lstStyle/>
          <a:p>
            <a:r>
              <a:rPr lang="en-US" b="1" u="sng" dirty="0"/>
              <a:t>Discussion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6248" y="2644141"/>
            <a:ext cx="9648190" cy="4754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5754" indent="-405754" algn="ctr" defTabSz="108201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787" dirty="0">
                <a:solidFill>
                  <a:prstClr val="black"/>
                </a:solidFill>
                <a:latin typeface="Times New Roman" pitchFamily="18" charset="0"/>
              </a:rPr>
              <a:t>Comments?</a:t>
            </a:r>
          </a:p>
          <a:p>
            <a:pPr marL="405754" indent="-405754" algn="ctr" defTabSz="108201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3787" dirty="0">
              <a:solidFill>
                <a:prstClr val="black"/>
              </a:solidFill>
              <a:latin typeface="Times New Roman" pitchFamily="18" charset="0"/>
            </a:endParaRPr>
          </a:p>
          <a:p>
            <a:pPr marL="405754" indent="-405754" algn="ctr" defTabSz="108201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787" dirty="0">
                <a:solidFill>
                  <a:prstClr val="black"/>
                </a:solidFill>
                <a:latin typeface="Times New Roman" pitchFamily="18" charset="0"/>
              </a:rPr>
              <a:t>Questions?</a:t>
            </a:r>
          </a:p>
          <a:p>
            <a:pPr algn="ctr" defTabSz="1082010" fontAlgn="base">
              <a:spcBef>
                <a:spcPct val="0"/>
              </a:spcBef>
              <a:spcAft>
                <a:spcPct val="0"/>
              </a:spcAft>
            </a:pPr>
            <a:endParaRPr lang="en-US" sz="3787" dirty="0">
              <a:solidFill>
                <a:prstClr val="black"/>
              </a:solidFill>
              <a:latin typeface="Times New Roman" pitchFamily="18" charset="0"/>
            </a:endParaRPr>
          </a:p>
          <a:p>
            <a:pPr marL="405754" indent="-405754" algn="ctr" defTabSz="108201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787" dirty="0">
                <a:solidFill>
                  <a:prstClr val="black"/>
                </a:solidFill>
                <a:latin typeface="Times New Roman" pitchFamily="18" charset="0"/>
              </a:rPr>
              <a:t>Concerns?</a:t>
            </a:r>
          </a:p>
          <a:p>
            <a:pPr marL="405754" indent="-405754" algn="ctr" defTabSz="108201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3787" dirty="0">
              <a:solidFill>
                <a:prstClr val="black"/>
              </a:solidFill>
              <a:latin typeface="Times New Roman" pitchFamily="18" charset="0"/>
            </a:endParaRPr>
          </a:p>
          <a:p>
            <a:pPr marL="405754" indent="-405754" algn="ctr" defTabSz="108201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3787" dirty="0">
              <a:solidFill>
                <a:prstClr val="black"/>
              </a:solidFill>
              <a:latin typeface="Times New Roman" pitchFamily="18" charset="0"/>
            </a:endParaRPr>
          </a:p>
          <a:p>
            <a:pPr algn="ctr" defTabSz="1082010" fontAlgn="base">
              <a:spcBef>
                <a:spcPct val="0"/>
              </a:spcBef>
              <a:spcAft>
                <a:spcPct val="0"/>
              </a:spcAft>
            </a:pPr>
            <a:r>
              <a:rPr lang="en-US" sz="3787" dirty="0">
                <a:solidFill>
                  <a:prstClr val="black"/>
                </a:solidFill>
                <a:latin typeface="Times New Roman" pitchFamily="18" charset="0"/>
              </a:rPr>
              <a:t>Tell us what you think!</a:t>
            </a:r>
          </a:p>
        </p:txBody>
      </p:sp>
    </p:spTree>
    <p:extLst>
      <p:ext uri="{BB962C8B-B14F-4D97-AF65-F5344CB8AC3E}">
        <p14:creationId xmlns:p14="http://schemas.microsoft.com/office/powerpoint/2010/main" val="3282213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8" descr="E:\tc small\b1d6\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240" y="570230"/>
            <a:ext cx="3659399" cy="5410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9395" name="Picture 7" descr="E:\tc small\b1d1\025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8840" y="4718050"/>
            <a:ext cx="4508500" cy="3046995"/>
          </a:xfrm>
          <a:noFill/>
          <a:ln w="38100">
            <a:solidFill>
              <a:srgbClr val="FFFF00"/>
            </a:solidFill>
          </a:ln>
        </p:spPr>
      </p:pic>
      <p:pic>
        <p:nvPicPr>
          <p:cNvPr id="59396" name="Picture 9" descr="E:\tc small\b2d1\0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2040" y="759963"/>
            <a:ext cx="5410200" cy="395808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9397" name="Picture 5" descr="E:\tc small\b1d1\0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190" y="4436269"/>
            <a:ext cx="4688840" cy="3167221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6591"/>
            <a:ext cx="10820400" cy="83612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5919769"/>
            <a:ext cx="10820400" cy="1849851"/>
          </a:xfrm>
          <a:custGeom>
            <a:avLst/>
            <a:gdLst/>
            <a:ahLst/>
            <a:cxnLst/>
            <a:rect l="l" t="t" r="r" b="b"/>
            <a:pathLst>
              <a:path w="10058400" h="1719579">
                <a:moveTo>
                  <a:pt x="0" y="1719072"/>
                </a:moveTo>
                <a:lnTo>
                  <a:pt x="10058400" y="1719072"/>
                </a:lnTo>
                <a:lnTo>
                  <a:pt x="10058400" y="0"/>
                </a:lnTo>
                <a:lnTo>
                  <a:pt x="0" y="0"/>
                </a:lnTo>
                <a:lnTo>
                  <a:pt x="0" y="1719072"/>
                </a:lnTo>
                <a:close/>
              </a:path>
            </a:pathLst>
          </a:custGeom>
          <a:solidFill>
            <a:srgbClr val="3F3F3F">
              <a:alpha val="64999"/>
            </a:srgbClr>
          </a:solidFill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90570" y="6111051"/>
            <a:ext cx="5861050" cy="1007016"/>
          </a:xfrm>
          <a:prstGeom prst="rect">
            <a:avLst/>
          </a:prstGeom>
        </p:spPr>
        <p:txBody>
          <a:bodyPr vert="horz" wrap="square" lIns="0" tIns="13662" rIns="0" bIns="0" rtlCol="0">
            <a:spAutoFit/>
          </a:bodyPr>
          <a:lstStyle/>
          <a:p>
            <a:pPr marL="13663">
              <a:spcBef>
                <a:spcPts val="108"/>
              </a:spcBef>
            </a:pPr>
            <a:r>
              <a:rPr dirty="0">
                <a:solidFill>
                  <a:srgbClr val="FFFFFF"/>
                </a:solidFill>
              </a:rPr>
              <a:t>Five </a:t>
            </a:r>
            <a:r>
              <a:rPr spc="-48" dirty="0">
                <a:solidFill>
                  <a:srgbClr val="FFFFFF"/>
                </a:solidFill>
              </a:rPr>
              <a:t>Year </a:t>
            </a:r>
            <a:r>
              <a:rPr spc="16" dirty="0"/>
              <a:t>Sidewalk </a:t>
            </a:r>
            <a:r>
              <a:rPr spc="11" dirty="0"/>
              <a:t>and</a:t>
            </a:r>
            <a:r>
              <a:rPr spc="-22" dirty="0"/>
              <a:t> </a:t>
            </a:r>
            <a:r>
              <a:rPr spc="22" dirty="0"/>
              <a:t>Street</a:t>
            </a:r>
          </a:p>
          <a:p>
            <a:pPr marL="1931217"/>
            <a:r>
              <a:rPr spc="-32" dirty="0">
                <a:solidFill>
                  <a:srgbClr val="FFFFFF"/>
                </a:solidFill>
              </a:rPr>
              <a:t>Reconstruction</a:t>
            </a:r>
            <a:r>
              <a:rPr spc="-134" dirty="0">
                <a:solidFill>
                  <a:srgbClr val="FFFFFF"/>
                </a:solidFill>
              </a:rPr>
              <a:t> </a:t>
            </a:r>
            <a:r>
              <a:rPr spc="-32" dirty="0">
                <a:solidFill>
                  <a:srgbClr val="FFFFFF"/>
                </a:solidFill>
              </a:rPr>
              <a:t>Plan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983001" y="7143903"/>
            <a:ext cx="1348451" cy="344976"/>
          </a:xfrm>
          <a:prstGeom prst="rect">
            <a:avLst/>
          </a:prstGeom>
        </p:spPr>
        <p:txBody>
          <a:bodyPr vert="horz" wrap="square" lIns="0" tIns="13662" rIns="0" bIns="0" rtlCol="0">
            <a:spAutoFit/>
          </a:bodyPr>
          <a:lstStyle/>
          <a:p>
            <a:pPr marL="13663" defTabSz="983712">
              <a:spcBef>
                <a:spcPts val="108"/>
              </a:spcBef>
            </a:pPr>
            <a:r>
              <a:rPr sz="2152" b="1" spc="-5" dirty="0">
                <a:solidFill>
                  <a:srgbClr val="FFFFFF"/>
                </a:solidFill>
                <a:latin typeface="Arial"/>
                <a:cs typeface="Arial"/>
              </a:rPr>
              <a:t>June</a:t>
            </a:r>
            <a:r>
              <a:rPr sz="2152" b="1" spc="-9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2" b="1" spc="-5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215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2014" y="5994836"/>
            <a:ext cx="397545" cy="171732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25959" defTabSz="983712">
              <a:lnSpc>
                <a:spcPts val="1834"/>
              </a:lnSpc>
            </a:pPr>
            <a:r>
              <a:rPr sz="1614" b="1" spc="-32" dirty="0">
                <a:solidFill>
                  <a:srgbClr val="FFFFFF"/>
                </a:solidFill>
                <a:latin typeface="Arial"/>
                <a:cs typeface="Arial"/>
              </a:rPr>
              <a:t>City </a:t>
            </a:r>
            <a:r>
              <a:rPr sz="1614" b="1" spc="-22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614" b="1" spc="-24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14" b="1" spc="-43" dirty="0">
                <a:solidFill>
                  <a:srgbClr val="FFFFFF"/>
                </a:solidFill>
                <a:latin typeface="Arial"/>
                <a:cs typeface="Arial"/>
              </a:rPr>
              <a:t>Cambridge</a:t>
            </a:r>
            <a:endParaRPr sz="1614">
              <a:solidFill>
                <a:prstClr val="black"/>
              </a:solidFill>
              <a:latin typeface="Arial"/>
              <a:cs typeface="Arial"/>
            </a:endParaRPr>
          </a:p>
          <a:p>
            <a:pPr marL="13663" defTabSz="983712">
              <a:lnSpc>
                <a:spcPts val="1296"/>
              </a:lnSpc>
            </a:pPr>
            <a:r>
              <a:rPr sz="1130" spc="-38" dirty="0">
                <a:solidFill>
                  <a:srgbClr val="FE4509"/>
                </a:solidFill>
                <a:latin typeface="Arial"/>
                <a:cs typeface="Arial"/>
              </a:rPr>
              <a:t>Department </a:t>
            </a:r>
            <a:r>
              <a:rPr sz="1130" spc="-22" dirty="0">
                <a:solidFill>
                  <a:srgbClr val="FE4509"/>
                </a:solidFill>
                <a:latin typeface="Arial"/>
                <a:cs typeface="Arial"/>
              </a:rPr>
              <a:t>of </a:t>
            </a:r>
            <a:r>
              <a:rPr sz="1130" spc="-32" dirty="0">
                <a:solidFill>
                  <a:srgbClr val="FE4509"/>
                </a:solidFill>
                <a:latin typeface="Arial"/>
                <a:cs typeface="Arial"/>
              </a:rPr>
              <a:t>Public</a:t>
            </a:r>
            <a:r>
              <a:rPr sz="1130" spc="-204" dirty="0">
                <a:solidFill>
                  <a:srgbClr val="FE4509"/>
                </a:solidFill>
                <a:latin typeface="Arial"/>
                <a:cs typeface="Arial"/>
              </a:rPr>
              <a:t> </a:t>
            </a:r>
            <a:r>
              <a:rPr sz="1130" spc="-43" dirty="0">
                <a:solidFill>
                  <a:srgbClr val="FE4509"/>
                </a:solidFill>
                <a:latin typeface="Arial"/>
                <a:cs typeface="Arial"/>
              </a:rPr>
              <a:t>Works</a:t>
            </a:r>
            <a:endParaRPr sz="113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603858" y="86591"/>
            <a:ext cx="2216541" cy="13541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8823" y="580295"/>
            <a:ext cx="2730375" cy="510406"/>
          </a:xfrm>
          <a:prstGeom prst="rect">
            <a:avLst/>
          </a:prstGeom>
        </p:spPr>
        <p:txBody>
          <a:bodyPr vert="horz" wrap="square" lIns="0" tIns="13662" rIns="0" bIns="0" rtlCol="0">
            <a:spAutoFit/>
          </a:bodyPr>
          <a:lstStyle/>
          <a:p>
            <a:pPr marL="13663">
              <a:spcBef>
                <a:spcPts val="108"/>
              </a:spcBef>
            </a:pPr>
            <a:r>
              <a:rPr dirty="0">
                <a:solidFill>
                  <a:srgbClr val="727D86"/>
                </a:solidFill>
              </a:rPr>
              <a:t>5 YEAR</a:t>
            </a:r>
            <a:r>
              <a:rPr spc="-161" dirty="0">
                <a:solidFill>
                  <a:srgbClr val="727D86"/>
                </a:solidFill>
              </a:rPr>
              <a:t> </a:t>
            </a:r>
            <a:r>
              <a:rPr dirty="0">
                <a:solidFill>
                  <a:srgbClr val="727D86"/>
                </a:solidFill>
              </a:rPr>
              <a:t>PLAN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423183" y="580295"/>
            <a:ext cx="5423179" cy="510406"/>
          </a:xfrm>
          <a:prstGeom prst="rect">
            <a:avLst/>
          </a:prstGeom>
        </p:spPr>
        <p:txBody>
          <a:bodyPr vert="horz" wrap="square" lIns="0" tIns="13662" rIns="0" bIns="0" rtlCol="0">
            <a:spAutoFit/>
          </a:bodyPr>
          <a:lstStyle/>
          <a:p>
            <a:pPr marL="13663" defTabSz="983712">
              <a:spcBef>
                <a:spcPts val="108"/>
              </a:spcBef>
            </a:pPr>
            <a:r>
              <a:rPr sz="3227" b="1" dirty="0">
                <a:solidFill>
                  <a:srgbClr val="FE4509"/>
                </a:solidFill>
                <a:latin typeface="Arial"/>
                <a:cs typeface="Arial"/>
              </a:rPr>
              <a:t>PLANNED</a:t>
            </a:r>
            <a:r>
              <a:rPr sz="3227" b="1" spc="-91" dirty="0">
                <a:solidFill>
                  <a:srgbClr val="FE4509"/>
                </a:solidFill>
                <a:latin typeface="Arial"/>
                <a:cs typeface="Arial"/>
              </a:rPr>
              <a:t> </a:t>
            </a:r>
            <a:r>
              <a:rPr sz="3227" b="1" spc="-5" dirty="0">
                <a:solidFill>
                  <a:srgbClr val="FE4509"/>
                </a:solidFill>
                <a:latin typeface="Arial"/>
                <a:cs typeface="Arial"/>
              </a:rPr>
              <a:t>CONSTRUCTION</a:t>
            </a:r>
            <a:endParaRPr sz="32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9806" y="7861245"/>
            <a:ext cx="7810635" cy="245526"/>
          </a:xfrm>
          <a:prstGeom prst="rect">
            <a:avLst/>
          </a:prstGeom>
        </p:spPr>
        <p:txBody>
          <a:bodyPr vert="horz" wrap="square" lIns="0" tIns="13662" rIns="0" bIns="0" rtlCol="0">
            <a:spAutoFit/>
          </a:bodyPr>
          <a:lstStyle/>
          <a:p>
            <a:pPr marL="13663" defTabSz="983712">
              <a:spcBef>
                <a:spcPts val="108"/>
              </a:spcBef>
            </a:pPr>
            <a:r>
              <a:rPr sz="1506" dirty="0">
                <a:solidFill>
                  <a:srgbClr val="727D86"/>
                </a:solidFill>
                <a:latin typeface="Arial"/>
                <a:cs typeface="Arial"/>
              </a:rPr>
              <a:t>For </a:t>
            </a:r>
            <a:r>
              <a:rPr sz="1506" spc="-5" dirty="0">
                <a:solidFill>
                  <a:srgbClr val="727D86"/>
                </a:solidFill>
                <a:latin typeface="Arial"/>
                <a:cs typeface="Arial"/>
              </a:rPr>
              <a:t>an interactive </a:t>
            </a:r>
            <a:r>
              <a:rPr sz="1506" dirty="0">
                <a:solidFill>
                  <a:srgbClr val="727D86"/>
                </a:solidFill>
                <a:latin typeface="Arial"/>
                <a:cs typeface="Arial"/>
              </a:rPr>
              <a:t>construction map, visit:</a:t>
            </a:r>
            <a:r>
              <a:rPr sz="1506" spc="3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506" u="heavy" spc="-5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  <a:hlinkClick r:id="rId2"/>
              </a:rPr>
              <a:t>www.cambridgema.gov/theworks/constructionmap</a:t>
            </a:r>
            <a:endParaRPr sz="150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75951" y="1802637"/>
            <a:ext cx="9674682" cy="53470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67760" y="664662"/>
            <a:ext cx="0" cy="371610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6591"/>
            <a:ext cx="10820372" cy="6459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3926849"/>
            <a:ext cx="10820400" cy="4521479"/>
          </a:xfrm>
          <a:custGeom>
            <a:avLst/>
            <a:gdLst/>
            <a:ahLst/>
            <a:cxnLst/>
            <a:rect l="l" t="t" r="r" b="b"/>
            <a:pathLst>
              <a:path w="10058400" h="4203065">
                <a:moveTo>
                  <a:pt x="0" y="4202582"/>
                </a:moveTo>
                <a:lnTo>
                  <a:pt x="10058400" y="4202582"/>
                </a:lnTo>
                <a:lnTo>
                  <a:pt x="10058400" y="0"/>
                </a:lnTo>
                <a:lnTo>
                  <a:pt x="0" y="0"/>
                </a:lnTo>
                <a:lnTo>
                  <a:pt x="0" y="4202582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9806" y="4114742"/>
            <a:ext cx="7791507" cy="510406"/>
          </a:xfrm>
          <a:prstGeom prst="rect">
            <a:avLst/>
          </a:prstGeom>
        </p:spPr>
        <p:txBody>
          <a:bodyPr vert="horz" wrap="square" lIns="0" tIns="13662" rIns="0" bIns="0" rtlCol="0">
            <a:spAutoFit/>
          </a:bodyPr>
          <a:lstStyle/>
          <a:p>
            <a:pPr marL="13663" defTabSz="983712">
              <a:spcBef>
                <a:spcPts val="108"/>
              </a:spcBef>
              <a:tabLst>
                <a:tab pos="3496958" algn="l"/>
              </a:tabLst>
            </a:pPr>
            <a:r>
              <a:rPr sz="3227" b="1" dirty="0">
                <a:solidFill>
                  <a:srgbClr val="FFFFFF"/>
                </a:solidFill>
                <a:latin typeface="Arial"/>
                <a:cs typeface="Arial"/>
              </a:rPr>
              <a:t>INTRODUCTION	</a:t>
            </a:r>
            <a:r>
              <a:rPr sz="3227" b="1" spc="-5" dirty="0">
                <a:solidFill>
                  <a:srgbClr val="FE4509"/>
                </a:solidFill>
                <a:latin typeface="Arial"/>
                <a:cs typeface="Arial"/>
              </a:rPr>
              <a:t>COMPLETE</a:t>
            </a:r>
            <a:r>
              <a:rPr sz="3227" b="1" spc="-97" dirty="0">
                <a:solidFill>
                  <a:srgbClr val="FE4509"/>
                </a:solidFill>
                <a:latin typeface="Arial"/>
                <a:cs typeface="Arial"/>
              </a:rPr>
              <a:t> </a:t>
            </a:r>
            <a:r>
              <a:rPr sz="3227" b="1" dirty="0">
                <a:solidFill>
                  <a:srgbClr val="FE4509"/>
                </a:solidFill>
                <a:latin typeface="Arial"/>
                <a:cs typeface="Arial"/>
              </a:rPr>
              <a:t>STREETS</a:t>
            </a:r>
            <a:endParaRPr sz="32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9806" y="4814128"/>
            <a:ext cx="9973348" cy="3130033"/>
          </a:xfrm>
          <a:prstGeom prst="rect">
            <a:avLst/>
          </a:prstGeom>
        </p:spPr>
        <p:txBody>
          <a:bodyPr vert="horz" wrap="square" lIns="0" tIns="13662" rIns="0" bIns="0" rtlCol="0">
            <a:spAutoFit/>
          </a:bodyPr>
          <a:lstStyle/>
          <a:p>
            <a:pPr marL="13663" marR="5465" defTabSz="983712">
              <a:spcBef>
                <a:spcPts val="108"/>
              </a:spcBef>
            </a:pP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Complete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Streets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1775" b="1" spc="-5" dirty="0">
                <a:solidFill>
                  <a:srgbClr val="FE4509"/>
                </a:solidFill>
                <a:latin typeface="Arial"/>
                <a:cs typeface="Arial"/>
              </a:rPr>
              <a:t>streets </a:t>
            </a:r>
            <a:r>
              <a:rPr sz="1775" b="1" dirty="0">
                <a:solidFill>
                  <a:srgbClr val="FE4509"/>
                </a:solidFill>
                <a:latin typeface="Arial"/>
                <a:cs typeface="Arial"/>
              </a:rPr>
              <a:t>for </a:t>
            </a:r>
            <a:r>
              <a:rPr sz="1775" b="1" spc="-5" dirty="0">
                <a:solidFill>
                  <a:srgbClr val="FE4509"/>
                </a:solidFill>
                <a:latin typeface="Arial"/>
                <a:cs typeface="Arial"/>
              </a:rPr>
              <a:t>everyone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They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are designed and operated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enable </a:t>
            </a:r>
            <a:r>
              <a:rPr sz="1775" b="1" spc="-5" dirty="0">
                <a:solidFill>
                  <a:srgbClr val="FE4509"/>
                </a:solidFill>
                <a:latin typeface="Arial"/>
                <a:cs typeface="Arial"/>
              </a:rPr>
              <a:t>safe  access </a:t>
            </a:r>
            <a:r>
              <a:rPr sz="1775" b="1" dirty="0">
                <a:solidFill>
                  <a:srgbClr val="FE4509"/>
                </a:solidFill>
                <a:latin typeface="Arial"/>
                <a:cs typeface="Arial"/>
              </a:rPr>
              <a:t>for </a:t>
            </a:r>
            <a:r>
              <a:rPr sz="1775" b="1" spc="-5" dirty="0">
                <a:solidFill>
                  <a:srgbClr val="FE4509"/>
                </a:solidFill>
                <a:latin typeface="Arial"/>
                <a:cs typeface="Arial"/>
              </a:rPr>
              <a:t>all </a:t>
            </a:r>
            <a:r>
              <a:rPr sz="1775" b="1" dirty="0">
                <a:solidFill>
                  <a:srgbClr val="FE4509"/>
                </a:solidFill>
                <a:latin typeface="Arial"/>
                <a:cs typeface="Arial"/>
              </a:rPr>
              <a:t>users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. Pedestrians,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bicyclists,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motorists,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and public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transportation (transit)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users of  all ages and abilities are able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to safely move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along and across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Complete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Street.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Complete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Streets  make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it easy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to cross the street,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walk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to shops,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and bicycle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work.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They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help buses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run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time 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make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it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safe for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people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walk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from train</a:t>
            </a:r>
            <a:r>
              <a:rPr sz="1775" spc="-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stations.</a:t>
            </a:r>
            <a:endParaRPr sz="1775">
              <a:solidFill>
                <a:prstClr val="black"/>
              </a:solidFill>
              <a:latin typeface="Arial"/>
              <a:cs typeface="Arial"/>
            </a:endParaRPr>
          </a:p>
          <a:p>
            <a:pPr marL="13663" marR="390069" defTabSz="983712">
              <a:spcBef>
                <a:spcPts val="1452"/>
              </a:spcBef>
            </a:pP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More sidewalks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and bicycle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facilities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are included in Complete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Streets,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which provide </a:t>
            </a:r>
            <a:r>
              <a:rPr sz="1775" b="1" dirty="0">
                <a:solidFill>
                  <a:srgbClr val="FE4509"/>
                </a:solidFill>
                <a:latin typeface="Arial"/>
                <a:cs typeface="Arial"/>
              </a:rPr>
              <a:t>increased  </a:t>
            </a:r>
            <a:r>
              <a:rPr sz="1775" b="1" spc="-5" dirty="0">
                <a:solidFill>
                  <a:srgbClr val="FE4509"/>
                </a:solidFill>
                <a:latin typeface="Arial"/>
                <a:cs typeface="Arial"/>
              </a:rPr>
              <a:t>accessibility </a:t>
            </a:r>
            <a:r>
              <a:rPr sz="1775" b="1" dirty="0">
                <a:solidFill>
                  <a:srgbClr val="FE4509"/>
                </a:solidFill>
                <a:latin typeface="Arial"/>
                <a:cs typeface="Arial"/>
              </a:rPr>
              <a:t>for pedestrians </a:t>
            </a:r>
            <a:r>
              <a:rPr sz="1775" b="1" spc="-5" dirty="0">
                <a:solidFill>
                  <a:srgbClr val="FE4509"/>
                </a:solidFill>
                <a:latin typeface="Arial"/>
                <a:cs typeface="Arial"/>
              </a:rPr>
              <a:t>and</a:t>
            </a:r>
            <a:r>
              <a:rPr sz="1775" b="1" spc="-11" dirty="0">
                <a:solidFill>
                  <a:srgbClr val="FE4509"/>
                </a:solidFill>
                <a:latin typeface="Arial"/>
                <a:cs typeface="Arial"/>
              </a:rPr>
              <a:t> </a:t>
            </a:r>
            <a:r>
              <a:rPr sz="1775" b="1" spc="-5" dirty="0">
                <a:solidFill>
                  <a:srgbClr val="FE4509"/>
                </a:solidFill>
                <a:latin typeface="Arial"/>
                <a:cs typeface="Arial"/>
              </a:rPr>
              <a:t>cyclists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775">
              <a:solidFill>
                <a:prstClr val="black"/>
              </a:solidFill>
              <a:latin typeface="Arial"/>
              <a:cs typeface="Arial"/>
            </a:endParaRPr>
          </a:p>
          <a:p>
            <a:pPr marL="13663" marR="58749" defTabSz="983712">
              <a:spcBef>
                <a:spcPts val="1452"/>
              </a:spcBef>
            </a:pP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During design and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construction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of Complete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Streets, the </a:t>
            </a:r>
            <a:r>
              <a:rPr sz="1775" spc="-11" dirty="0">
                <a:solidFill>
                  <a:srgbClr val="FFFFFF"/>
                </a:solidFill>
                <a:latin typeface="Arial"/>
                <a:cs typeface="Arial"/>
              </a:rPr>
              <a:t>City’s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goal is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to communicate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projects with  neighborhoods,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facilitate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an integrated design process,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minimize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disruption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to community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life, and  provide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reasonable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access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775" spc="-5" dirty="0">
                <a:solidFill>
                  <a:srgbClr val="FFFFFF"/>
                </a:solidFill>
                <a:latin typeface="Arial"/>
                <a:cs typeface="Arial"/>
              </a:rPr>
              <a:t>all users during</a:t>
            </a:r>
            <a:r>
              <a:rPr sz="1775" spc="-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75" dirty="0">
                <a:solidFill>
                  <a:srgbClr val="FFFFFF"/>
                </a:solidFill>
                <a:latin typeface="Arial"/>
                <a:cs typeface="Arial"/>
              </a:rPr>
              <a:t>reconstruction.</a:t>
            </a:r>
            <a:endParaRPr sz="177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20249" y="4215829"/>
            <a:ext cx="0" cy="371610"/>
          </a:xfrm>
          <a:custGeom>
            <a:avLst/>
            <a:gdLst/>
            <a:ahLst/>
            <a:cxnLst/>
            <a:rect l="l" t="t" r="r" b="b"/>
            <a:pathLst>
              <a:path h="345439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4587099"/>
            <a:ext cx="10820386" cy="38607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91611" y="505207"/>
            <a:ext cx="7905586" cy="510406"/>
          </a:xfrm>
          <a:prstGeom prst="rect">
            <a:avLst/>
          </a:prstGeom>
        </p:spPr>
        <p:txBody>
          <a:bodyPr vert="horz" wrap="square" lIns="0" tIns="13662" rIns="0" bIns="0" rtlCol="0">
            <a:spAutoFit/>
          </a:bodyPr>
          <a:lstStyle/>
          <a:p>
            <a:pPr marL="13663">
              <a:spcBef>
                <a:spcPts val="108"/>
              </a:spcBef>
              <a:tabLst>
                <a:tab pos="3496958" algn="l"/>
              </a:tabLst>
            </a:pPr>
            <a:r>
              <a:rPr dirty="0">
                <a:solidFill>
                  <a:srgbClr val="727D86"/>
                </a:solidFill>
              </a:rPr>
              <a:t>INTRODUCTION	</a:t>
            </a:r>
            <a:r>
              <a:rPr spc="-5" dirty="0"/>
              <a:t>BICYCLE</a:t>
            </a:r>
            <a:r>
              <a:rPr spc="-97" dirty="0"/>
              <a:t> </a:t>
            </a:r>
            <a:r>
              <a:rPr dirty="0"/>
              <a:t>ORDINANCE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91610" y="1113443"/>
            <a:ext cx="7520998" cy="3274945"/>
          </a:xfrm>
          <a:prstGeom prst="rect">
            <a:avLst/>
          </a:prstGeom>
        </p:spPr>
        <p:txBody>
          <a:bodyPr vert="horz" wrap="square" lIns="0" tIns="13662" rIns="0" bIns="0" rtlCol="0">
            <a:spAutoFit/>
          </a:bodyPr>
          <a:lstStyle/>
          <a:p>
            <a:pPr marL="13663" marR="307410" defTabSz="983712">
              <a:spcBef>
                <a:spcPts val="108"/>
              </a:spcBef>
            </a:pP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On April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8, 2019,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Cambridge City Council passed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a </a:t>
            </a:r>
            <a:r>
              <a:rPr sz="1775" b="1" spc="-5" dirty="0">
                <a:solidFill>
                  <a:srgbClr val="FE4509"/>
                </a:solidFill>
                <a:latin typeface="Arial"/>
                <a:cs typeface="Arial"/>
              </a:rPr>
              <a:t>Cycling </a:t>
            </a:r>
            <a:r>
              <a:rPr sz="1775" b="1" dirty="0">
                <a:solidFill>
                  <a:srgbClr val="FE4509"/>
                </a:solidFill>
                <a:latin typeface="Arial"/>
                <a:cs typeface="Arial"/>
              </a:rPr>
              <a:t>Safety  Ordinance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(12.22.) to support the </a:t>
            </a:r>
            <a:r>
              <a:rPr sz="1775" spc="-11" dirty="0">
                <a:solidFill>
                  <a:srgbClr val="727D86"/>
                </a:solidFill>
                <a:latin typeface="Arial"/>
                <a:cs typeface="Arial"/>
              </a:rPr>
              <a:t>City’s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commitment to </a:t>
            </a:r>
            <a:r>
              <a:rPr sz="1775" spc="-11" dirty="0">
                <a:solidFill>
                  <a:srgbClr val="727D86"/>
                </a:solidFill>
                <a:latin typeface="Arial"/>
                <a:cs typeface="Arial"/>
              </a:rPr>
              <a:t>Vision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Zero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and 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the construction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of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a connected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network of permanent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separated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bicycle  lanes across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the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775" spc="-32" dirty="0">
                <a:solidFill>
                  <a:srgbClr val="727D86"/>
                </a:solidFill>
                <a:latin typeface="Arial"/>
                <a:cs typeface="Arial"/>
              </a:rPr>
              <a:t>City.</a:t>
            </a:r>
            <a:endParaRPr sz="1775">
              <a:solidFill>
                <a:prstClr val="black"/>
              </a:solidFill>
              <a:latin typeface="Arial"/>
              <a:cs typeface="Arial"/>
            </a:endParaRPr>
          </a:p>
          <a:p>
            <a:pPr marL="13663" marR="185812" defTabSz="983712">
              <a:spcBef>
                <a:spcPts val="968"/>
              </a:spcBef>
            </a:pP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Under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the Ordinance,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whenever improvements are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made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under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775" spc="-11" dirty="0">
                <a:solidFill>
                  <a:srgbClr val="727D86"/>
                </a:solidFill>
                <a:latin typeface="Arial"/>
                <a:cs typeface="Arial"/>
              </a:rPr>
              <a:t>City’s 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Five </a:t>
            </a:r>
            <a:r>
              <a:rPr sz="1775" spc="-48" dirty="0">
                <a:solidFill>
                  <a:srgbClr val="727D86"/>
                </a:solidFill>
                <a:latin typeface="Arial"/>
                <a:cs typeface="Arial"/>
              </a:rPr>
              <a:t>Year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Sidewalk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and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Street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Reconstruction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Plan, </a:t>
            </a:r>
            <a:r>
              <a:rPr sz="1775" b="1" dirty="0">
                <a:solidFill>
                  <a:srgbClr val="FE4509"/>
                </a:solidFill>
                <a:latin typeface="Arial"/>
                <a:cs typeface="Arial"/>
              </a:rPr>
              <a:t>the improvements  </a:t>
            </a:r>
            <a:r>
              <a:rPr sz="1775" b="1" spc="-5" dirty="0">
                <a:solidFill>
                  <a:srgbClr val="FE4509"/>
                </a:solidFill>
                <a:latin typeface="Arial"/>
                <a:cs typeface="Arial"/>
              </a:rPr>
              <a:t>shall </a:t>
            </a:r>
            <a:r>
              <a:rPr sz="1775" b="1" dirty="0">
                <a:solidFill>
                  <a:srgbClr val="FE4509"/>
                </a:solidFill>
                <a:latin typeface="Arial"/>
                <a:cs typeface="Arial"/>
              </a:rPr>
              <a:t>be </a:t>
            </a:r>
            <a:r>
              <a:rPr sz="1775" b="1" spc="-5" dirty="0">
                <a:solidFill>
                  <a:srgbClr val="FE4509"/>
                </a:solidFill>
                <a:latin typeface="Arial"/>
                <a:cs typeface="Arial"/>
              </a:rPr>
              <a:t>consistent </a:t>
            </a:r>
            <a:r>
              <a:rPr sz="1775" b="1" dirty="0">
                <a:solidFill>
                  <a:srgbClr val="FE4509"/>
                </a:solidFill>
                <a:latin typeface="Arial"/>
                <a:cs typeface="Arial"/>
              </a:rPr>
              <a:t>with the </a:t>
            </a:r>
            <a:r>
              <a:rPr sz="1775" b="1" spc="-5" dirty="0">
                <a:solidFill>
                  <a:srgbClr val="FE4509"/>
                </a:solidFill>
                <a:latin typeface="Arial"/>
                <a:cs typeface="Arial"/>
              </a:rPr>
              <a:t>Cambridge Bicycle </a:t>
            </a:r>
            <a:r>
              <a:rPr sz="1775" b="1" dirty="0">
                <a:solidFill>
                  <a:srgbClr val="FE4509"/>
                </a:solidFill>
                <a:latin typeface="Arial"/>
                <a:cs typeface="Arial"/>
              </a:rPr>
              <a:t>Plan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. If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improvements  are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made to a segment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of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the separated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bicycle network,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a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permanent 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separated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bicycle lane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shall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be installed along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that</a:t>
            </a:r>
            <a:r>
              <a:rPr sz="1775" spc="-27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segment.</a:t>
            </a:r>
            <a:endParaRPr sz="1775">
              <a:solidFill>
                <a:prstClr val="black"/>
              </a:solidFill>
              <a:latin typeface="Arial"/>
              <a:cs typeface="Arial"/>
            </a:endParaRPr>
          </a:p>
          <a:p>
            <a:pPr marL="13663" marR="5465" defTabSz="983712">
              <a:spcBef>
                <a:spcPts val="968"/>
              </a:spcBef>
            </a:pP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Improvements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do not include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routine maintenance, repairs, restriping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of</a:t>
            </a:r>
            <a:r>
              <a:rPr sz="1775" spc="-91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the  road surface,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or emergency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repairs to the surface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of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the</a:t>
            </a:r>
            <a:r>
              <a:rPr sz="1775" spc="-3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775" spc="-16" dirty="0">
                <a:solidFill>
                  <a:srgbClr val="727D86"/>
                </a:solidFill>
                <a:latin typeface="Arial"/>
                <a:cs typeface="Arial"/>
              </a:rPr>
              <a:t>roadway.</a:t>
            </a:r>
            <a:endParaRPr sz="177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720249" y="603018"/>
            <a:ext cx="0" cy="371610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238272" y="1190448"/>
            <a:ext cx="2186623" cy="28043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238272" y="1190449"/>
            <a:ext cx="2186623" cy="2804833"/>
          </a:xfrm>
          <a:custGeom>
            <a:avLst/>
            <a:gdLst/>
            <a:ahLst/>
            <a:cxnLst/>
            <a:rect l="l" t="t" r="r" b="b"/>
            <a:pathLst>
              <a:path w="2032634" h="2607310">
                <a:moveTo>
                  <a:pt x="0" y="2606852"/>
                </a:moveTo>
                <a:lnTo>
                  <a:pt x="2032634" y="2606852"/>
                </a:lnTo>
                <a:lnTo>
                  <a:pt x="2032634" y="0"/>
                </a:lnTo>
                <a:lnTo>
                  <a:pt x="0" y="0"/>
                </a:lnTo>
                <a:lnTo>
                  <a:pt x="0" y="2606852"/>
                </a:lnTo>
                <a:close/>
              </a:path>
            </a:pathLst>
          </a:custGeom>
          <a:ln w="12700">
            <a:solidFill>
              <a:srgbClr val="727D86"/>
            </a:solidFill>
          </a:ln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">
            <a:extLst>
              <a:ext uri="{FF2B5EF4-FFF2-40B4-BE49-F238E27FC236}">
                <a16:creationId xmlns:a16="http://schemas.microsoft.com/office/drawing/2014/main" id="{36751A4C-9C10-4F31-9D93-B89DCCE87DC9}"/>
              </a:ext>
            </a:extLst>
          </p:cNvPr>
          <p:cNvSpPr/>
          <p:nvPr/>
        </p:nvSpPr>
        <p:spPr>
          <a:xfrm>
            <a:off x="266700" y="266700"/>
            <a:ext cx="10287000" cy="8115300"/>
          </a:xfrm>
          <a:custGeom>
            <a:avLst/>
            <a:gdLst/>
            <a:ahLst/>
            <a:cxnLst/>
            <a:rect l="l" t="t" r="r" b="b"/>
            <a:pathLst>
              <a:path w="10287000" h="7999730">
                <a:moveTo>
                  <a:pt x="0" y="7999171"/>
                </a:moveTo>
                <a:lnTo>
                  <a:pt x="10287000" y="7999171"/>
                </a:lnTo>
                <a:lnTo>
                  <a:pt x="10287000" y="0"/>
                </a:lnTo>
                <a:lnTo>
                  <a:pt x="0" y="0"/>
                </a:lnTo>
                <a:lnTo>
                  <a:pt x="0" y="7999171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E0D9E344-7DCE-4707-908D-A217398197CD}"/>
              </a:ext>
            </a:extLst>
          </p:cNvPr>
          <p:cNvSpPr/>
          <p:nvPr/>
        </p:nvSpPr>
        <p:spPr>
          <a:xfrm>
            <a:off x="267614" y="2070163"/>
            <a:ext cx="10286085" cy="4483037"/>
          </a:xfrm>
          <a:custGeom>
            <a:avLst/>
            <a:gdLst/>
            <a:ahLst/>
            <a:cxnLst/>
            <a:rect l="l" t="t" r="r" b="b"/>
            <a:pathLst>
              <a:path w="10286365" h="4317365">
                <a:moveTo>
                  <a:pt x="0" y="4316882"/>
                </a:moveTo>
                <a:lnTo>
                  <a:pt x="10286085" y="4316882"/>
                </a:lnTo>
                <a:lnTo>
                  <a:pt x="10286085" y="0"/>
                </a:lnTo>
                <a:lnTo>
                  <a:pt x="0" y="0"/>
                </a:lnTo>
                <a:lnTo>
                  <a:pt x="0" y="4316882"/>
                </a:lnTo>
                <a:close/>
              </a:path>
            </a:pathLst>
          </a:custGeom>
          <a:solidFill>
            <a:srgbClr val="3F4040">
              <a:alpha val="71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45032" y="770136"/>
            <a:ext cx="9999168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50565" algn="l"/>
              </a:tabLst>
            </a:pPr>
            <a:r>
              <a:rPr dirty="0">
                <a:solidFill>
                  <a:srgbClr val="727D86"/>
                </a:solidFill>
              </a:rPr>
              <a:t>INTRODUCTION	</a:t>
            </a:r>
            <a:r>
              <a:rPr lang="en-US" dirty="0"/>
              <a:t>GUIDING PLANS AND POLICIES</a:t>
            </a:r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745032" y="1513338"/>
            <a:ext cx="9316720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1770">
              <a:lnSpc>
                <a:spcPct val="100000"/>
              </a:lnSpc>
              <a:spcBef>
                <a:spcPts val="100"/>
              </a:spcBef>
            </a:pPr>
            <a:r>
              <a:rPr lang="en-US" sz="1650" dirty="0">
                <a:solidFill>
                  <a:srgbClr val="727D86"/>
                </a:solidFill>
                <a:latin typeface="Arial"/>
                <a:cs typeface="Arial"/>
              </a:rPr>
              <a:t>In addition to Complete Streets and Vision Zero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39260" y="861060"/>
            <a:ext cx="0" cy="345440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0CD3504D-B96B-44FB-AB61-F7D0C45CD0B6}"/>
              </a:ext>
            </a:extLst>
          </p:cNvPr>
          <p:cNvSpPr txBox="1">
            <a:spLocks/>
          </p:cNvSpPr>
          <p:nvPr/>
        </p:nvSpPr>
        <p:spPr>
          <a:xfrm>
            <a:off x="5166951" y="6629400"/>
            <a:ext cx="5653449" cy="345713"/>
          </a:xfrm>
          <a:prstGeom prst="rect">
            <a:avLst/>
          </a:prstGeom>
        </p:spPr>
        <p:txBody>
          <a:bodyPr vert="horz" lIns="98367" tIns="49184" rIns="98367" bIns="49184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36" b="1" dirty="0">
                <a:solidFill>
                  <a:srgbClr val="050505"/>
                </a:solidFill>
                <a:latin typeface="Century Gothic" panose="020B0502020202020204" pitchFamily="34" charset="0"/>
              </a:rPr>
              <a:t>Cambridge Growth Policy </a:t>
            </a:r>
            <a:r>
              <a:rPr lang="en-US" sz="1936" dirty="0">
                <a:solidFill>
                  <a:srgbClr val="050505"/>
                </a:solidFill>
                <a:latin typeface="Century Gothic" panose="020B0502020202020204" pitchFamily="34" charset="0"/>
              </a:rPr>
              <a:t>emphasizes sustainable modes of transportation such as walking, biking and using transit and low-emission vehicles, which promote livability and help to improve air quality and reduce greenhouse gas emissions (1993/2007).</a:t>
            </a:r>
          </a:p>
          <a:p>
            <a:pPr marL="0" indent="0">
              <a:buNone/>
            </a:pPr>
            <a:endParaRPr lang="en-US" sz="1936" dirty="0">
              <a:solidFill>
                <a:srgbClr val="050505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1936" dirty="0">
              <a:solidFill>
                <a:srgbClr val="050505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BCA7328F-6D48-4827-8E15-38BE23CDD06E}"/>
              </a:ext>
            </a:extLst>
          </p:cNvPr>
          <p:cNvSpPr txBox="1">
            <a:spLocks/>
          </p:cNvSpPr>
          <p:nvPr/>
        </p:nvSpPr>
        <p:spPr>
          <a:xfrm>
            <a:off x="266701" y="6798940"/>
            <a:ext cx="4305300" cy="1467489"/>
          </a:xfrm>
          <a:prstGeom prst="rect">
            <a:avLst/>
          </a:prstGeom>
        </p:spPr>
        <p:txBody>
          <a:bodyPr vert="horz" lIns="98367" tIns="49184" rIns="98367" bIns="4918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36" b="1" dirty="0">
                <a:solidFill>
                  <a:srgbClr val="050505"/>
                </a:solidFill>
                <a:latin typeface="Century Gothic" panose="020B0502020202020204" pitchFamily="34" charset="0"/>
              </a:rPr>
              <a:t>Vehicle Trip Reduction Ordinance </a:t>
            </a:r>
            <a:r>
              <a:rPr lang="en-US" sz="1936" dirty="0">
                <a:solidFill>
                  <a:srgbClr val="050505"/>
                </a:solidFill>
                <a:latin typeface="Century Gothic" panose="020B0502020202020204" pitchFamily="34" charset="0"/>
              </a:rPr>
              <a:t>established programs to encourage alternatives to single-occupancy vehicle travel (1992).</a:t>
            </a:r>
          </a:p>
          <a:p>
            <a:pPr marL="0" indent="0">
              <a:buNone/>
            </a:pPr>
            <a:endParaRPr lang="en-US" sz="1936" dirty="0">
              <a:solidFill>
                <a:srgbClr val="050505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ight Arrow 3">
            <a:extLst>
              <a:ext uri="{FF2B5EF4-FFF2-40B4-BE49-F238E27FC236}">
                <a16:creationId xmlns:a16="http://schemas.microsoft.com/office/drawing/2014/main" id="{F1417EBA-025C-4DE5-9AE9-CE10DDD34905}"/>
              </a:ext>
            </a:extLst>
          </p:cNvPr>
          <p:cNvSpPr/>
          <p:nvPr/>
        </p:nvSpPr>
        <p:spPr>
          <a:xfrm>
            <a:off x="303102" y="2680697"/>
            <a:ext cx="10268639" cy="121138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36">
              <a:solidFill>
                <a:srgbClr val="7D1D1D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9AA005-26ED-4FF9-8006-D6BF23EC8B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21" y="2322325"/>
            <a:ext cx="1599747" cy="20696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5B9A7C-7AF5-49BE-86E0-087FA2DA23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39" y="2287444"/>
            <a:ext cx="1626220" cy="21045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72D78F-CB08-42D4-B539-CEC8F5967F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5" t="10001" r="29545" b="3939"/>
          <a:stretch/>
        </p:blipFill>
        <p:spPr>
          <a:xfrm>
            <a:off x="469146" y="2306932"/>
            <a:ext cx="1405555" cy="20577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F0757F-2B4B-4156-A311-1FC4185188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6088" y="2338626"/>
            <a:ext cx="1570176" cy="203627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028" name="Picture 4" descr="Image result for cambridge public works weeks">
            <a:extLst>
              <a:ext uri="{FF2B5EF4-FFF2-40B4-BE49-F238E27FC236}">
                <a16:creationId xmlns:a16="http://schemas.microsoft.com/office/drawing/2014/main" id="{7A84B44F-65C5-42C8-BDC4-42BC3C5CC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417" y="2314958"/>
            <a:ext cx="2123654" cy="205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F65370D-3C79-43F4-9948-C917903857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4036" y="4511923"/>
            <a:ext cx="3445829" cy="1992838"/>
          </a:xfrm>
          <a:prstGeom prst="rect">
            <a:avLst/>
          </a:prstGeom>
          <a:ln>
            <a:solidFill>
              <a:srgbClr val="570D0D"/>
            </a:solidFill>
          </a:ln>
        </p:spPr>
      </p:pic>
    </p:spTree>
    <p:extLst>
      <p:ext uri="{BB962C8B-B14F-4D97-AF65-F5344CB8AC3E}">
        <p14:creationId xmlns:p14="http://schemas.microsoft.com/office/powerpoint/2010/main" val="1057487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6591"/>
            <a:ext cx="10820400" cy="8361218"/>
          </a:xfrm>
          <a:custGeom>
            <a:avLst/>
            <a:gdLst/>
            <a:ahLst/>
            <a:cxnLst/>
            <a:rect l="l" t="t" r="r" b="b"/>
            <a:pathLst>
              <a:path w="10058400" h="7772400">
                <a:moveTo>
                  <a:pt x="0" y="7772400"/>
                </a:moveTo>
                <a:lnTo>
                  <a:pt x="10058400" y="7772400"/>
                </a:lnTo>
                <a:lnTo>
                  <a:pt x="10058400" y="0"/>
                </a:lnTo>
                <a:lnTo>
                  <a:pt x="0" y="0"/>
                </a:lnTo>
                <a:lnTo>
                  <a:pt x="0" y="7772400"/>
                </a:lnTo>
                <a:close/>
              </a:path>
            </a:pathLst>
          </a:custGeom>
          <a:solidFill>
            <a:srgbClr val="727D86">
              <a:alpha val="14999"/>
            </a:srgbClr>
          </a:solidFill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13430" y="2284444"/>
            <a:ext cx="1475509" cy="1475509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685800" y="0"/>
                </a:moveTo>
                <a:lnTo>
                  <a:pt x="636823" y="1721"/>
                </a:lnTo>
                <a:lnTo>
                  <a:pt x="588776" y="6810"/>
                </a:lnTo>
                <a:lnTo>
                  <a:pt x="541774" y="15148"/>
                </a:lnTo>
                <a:lnTo>
                  <a:pt x="495934" y="26621"/>
                </a:lnTo>
                <a:lnTo>
                  <a:pt x="451371" y="41113"/>
                </a:lnTo>
                <a:lnTo>
                  <a:pt x="408202" y="58506"/>
                </a:lnTo>
                <a:lnTo>
                  <a:pt x="366542" y="78686"/>
                </a:lnTo>
                <a:lnTo>
                  <a:pt x="326508" y="101536"/>
                </a:lnTo>
                <a:lnTo>
                  <a:pt x="288216" y="126940"/>
                </a:lnTo>
                <a:lnTo>
                  <a:pt x="251782" y="154782"/>
                </a:lnTo>
                <a:lnTo>
                  <a:pt x="217321" y="184946"/>
                </a:lnTo>
                <a:lnTo>
                  <a:pt x="184951" y="217316"/>
                </a:lnTo>
                <a:lnTo>
                  <a:pt x="154786" y="251777"/>
                </a:lnTo>
                <a:lnTo>
                  <a:pt x="126943" y="288211"/>
                </a:lnTo>
                <a:lnTo>
                  <a:pt x="101539" y="326503"/>
                </a:lnTo>
                <a:lnTo>
                  <a:pt x="78688" y="366537"/>
                </a:lnTo>
                <a:lnTo>
                  <a:pt x="58508" y="408196"/>
                </a:lnTo>
                <a:lnTo>
                  <a:pt x="41114" y="451366"/>
                </a:lnTo>
                <a:lnTo>
                  <a:pt x="26622" y="495929"/>
                </a:lnTo>
                <a:lnTo>
                  <a:pt x="15149" y="541770"/>
                </a:lnTo>
                <a:lnTo>
                  <a:pt x="6810" y="588773"/>
                </a:lnTo>
                <a:lnTo>
                  <a:pt x="1721" y="636822"/>
                </a:lnTo>
                <a:lnTo>
                  <a:pt x="0" y="685800"/>
                </a:lnTo>
                <a:lnTo>
                  <a:pt x="1721" y="734776"/>
                </a:lnTo>
                <a:lnTo>
                  <a:pt x="6810" y="782823"/>
                </a:lnTo>
                <a:lnTo>
                  <a:pt x="15149" y="829825"/>
                </a:lnTo>
                <a:lnTo>
                  <a:pt x="26622" y="875665"/>
                </a:lnTo>
                <a:lnTo>
                  <a:pt x="41114" y="920228"/>
                </a:lnTo>
                <a:lnTo>
                  <a:pt x="58508" y="963397"/>
                </a:lnTo>
                <a:lnTo>
                  <a:pt x="78688" y="1005057"/>
                </a:lnTo>
                <a:lnTo>
                  <a:pt x="101539" y="1045091"/>
                </a:lnTo>
                <a:lnTo>
                  <a:pt x="126943" y="1083383"/>
                </a:lnTo>
                <a:lnTo>
                  <a:pt x="154786" y="1119817"/>
                </a:lnTo>
                <a:lnTo>
                  <a:pt x="184951" y="1154278"/>
                </a:lnTo>
                <a:lnTo>
                  <a:pt x="217321" y="1186648"/>
                </a:lnTo>
                <a:lnTo>
                  <a:pt x="251782" y="1216813"/>
                </a:lnTo>
                <a:lnTo>
                  <a:pt x="288216" y="1244656"/>
                </a:lnTo>
                <a:lnTo>
                  <a:pt x="326508" y="1270060"/>
                </a:lnTo>
                <a:lnTo>
                  <a:pt x="366542" y="1292911"/>
                </a:lnTo>
                <a:lnTo>
                  <a:pt x="408202" y="1313091"/>
                </a:lnTo>
                <a:lnTo>
                  <a:pt x="451371" y="1330485"/>
                </a:lnTo>
                <a:lnTo>
                  <a:pt x="495934" y="1344977"/>
                </a:lnTo>
                <a:lnTo>
                  <a:pt x="541774" y="1356450"/>
                </a:lnTo>
                <a:lnTo>
                  <a:pt x="588776" y="1364789"/>
                </a:lnTo>
                <a:lnTo>
                  <a:pt x="636823" y="1369878"/>
                </a:lnTo>
                <a:lnTo>
                  <a:pt x="685800" y="1371600"/>
                </a:lnTo>
                <a:lnTo>
                  <a:pt x="734776" y="1369878"/>
                </a:lnTo>
                <a:lnTo>
                  <a:pt x="782823" y="1364789"/>
                </a:lnTo>
                <a:lnTo>
                  <a:pt x="829825" y="1356450"/>
                </a:lnTo>
                <a:lnTo>
                  <a:pt x="875665" y="1344977"/>
                </a:lnTo>
                <a:lnTo>
                  <a:pt x="920228" y="1330485"/>
                </a:lnTo>
                <a:lnTo>
                  <a:pt x="963397" y="1313091"/>
                </a:lnTo>
                <a:lnTo>
                  <a:pt x="1005057" y="1292911"/>
                </a:lnTo>
                <a:lnTo>
                  <a:pt x="1045091" y="1270060"/>
                </a:lnTo>
                <a:lnTo>
                  <a:pt x="1083383" y="1244656"/>
                </a:lnTo>
                <a:lnTo>
                  <a:pt x="1119817" y="1216813"/>
                </a:lnTo>
                <a:lnTo>
                  <a:pt x="1154278" y="1186648"/>
                </a:lnTo>
                <a:lnTo>
                  <a:pt x="1186648" y="1154278"/>
                </a:lnTo>
                <a:lnTo>
                  <a:pt x="1216813" y="1119817"/>
                </a:lnTo>
                <a:lnTo>
                  <a:pt x="1244656" y="1083383"/>
                </a:lnTo>
                <a:lnTo>
                  <a:pt x="1270060" y="1045091"/>
                </a:lnTo>
                <a:lnTo>
                  <a:pt x="1292911" y="1005057"/>
                </a:lnTo>
                <a:lnTo>
                  <a:pt x="1313091" y="963397"/>
                </a:lnTo>
                <a:lnTo>
                  <a:pt x="1330485" y="920228"/>
                </a:lnTo>
                <a:lnTo>
                  <a:pt x="1344977" y="875665"/>
                </a:lnTo>
                <a:lnTo>
                  <a:pt x="1356450" y="829825"/>
                </a:lnTo>
                <a:lnTo>
                  <a:pt x="1364789" y="782823"/>
                </a:lnTo>
                <a:lnTo>
                  <a:pt x="1369878" y="734776"/>
                </a:lnTo>
                <a:lnTo>
                  <a:pt x="1371600" y="685800"/>
                </a:lnTo>
                <a:lnTo>
                  <a:pt x="1369878" y="636822"/>
                </a:lnTo>
                <a:lnTo>
                  <a:pt x="1364789" y="588773"/>
                </a:lnTo>
                <a:lnTo>
                  <a:pt x="1356450" y="541770"/>
                </a:lnTo>
                <a:lnTo>
                  <a:pt x="1344977" y="495929"/>
                </a:lnTo>
                <a:lnTo>
                  <a:pt x="1330485" y="451366"/>
                </a:lnTo>
                <a:lnTo>
                  <a:pt x="1313091" y="408196"/>
                </a:lnTo>
                <a:lnTo>
                  <a:pt x="1292911" y="366537"/>
                </a:lnTo>
                <a:lnTo>
                  <a:pt x="1270060" y="326503"/>
                </a:lnTo>
                <a:lnTo>
                  <a:pt x="1244656" y="288211"/>
                </a:lnTo>
                <a:lnTo>
                  <a:pt x="1216813" y="251777"/>
                </a:lnTo>
                <a:lnTo>
                  <a:pt x="1186648" y="217316"/>
                </a:lnTo>
                <a:lnTo>
                  <a:pt x="1154278" y="184946"/>
                </a:lnTo>
                <a:lnTo>
                  <a:pt x="1119817" y="154782"/>
                </a:lnTo>
                <a:lnTo>
                  <a:pt x="1083383" y="126940"/>
                </a:lnTo>
                <a:lnTo>
                  <a:pt x="1045091" y="101536"/>
                </a:lnTo>
                <a:lnTo>
                  <a:pt x="1005057" y="78686"/>
                </a:lnTo>
                <a:lnTo>
                  <a:pt x="963397" y="58506"/>
                </a:lnTo>
                <a:lnTo>
                  <a:pt x="920228" y="41113"/>
                </a:lnTo>
                <a:lnTo>
                  <a:pt x="875665" y="26621"/>
                </a:lnTo>
                <a:lnTo>
                  <a:pt x="829825" y="15148"/>
                </a:lnTo>
                <a:lnTo>
                  <a:pt x="782823" y="6810"/>
                </a:lnTo>
                <a:lnTo>
                  <a:pt x="734776" y="1721"/>
                </a:lnTo>
                <a:lnTo>
                  <a:pt x="685800" y="0"/>
                </a:lnTo>
                <a:close/>
              </a:path>
            </a:pathLst>
          </a:custGeom>
          <a:solidFill>
            <a:srgbClr val="FE4509"/>
          </a:solidFill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991648" y="2469402"/>
            <a:ext cx="864426" cy="11602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25235" y="5403891"/>
            <a:ext cx="1475509" cy="1475509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685800" y="0"/>
                </a:moveTo>
                <a:lnTo>
                  <a:pt x="636823" y="1721"/>
                </a:lnTo>
                <a:lnTo>
                  <a:pt x="588776" y="6810"/>
                </a:lnTo>
                <a:lnTo>
                  <a:pt x="541774" y="15148"/>
                </a:lnTo>
                <a:lnTo>
                  <a:pt x="495934" y="26621"/>
                </a:lnTo>
                <a:lnTo>
                  <a:pt x="451371" y="41113"/>
                </a:lnTo>
                <a:lnTo>
                  <a:pt x="408202" y="58506"/>
                </a:lnTo>
                <a:lnTo>
                  <a:pt x="366542" y="78686"/>
                </a:lnTo>
                <a:lnTo>
                  <a:pt x="326508" y="101536"/>
                </a:lnTo>
                <a:lnTo>
                  <a:pt x="288216" y="126940"/>
                </a:lnTo>
                <a:lnTo>
                  <a:pt x="251782" y="154782"/>
                </a:lnTo>
                <a:lnTo>
                  <a:pt x="217321" y="184946"/>
                </a:lnTo>
                <a:lnTo>
                  <a:pt x="184951" y="217316"/>
                </a:lnTo>
                <a:lnTo>
                  <a:pt x="154786" y="251777"/>
                </a:lnTo>
                <a:lnTo>
                  <a:pt x="126943" y="288211"/>
                </a:lnTo>
                <a:lnTo>
                  <a:pt x="101539" y="326503"/>
                </a:lnTo>
                <a:lnTo>
                  <a:pt x="78688" y="366537"/>
                </a:lnTo>
                <a:lnTo>
                  <a:pt x="58508" y="408196"/>
                </a:lnTo>
                <a:lnTo>
                  <a:pt x="41114" y="451366"/>
                </a:lnTo>
                <a:lnTo>
                  <a:pt x="26622" y="495929"/>
                </a:lnTo>
                <a:lnTo>
                  <a:pt x="15149" y="541770"/>
                </a:lnTo>
                <a:lnTo>
                  <a:pt x="6810" y="588773"/>
                </a:lnTo>
                <a:lnTo>
                  <a:pt x="1721" y="636822"/>
                </a:lnTo>
                <a:lnTo>
                  <a:pt x="0" y="685800"/>
                </a:lnTo>
                <a:lnTo>
                  <a:pt x="1721" y="734776"/>
                </a:lnTo>
                <a:lnTo>
                  <a:pt x="6810" y="782823"/>
                </a:lnTo>
                <a:lnTo>
                  <a:pt x="15149" y="829825"/>
                </a:lnTo>
                <a:lnTo>
                  <a:pt x="26622" y="875665"/>
                </a:lnTo>
                <a:lnTo>
                  <a:pt x="41114" y="920228"/>
                </a:lnTo>
                <a:lnTo>
                  <a:pt x="58508" y="963397"/>
                </a:lnTo>
                <a:lnTo>
                  <a:pt x="78688" y="1005057"/>
                </a:lnTo>
                <a:lnTo>
                  <a:pt x="101539" y="1045091"/>
                </a:lnTo>
                <a:lnTo>
                  <a:pt x="126943" y="1083383"/>
                </a:lnTo>
                <a:lnTo>
                  <a:pt x="154786" y="1119817"/>
                </a:lnTo>
                <a:lnTo>
                  <a:pt x="184951" y="1154278"/>
                </a:lnTo>
                <a:lnTo>
                  <a:pt x="217321" y="1186648"/>
                </a:lnTo>
                <a:lnTo>
                  <a:pt x="251782" y="1216813"/>
                </a:lnTo>
                <a:lnTo>
                  <a:pt x="288216" y="1244656"/>
                </a:lnTo>
                <a:lnTo>
                  <a:pt x="326508" y="1270060"/>
                </a:lnTo>
                <a:lnTo>
                  <a:pt x="366542" y="1292911"/>
                </a:lnTo>
                <a:lnTo>
                  <a:pt x="408202" y="1313091"/>
                </a:lnTo>
                <a:lnTo>
                  <a:pt x="451371" y="1330485"/>
                </a:lnTo>
                <a:lnTo>
                  <a:pt x="495934" y="1344977"/>
                </a:lnTo>
                <a:lnTo>
                  <a:pt x="541774" y="1356450"/>
                </a:lnTo>
                <a:lnTo>
                  <a:pt x="588776" y="1364789"/>
                </a:lnTo>
                <a:lnTo>
                  <a:pt x="636823" y="1369878"/>
                </a:lnTo>
                <a:lnTo>
                  <a:pt x="685800" y="1371600"/>
                </a:lnTo>
                <a:lnTo>
                  <a:pt x="734776" y="1369878"/>
                </a:lnTo>
                <a:lnTo>
                  <a:pt x="782823" y="1364789"/>
                </a:lnTo>
                <a:lnTo>
                  <a:pt x="829825" y="1356450"/>
                </a:lnTo>
                <a:lnTo>
                  <a:pt x="875665" y="1344977"/>
                </a:lnTo>
                <a:lnTo>
                  <a:pt x="920228" y="1330485"/>
                </a:lnTo>
                <a:lnTo>
                  <a:pt x="963397" y="1313091"/>
                </a:lnTo>
                <a:lnTo>
                  <a:pt x="1005057" y="1292911"/>
                </a:lnTo>
                <a:lnTo>
                  <a:pt x="1045091" y="1270060"/>
                </a:lnTo>
                <a:lnTo>
                  <a:pt x="1083383" y="1244656"/>
                </a:lnTo>
                <a:lnTo>
                  <a:pt x="1119817" y="1216813"/>
                </a:lnTo>
                <a:lnTo>
                  <a:pt x="1154278" y="1186648"/>
                </a:lnTo>
                <a:lnTo>
                  <a:pt x="1186648" y="1154278"/>
                </a:lnTo>
                <a:lnTo>
                  <a:pt x="1216813" y="1119817"/>
                </a:lnTo>
                <a:lnTo>
                  <a:pt x="1244656" y="1083383"/>
                </a:lnTo>
                <a:lnTo>
                  <a:pt x="1270060" y="1045091"/>
                </a:lnTo>
                <a:lnTo>
                  <a:pt x="1292911" y="1005057"/>
                </a:lnTo>
                <a:lnTo>
                  <a:pt x="1313091" y="963397"/>
                </a:lnTo>
                <a:lnTo>
                  <a:pt x="1330485" y="920228"/>
                </a:lnTo>
                <a:lnTo>
                  <a:pt x="1344977" y="875665"/>
                </a:lnTo>
                <a:lnTo>
                  <a:pt x="1356450" y="829825"/>
                </a:lnTo>
                <a:lnTo>
                  <a:pt x="1364789" y="782823"/>
                </a:lnTo>
                <a:lnTo>
                  <a:pt x="1369878" y="734776"/>
                </a:lnTo>
                <a:lnTo>
                  <a:pt x="1371600" y="685800"/>
                </a:lnTo>
                <a:lnTo>
                  <a:pt x="1369878" y="636822"/>
                </a:lnTo>
                <a:lnTo>
                  <a:pt x="1364789" y="588773"/>
                </a:lnTo>
                <a:lnTo>
                  <a:pt x="1356450" y="541770"/>
                </a:lnTo>
                <a:lnTo>
                  <a:pt x="1344977" y="495929"/>
                </a:lnTo>
                <a:lnTo>
                  <a:pt x="1330485" y="451366"/>
                </a:lnTo>
                <a:lnTo>
                  <a:pt x="1313091" y="408196"/>
                </a:lnTo>
                <a:lnTo>
                  <a:pt x="1292911" y="366537"/>
                </a:lnTo>
                <a:lnTo>
                  <a:pt x="1270060" y="326503"/>
                </a:lnTo>
                <a:lnTo>
                  <a:pt x="1244656" y="288211"/>
                </a:lnTo>
                <a:lnTo>
                  <a:pt x="1216813" y="251777"/>
                </a:lnTo>
                <a:lnTo>
                  <a:pt x="1186648" y="217316"/>
                </a:lnTo>
                <a:lnTo>
                  <a:pt x="1154278" y="184946"/>
                </a:lnTo>
                <a:lnTo>
                  <a:pt x="1119817" y="154782"/>
                </a:lnTo>
                <a:lnTo>
                  <a:pt x="1083383" y="126940"/>
                </a:lnTo>
                <a:lnTo>
                  <a:pt x="1045091" y="101536"/>
                </a:lnTo>
                <a:lnTo>
                  <a:pt x="1005057" y="78686"/>
                </a:lnTo>
                <a:lnTo>
                  <a:pt x="963397" y="58506"/>
                </a:lnTo>
                <a:lnTo>
                  <a:pt x="920228" y="41113"/>
                </a:lnTo>
                <a:lnTo>
                  <a:pt x="875665" y="26621"/>
                </a:lnTo>
                <a:lnTo>
                  <a:pt x="829825" y="15148"/>
                </a:lnTo>
                <a:lnTo>
                  <a:pt x="782823" y="6810"/>
                </a:lnTo>
                <a:lnTo>
                  <a:pt x="734776" y="1721"/>
                </a:lnTo>
                <a:lnTo>
                  <a:pt x="685800" y="0"/>
                </a:lnTo>
                <a:close/>
              </a:path>
            </a:pathLst>
          </a:custGeom>
          <a:solidFill>
            <a:srgbClr val="FE4509"/>
          </a:solidFill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20793" y="580295"/>
            <a:ext cx="6602220" cy="510406"/>
          </a:xfrm>
          <a:prstGeom prst="rect">
            <a:avLst/>
          </a:prstGeom>
        </p:spPr>
        <p:txBody>
          <a:bodyPr vert="horz" wrap="square" lIns="0" tIns="13662" rIns="0" bIns="0" rtlCol="0">
            <a:spAutoFit/>
          </a:bodyPr>
          <a:lstStyle/>
          <a:p>
            <a:pPr marL="13663">
              <a:spcBef>
                <a:spcPts val="108"/>
              </a:spcBef>
              <a:tabLst>
                <a:tab pos="3057703" algn="l"/>
              </a:tabLst>
            </a:pPr>
            <a:r>
              <a:rPr dirty="0">
                <a:solidFill>
                  <a:srgbClr val="727D86"/>
                </a:solidFill>
              </a:rPr>
              <a:t>5</a:t>
            </a:r>
            <a:r>
              <a:rPr spc="-59" dirty="0">
                <a:solidFill>
                  <a:srgbClr val="727D86"/>
                </a:solidFill>
              </a:rPr>
              <a:t> </a:t>
            </a:r>
            <a:r>
              <a:rPr dirty="0">
                <a:solidFill>
                  <a:srgbClr val="727D86"/>
                </a:solidFill>
              </a:rPr>
              <a:t>YEAR PLAN	</a:t>
            </a:r>
            <a:r>
              <a:rPr dirty="0"/>
              <a:t>SCOPE OF</a:t>
            </a:r>
            <a:r>
              <a:rPr spc="-102" dirty="0"/>
              <a:t> </a:t>
            </a:r>
            <a:r>
              <a:rPr dirty="0"/>
              <a:t>WORK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20793" y="1214871"/>
            <a:ext cx="9846974" cy="833251"/>
          </a:xfrm>
          <a:prstGeom prst="rect">
            <a:avLst/>
          </a:prstGeom>
        </p:spPr>
        <p:txBody>
          <a:bodyPr vert="horz" wrap="square" lIns="0" tIns="13662" rIns="0" bIns="0" rtlCol="0">
            <a:spAutoFit/>
          </a:bodyPr>
          <a:lstStyle/>
          <a:p>
            <a:pPr marL="13663" marR="5465" defTabSz="983712">
              <a:spcBef>
                <a:spcPts val="108"/>
              </a:spcBef>
            </a:pP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Our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approach emphasizes </a:t>
            </a:r>
            <a:r>
              <a:rPr sz="1775" b="1" spc="-5" dirty="0">
                <a:solidFill>
                  <a:srgbClr val="FE4509"/>
                </a:solidFill>
                <a:latin typeface="Arial"/>
                <a:cs typeface="Arial"/>
              </a:rPr>
              <a:t>streets </a:t>
            </a:r>
            <a:r>
              <a:rPr sz="1775" b="1" dirty="0">
                <a:solidFill>
                  <a:srgbClr val="FE4509"/>
                </a:solidFill>
                <a:latin typeface="Arial"/>
                <a:cs typeface="Arial"/>
              </a:rPr>
              <a:t>designed </a:t>
            </a:r>
            <a:r>
              <a:rPr sz="1775" b="1" spc="-5" dirty="0">
                <a:solidFill>
                  <a:srgbClr val="FE4509"/>
                </a:solidFill>
                <a:latin typeface="Arial"/>
                <a:cs typeface="Arial"/>
              </a:rPr>
              <a:t>and </a:t>
            </a:r>
            <a:r>
              <a:rPr sz="1775" b="1" dirty="0">
                <a:solidFill>
                  <a:srgbClr val="FE4509"/>
                </a:solidFill>
                <a:latin typeface="Arial"/>
                <a:cs typeface="Arial"/>
              </a:rPr>
              <a:t>operated for </a:t>
            </a:r>
            <a:r>
              <a:rPr sz="1775" b="1" spc="-5" dirty="0">
                <a:solidFill>
                  <a:srgbClr val="FE4509"/>
                </a:solidFill>
                <a:latin typeface="Arial"/>
                <a:cs typeface="Arial"/>
              </a:rPr>
              <a:t>everyone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.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The following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elements  allow pedestrians, bicyclists,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motorists,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and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transit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users of all ages and abilities 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to safely move  </a:t>
            </a:r>
            <a:r>
              <a:rPr sz="1775" spc="-5" dirty="0">
                <a:solidFill>
                  <a:srgbClr val="727D86"/>
                </a:solidFill>
                <a:latin typeface="Arial"/>
                <a:cs typeface="Arial"/>
              </a:rPr>
              <a:t>along and across </a:t>
            </a:r>
            <a:r>
              <a:rPr sz="1775" b="1" spc="-5" dirty="0">
                <a:solidFill>
                  <a:srgbClr val="FE4509"/>
                </a:solidFill>
                <a:latin typeface="Arial"/>
                <a:cs typeface="Arial"/>
              </a:rPr>
              <a:t>Complete</a:t>
            </a:r>
            <a:r>
              <a:rPr sz="1775" b="1" dirty="0">
                <a:solidFill>
                  <a:srgbClr val="FE4509"/>
                </a:solidFill>
                <a:latin typeface="Arial"/>
                <a:cs typeface="Arial"/>
              </a:rPr>
              <a:t> Streets</a:t>
            </a:r>
            <a:r>
              <a:rPr sz="1775" dirty="0">
                <a:solidFill>
                  <a:srgbClr val="727D86"/>
                </a:solidFill>
                <a:latin typeface="Arial"/>
                <a:cs typeface="Arial"/>
              </a:rPr>
              <a:t>.</a:t>
            </a:r>
            <a:endParaRPr sz="177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60186" y="5402690"/>
            <a:ext cx="1475509" cy="1475509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685800" y="0"/>
                </a:moveTo>
                <a:lnTo>
                  <a:pt x="636823" y="1721"/>
                </a:lnTo>
                <a:lnTo>
                  <a:pt x="588776" y="6810"/>
                </a:lnTo>
                <a:lnTo>
                  <a:pt x="541774" y="15148"/>
                </a:lnTo>
                <a:lnTo>
                  <a:pt x="495934" y="26621"/>
                </a:lnTo>
                <a:lnTo>
                  <a:pt x="451371" y="41113"/>
                </a:lnTo>
                <a:lnTo>
                  <a:pt x="408202" y="58506"/>
                </a:lnTo>
                <a:lnTo>
                  <a:pt x="366542" y="78686"/>
                </a:lnTo>
                <a:lnTo>
                  <a:pt x="326508" y="101536"/>
                </a:lnTo>
                <a:lnTo>
                  <a:pt x="288216" y="126940"/>
                </a:lnTo>
                <a:lnTo>
                  <a:pt x="251782" y="154782"/>
                </a:lnTo>
                <a:lnTo>
                  <a:pt x="217321" y="184946"/>
                </a:lnTo>
                <a:lnTo>
                  <a:pt x="184951" y="217316"/>
                </a:lnTo>
                <a:lnTo>
                  <a:pt x="154786" y="251777"/>
                </a:lnTo>
                <a:lnTo>
                  <a:pt x="126943" y="288211"/>
                </a:lnTo>
                <a:lnTo>
                  <a:pt x="101539" y="326503"/>
                </a:lnTo>
                <a:lnTo>
                  <a:pt x="78688" y="366537"/>
                </a:lnTo>
                <a:lnTo>
                  <a:pt x="58508" y="408196"/>
                </a:lnTo>
                <a:lnTo>
                  <a:pt x="41114" y="451366"/>
                </a:lnTo>
                <a:lnTo>
                  <a:pt x="26622" y="495929"/>
                </a:lnTo>
                <a:lnTo>
                  <a:pt x="15149" y="541770"/>
                </a:lnTo>
                <a:lnTo>
                  <a:pt x="6810" y="588773"/>
                </a:lnTo>
                <a:lnTo>
                  <a:pt x="1721" y="636822"/>
                </a:lnTo>
                <a:lnTo>
                  <a:pt x="0" y="685800"/>
                </a:lnTo>
                <a:lnTo>
                  <a:pt x="1721" y="734776"/>
                </a:lnTo>
                <a:lnTo>
                  <a:pt x="6810" y="782823"/>
                </a:lnTo>
                <a:lnTo>
                  <a:pt x="15149" y="829825"/>
                </a:lnTo>
                <a:lnTo>
                  <a:pt x="26622" y="875665"/>
                </a:lnTo>
                <a:lnTo>
                  <a:pt x="41114" y="920228"/>
                </a:lnTo>
                <a:lnTo>
                  <a:pt x="58508" y="963397"/>
                </a:lnTo>
                <a:lnTo>
                  <a:pt x="78688" y="1005057"/>
                </a:lnTo>
                <a:lnTo>
                  <a:pt x="101539" y="1045091"/>
                </a:lnTo>
                <a:lnTo>
                  <a:pt x="126943" y="1083383"/>
                </a:lnTo>
                <a:lnTo>
                  <a:pt x="154786" y="1119817"/>
                </a:lnTo>
                <a:lnTo>
                  <a:pt x="184951" y="1154278"/>
                </a:lnTo>
                <a:lnTo>
                  <a:pt x="217321" y="1186648"/>
                </a:lnTo>
                <a:lnTo>
                  <a:pt x="251782" y="1216813"/>
                </a:lnTo>
                <a:lnTo>
                  <a:pt x="288216" y="1244656"/>
                </a:lnTo>
                <a:lnTo>
                  <a:pt x="326508" y="1270060"/>
                </a:lnTo>
                <a:lnTo>
                  <a:pt x="366542" y="1292911"/>
                </a:lnTo>
                <a:lnTo>
                  <a:pt x="408202" y="1313091"/>
                </a:lnTo>
                <a:lnTo>
                  <a:pt x="451371" y="1330485"/>
                </a:lnTo>
                <a:lnTo>
                  <a:pt x="495934" y="1344977"/>
                </a:lnTo>
                <a:lnTo>
                  <a:pt x="541774" y="1356450"/>
                </a:lnTo>
                <a:lnTo>
                  <a:pt x="588776" y="1364789"/>
                </a:lnTo>
                <a:lnTo>
                  <a:pt x="636823" y="1369878"/>
                </a:lnTo>
                <a:lnTo>
                  <a:pt x="685800" y="1371600"/>
                </a:lnTo>
                <a:lnTo>
                  <a:pt x="734776" y="1369878"/>
                </a:lnTo>
                <a:lnTo>
                  <a:pt x="782823" y="1364789"/>
                </a:lnTo>
                <a:lnTo>
                  <a:pt x="829825" y="1356450"/>
                </a:lnTo>
                <a:lnTo>
                  <a:pt x="875665" y="1344977"/>
                </a:lnTo>
                <a:lnTo>
                  <a:pt x="920228" y="1330485"/>
                </a:lnTo>
                <a:lnTo>
                  <a:pt x="963397" y="1313091"/>
                </a:lnTo>
                <a:lnTo>
                  <a:pt x="1005057" y="1292911"/>
                </a:lnTo>
                <a:lnTo>
                  <a:pt x="1045091" y="1270060"/>
                </a:lnTo>
                <a:lnTo>
                  <a:pt x="1083383" y="1244656"/>
                </a:lnTo>
                <a:lnTo>
                  <a:pt x="1119817" y="1216813"/>
                </a:lnTo>
                <a:lnTo>
                  <a:pt x="1154278" y="1186648"/>
                </a:lnTo>
                <a:lnTo>
                  <a:pt x="1186648" y="1154278"/>
                </a:lnTo>
                <a:lnTo>
                  <a:pt x="1216813" y="1119817"/>
                </a:lnTo>
                <a:lnTo>
                  <a:pt x="1244656" y="1083383"/>
                </a:lnTo>
                <a:lnTo>
                  <a:pt x="1270060" y="1045091"/>
                </a:lnTo>
                <a:lnTo>
                  <a:pt x="1292911" y="1005057"/>
                </a:lnTo>
                <a:lnTo>
                  <a:pt x="1313091" y="963397"/>
                </a:lnTo>
                <a:lnTo>
                  <a:pt x="1330485" y="920228"/>
                </a:lnTo>
                <a:lnTo>
                  <a:pt x="1344977" y="875665"/>
                </a:lnTo>
                <a:lnTo>
                  <a:pt x="1356450" y="829825"/>
                </a:lnTo>
                <a:lnTo>
                  <a:pt x="1364789" y="782823"/>
                </a:lnTo>
                <a:lnTo>
                  <a:pt x="1369878" y="734776"/>
                </a:lnTo>
                <a:lnTo>
                  <a:pt x="1371600" y="685800"/>
                </a:lnTo>
                <a:lnTo>
                  <a:pt x="1369878" y="636822"/>
                </a:lnTo>
                <a:lnTo>
                  <a:pt x="1364789" y="588773"/>
                </a:lnTo>
                <a:lnTo>
                  <a:pt x="1356450" y="541770"/>
                </a:lnTo>
                <a:lnTo>
                  <a:pt x="1344977" y="495929"/>
                </a:lnTo>
                <a:lnTo>
                  <a:pt x="1330485" y="451366"/>
                </a:lnTo>
                <a:lnTo>
                  <a:pt x="1313091" y="408196"/>
                </a:lnTo>
                <a:lnTo>
                  <a:pt x="1292911" y="366537"/>
                </a:lnTo>
                <a:lnTo>
                  <a:pt x="1270060" y="326503"/>
                </a:lnTo>
                <a:lnTo>
                  <a:pt x="1244656" y="288211"/>
                </a:lnTo>
                <a:lnTo>
                  <a:pt x="1216813" y="251777"/>
                </a:lnTo>
                <a:lnTo>
                  <a:pt x="1186648" y="217316"/>
                </a:lnTo>
                <a:lnTo>
                  <a:pt x="1154278" y="184946"/>
                </a:lnTo>
                <a:lnTo>
                  <a:pt x="1119817" y="154782"/>
                </a:lnTo>
                <a:lnTo>
                  <a:pt x="1083383" y="126940"/>
                </a:lnTo>
                <a:lnTo>
                  <a:pt x="1045091" y="101536"/>
                </a:lnTo>
                <a:lnTo>
                  <a:pt x="1005057" y="78686"/>
                </a:lnTo>
                <a:lnTo>
                  <a:pt x="963397" y="58506"/>
                </a:lnTo>
                <a:lnTo>
                  <a:pt x="920228" y="41113"/>
                </a:lnTo>
                <a:lnTo>
                  <a:pt x="875665" y="26621"/>
                </a:lnTo>
                <a:lnTo>
                  <a:pt x="829825" y="15148"/>
                </a:lnTo>
                <a:lnTo>
                  <a:pt x="782823" y="6810"/>
                </a:lnTo>
                <a:lnTo>
                  <a:pt x="734776" y="1721"/>
                </a:lnTo>
                <a:lnTo>
                  <a:pt x="685800" y="0"/>
                </a:lnTo>
                <a:close/>
              </a:path>
            </a:pathLst>
          </a:custGeom>
          <a:solidFill>
            <a:srgbClr val="FE4509"/>
          </a:solidFill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26868" y="5315359"/>
            <a:ext cx="1672243" cy="16525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239352" y="2286192"/>
            <a:ext cx="1475509" cy="1475509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685800" y="0"/>
                </a:moveTo>
                <a:lnTo>
                  <a:pt x="636823" y="1721"/>
                </a:lnTo>
                <a:lnTo>
                  <a:pt x="588776" y="6810"/>
                </a:lnTo>
                <a:lnTo>
                  <a:pt x="541774" y="15148"/>
                </a:lnTo>
                <a:lnTo>
                  <a:pt x="495934" y="26621"/>
                </a:lnTo>
                <a:lnTo>
                  <a:pt x="451371" y="41113"/>
                </a:lnTo>
                <a:lnTo>
                  <a:pt x="408202" y="58506"/>
                </a:lnTo>
                <a:lnTo>
                  <a:pt x="366542" y="78686"/>
                </a:lnTo>
                <a:lnTo>
                  <a:pt x="326508" y="101536"/>
                </a:lnTo>
                <a:lnTo>
                  <a:pt x="288216" y="126940"/>
                </a:lnTo>
                <a:lnTo>
                  <a:pt x="251782" y="154782"/>
                </a:lnTo>
                <a:lnTo>
                  <a:pt x="217321" y="184946"/>
                </a:lnTo>
                <a:lnTo>
                  <a:pt x="184951" y="217316"/>
                </a:lnTo>
                <a:lnTo>
                  <a:pt x="154786" y="251777"/>
                </a:lnTo>
                <a:lnTo>
                  <a:pt x="126943" y="288211"/>
                </a:lnTo>
                <a:lnTo>
                  <a:pt x="101539" y="326503"/>
                </a:lnTo>
                <a:lnTo>
                  <a:pt x="78688" y="366537"/>
                </a:lnTo>
                <a:lnTo>
                  <a:pt x="58508" y="408196"/>
                </a:lnTo>
                <a:lnTo>
                  <a:pt x="41114" y="451366"/>
                </a:lnTo>
                <a:lnTo>
                  <a:pt x="26622" y="495929"/>
                </a:lnTo>
                <a:lnTo>
                  <a:pt x="15149" y="541770"/>
                </a:lnTo>
                <a:lnTo>
                  <a:pt x="6810" y="588773"/>
                </a:lnTo>
                <a:lnTo>
                  <a:pt x="1721" y="636822"/>
                </a:lnTo>
                <a:lnTo>
                  <a:pt x="0" y="685800"/>
                </a:lnTo>
                <a:lnTo>
                  <a:pt x="1721" y="734776"/>
                </a:lnTo>
                <a:lnTo>
                  <a:pt x="6810" y="782823"/>
                </a:lnTo>
                <a:lnTo>
                  <a:pt x="15149" y="829825"/>
                </a:lnTo>
                <a:lnTo>
                  <a:pt x="26622" y="875665"/>
                </a:lnTo>
                <a:lnTo>
                  <a:pt x="41114" y="920228"/>
                </a:lnTo>
                <a:lnTo>
                  <a:pt x="58508" y="963397"/>
                </a:lnTo>
                <a:lnTo>
                  <a:pt x="78688" y="1005057"/>
                </a:lnTo>
                <a:lnTo>
                  <a:pt x="101539" y="1045091"/>
                </a:lnTo>
                <a:lnTo>
                  <a:pt x="126943" y="1083383"/>
                </a:lnTo>
                <a:lnTo>
                  <a:pt x="154786" y="1119817"/>
                </a:lnTo>
                <a:lnTo>
                  <a:pt x="184951" y="1154278"/>
                </a:lnTo>
                <a:lnTo>
                  <a:pt x="217321" y="1186648"/>
                </a:lnTo>
                <a:lnTo>
                  <a:pt x="251782" y="1216813"/>
                </a:lnTo>
                <a:lnTo>
                  <a:pt x="288216" y="1244656"/>
                </a:lnTo>
                <a:lnTo>
                  <a:pt x="326508" y="1270060"/>
                </a:lnTo>
                <a:lnTo>
                  <a:pt x="366542" y="1292911"/>
                </a:lnTo>
                <a:lnTo>
                  <a:pt x="408202" y="1313091"/>
                </a:lnTo>
                <a:lnTo>
                  <a:pt x="451371" y="1330485"/>
                </a:lnTo>
                <a:lnTo>
                  <a:pt x="495934" y="1344977"/>
                </a:lnTo>
                <a:lnTo>
                  <a:pt x="541774" y="1356450"/>
                </a:lnTo>
                <a:lnTo>
                  <a:pt x="588776" y="1364789"/>
                </a:lnTo>
                <a:lnTo>
                  <a:pt x="636823" y="1369878"/>
                </a:lnTo>
                <a:lnTo>
                  <a:pt x="685800" y="1371600"/>
                </a:lnTo>
                <a:lnTo>
                  <a:pt x="734776" y="1369878"/>
                </a:lnTo>
                <a:lnTo>
                  <a:pt x="782823" y="1364789"/>
                </a:lnTo>
                <a:lnTo>
                  <a:pt x="829825" y="1356450"/>
                </a:lnTo>
                <a:lnTo>
                  <a:pt x="875665" y="1344977"/>
                </a:lnTo>
                <a:lnTo>
                  <a:pt x="920228" y="1330485"/>
                </a:lnTo>
                <a:lnTo>
                  <a:pt x="963397" y="1313091"/>
                </a:lnTo>
                <a:lnTo>
                  <a:pt x="1005057" y="1292911"/>
                </a:lnTo>
                <a:lnTo>
                  <a:pt x="1045091" y="1270060"/>
                </a:lnTo>
                <a:lnTo>
                  <a:pt x="1083383" y="1244656"/>
                </a:lnTo>
                <a:lnTo>
                  <a:pt x="1119817" y="1216813"/>
                </a:lnTo>
                <a:lnTo>
                  <a:pt x="1154278" y="1186648"/>
                </a:lnTo>
                <a:lnTo>
                  <a:pt x="1186648" y="1154278"/>
                </a:lnTo>
                <a:lnTo>
                  <a:pt x="1216813" y="1119817"/>
                </a:lnTo>
                <a:lnTo>
                  <a:pt x="1244656" y="1083383"/>
                </a:lnTo>
                <a:lnTo>
                  <a:pt x="1270060" y="1045091"/>
                </a:lnTo>
                <a:lnTo>
                  <a:pt x="1292911" y="1005057"/>
                </a:lnTo>
                <a:lnTo>
                  <a:pt x="1313091" y="963397"/>
                </a:lnTo>
                <a:lnTo>
                  <a:pt x="1330485" y="920228"/>
                </a:lnTo>
                <a:lnTo>
                  <a:pt x="1344977" y="875665"/>
                </a:lnTo>
                <a:lnTo>
                  <a:pt x="1356450" y="829825"/>
                </a:lnTo>
                <a:lnTo>
                  <a:pt x="1364789" y="782823"/>
                </a:lnTo>
                <a:lnTo>
                  <a:pt x="1369878" y="734776"/>
                </a:lnTo>
                <a:lnTo>
                  <a:pt x="1371600" y="685800"/>
                </a:lnTo>
                <a:lnTo>
                  <a:pt x="1369878" y="636822"/>
                </a:lnTo>
                <a:lnTo>
                  <a:pt x="1364789" y="588773"/>
                </a:lnTo>
                <a:lnTo>
                  <a:pt x="1356450" y="541770"/>
                </a:lnTo>
                <a:lnTo>
                  <a:pt x="1344977" y="495929"/>
                </a:lnTo>
                <a:lnTo>
                  <a:pt x="1330485" y="451366"/>
                </a:lnTo>
                <a:lnTo>
                  <a:pt x="1313091" y="408196"/>
                </a:lnTo>
                <a:lnTo>
                  <a:pt x="1292911" y="366537"/>
                </a:lnTo>
                <a:lnTo>
                  <a:pt x="1270060" y="326503"/>
                </a:lnTo>
                <a:lnTo>
                  <a:pt x="1244656" y="288211"/>
                </a:lnTo>
                <a:lnTo>
                  <a:pt x="1216813" y="251777"/>
                </a:lnTo>
                <a:lnTo>
                  <a:pt x="1186648" y="217316"/>
                </a:lnTo>
                <a:lnTo>
                  <a:pt x="1154278" y="184946"/>
                </a:lnTo>
                <a:lnTo>
                  <a:pt x="1119817" y="154782"/>
                </a:lnTo>
                <a:lnTo>
                  <a:pt x="1083383" y="126940"/>
                </a:lnTo>
                <a:lnTo>
                  <a:pt x="1045091" y="101536"/>
                </a:lnTo>
                <a:lnTo>
                  <a:pt x="1005057" y="78686"/>
                </a:lnTo>
                <a:lnTo>
                  <a:pt x="963397" y="58506"/>
                </a:lnTo>
                <a:lnTo>
                  <a:pt x="920228" y="41113"/>
                </a:lnTo>
                <a:lnTo>
                  <a:pt x="875665" y="26621"/>
                </a:lnTo>
                <a:lnTo>
                  <a:pt x="829825" y="15148"/>
                </a:lnTo>
                <a:lnTo>
                  <a:pt x="782823" y="6810"/>
                </a:lnTo>
                <a:lnTo>
                  <a:pt x="734776" y="1721"/>
                </a:lnTo>
                <a:lnTo>
                  <a:pt x="685800" y="0"/>
                </a:lnTo>
                <a:close/>
              </a:path>
            </a:pathLst>
          </a:custGeom>
          <a:solidFill>
            <a:srgbClr val="FE4509"/>
          </a:solidFill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239352" y="5402686"/>
            <a:ext cx="1475509" cy="14755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60186" y="2286192"/>
            <a:ext cx="1475509" cy="1475509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685800" y="0"/>
                </a:moveTo>
                <a:lnTo>
                  <a:pt x="636823" y="1721"/>
                </a:lnTo>
                <a:lnTo>
                  <a:pt x="588776" y="6810"/>
                </a:lnTo>
                <a:lnTo>
                  <a:pt x="541774" y="15148"/>
                </a:lnTo>
                <a:lnTo>
                  <a:pt x="495934" y="26621"/>
                </a:lnTo>
                <a:lnTo>
                  <a:pt x="451371" y="41113"/>
                </a:lnTo>
                <a:lnTo>
                  <a:pt x="408202" y="58506"/>
                </a:lnTo>
                <a:lnTo>
                  <a:pt x="366542" y="78686"/>
                </a:lnTo>
                <a:lnTo>
                  <a:pt x="326508" y="101536"/>
                </a:lnTo>
                <a:lnTo>
                  <a:pt x="288216" y="126940"/>
                </a:lnTo>
                <a:lnTo>
                  <a:pt x="251782" y="154782"/>
                </a:lnTo>
                <a:lnTo>
                  <a:pt x="217321" y="184946"/>
                </a:lnTo>
                <a:lnTo>
                  <a:pt x="184951" y="217316"/>
                </a:lnTo>
                <a:lnTo>
                  <a:pt x="154786" y="251777"/>
                </a:lnTo>
                <a:lnTo>
                  <a:pt x="126943" y="288211"/>
                </a:lnTo>
                <a:lnTo>
                  <a:pt x="101539" y="326503"/>
                </a:lnTo>
                <a:lnTo>
                  <a:pt x="78688" y="366537"/>
                </a:lnTo>
                <a:lnTo>
                  <a:pt x="58508" y="408196"/>
                </a:lnTo>
                <a:lnTo>
                  <a:pt x="41114" y="451366"/>
                </a:lnTo>
                <a:lnTo>
                  <a:pt x="26622" y="495929"/>
                </a:lnTo>
                <a:lnTo>
                  <a:pt x="15149" y="541770"/>
                </a:lnTo>
                <a:lnTo>
                  <a:pt x="6810" y="588773"/>
                </a:lnTo>
                <a:lnTo>
                  <a:pt x="1721" y="636822"/>
                </a:lnTo>
                <a:lnTo>
                  <a:pt x="0" y="685800"/>
                </a:lnTo>
                <a:lnTo>
                  <a:pt x="1721" y="734776"/>
                </a:lnTo>
                <a:lnTo>
                  <a:pt x="6810" y="782823"/>
                </a:lnTo>
                <a:lnTo>
                  <a:pt x="15149" y="829825"/>
                </a:lnTo>
                <a:lnTo>
                  <a:pt x="26622" y="875665"/>
                </a:lnTo>
                <a:lnTo>
                  <a:pt x="41114" y="920228"/>
                </a:lnTo>
                <a:lnTo>
                  <a:pt x="58508" y="963397"/>
                </a:lnTo>
                <a:lnTo>
                  <a:pt x="78688" y="1005057"/>
                </a:lnTo>
                <a:lnTo>
                  <a:pt x="101539" y="1045091"/>
                </a:lnTo>
                <a:lnTo>
                  <a:pt x="126943" y="1083383"/>
                </a:lnTo>
                <a:lnTo>
                  <a:pt x="154786" y="1119817"/>
                </a:lnTo>
                <a:lnTo>
                  <a:pt x="184951" y="1154278"/>
                </a:lnTo>
                <a:lnTo>
                  <a:pt x="217321" y="1186648"/>
                </a:lnTo>
                <a:lnTo>
                  <a:pt x="251782" y="1216813"/>
                </a:lnTo>
                <a:lnTo>
                  <a:pt x="288216" y="1244656"/>
                </a:lnTo>
                <a:lnTo>
                  <a:pt x="326508" y="1270060"/>
                </a:lnTo>
                <a:lnTo>
                  <a:pt x="366542" y="1292911"/>
                </a:lnTo>
                <a:lnTo>
                  <a:pt x="408202" y="1313091"/>
                </a:lnTo>
                <a:lnTo>
                  <a:pt x="451371" y="1330485"/>
                </a:lnTo>
                <a:lnTo>
                  <a:pt x="495934" y="1344977"/>
                </a:lnTo>
                <a:lnTo>
                  <a:pt x="541774" y="1356450"/>
                </a:lnTo>
                <a:lnTo>
                  <a:pt x="588776" y="1364789"/>
                </a:lnTo>
                <a:lnTo>
                  <a:pt x="636823" y="1369878"/>
                </a:lnTo>
                <a:lnTo>
                  <a:pt x="685800" y="1371600"/>
                </a:lnTo>
                <a:lnTo>
                  <a:pt x="734776" y="1369878"/>
                </a:lnTo>
                <a:lnTo>
                  <a:pt x="782823" y="1364789"/>
                </a:lnTo>
                <a:lnTo>
                  <a:pt x="829825" y="1356450"/>
                </a:lnTo>
                <a:lnTo>
                  <a:pt x="875665" y="1344977"/>
                </a:lnTo>
                <a:lnTo>
                  <a:pt x="920228" y="1330485"/>
                </a:lnTo>
                <a:lnTo>
                  <a:pt x="963397" y="1313091"/>
                </a:lnTo>
                <a:lnTo>
                  <a:pt x="1005057" y="1292911"/>
                </a:lnTo>
                <a:lnTo>
                  <a:pt x="1045091" y="1270060"/>
                </a:lnTo>
                <a:lnTo>
                  <a:pt x="1083383" y="1244656"/>
                </a:lnTo>
                <a:lnTo>
                  <a:pt x="1119817" y="1216813"/>
                </a:lnTo>
                <a:lnTo>
                  <a:pt x="1154278" y="1186648"/>
                </a:lnTo>
                <a:lnTo>
                  <a:pt x="1186648" y="1154278"/>
                </a:lnTo>
                <a:lnTo>
                  <a:pt x="1216813" y="1119817"/>
                </a:lnTo>
                <a:lnTo>
                  <a:pt x="1244656" y="1083383"/>
                </a:lnTo>
                <a:lnTo>
                  <a:pt x="1270060" y="1045091"/>
                </a:lnTo>
                <a:lnTo>
                  <a:pt x="1292911" y="1005057"/>
                </a:lnTo>
                <a:lnTo>
                  <a:pt x="1313091" y="963397"/>
                </a:lnTo>
                <a:lnTo>
                  <a:pt x="1330485" y="920228"/>
                </a:lnTo>
                <a:lnTo>
                  <a:pt x="1344977" y="875665"/>
                </a:lnTo>
                <a:lnTo>
                  <a:pt x="1356450" y="829825"/>
                </a:lnTo>
                <a:lnTo>
                  <a:pt x="1364789" y="782823"/>
                </a:lnTo>
                <a:lnTo>
                  <a:pt x="1369878" y="734776"/>
                </a:lnTo>
                <a:lnTo>
                  <a:pt x="1371600" y="685800"/>
                </a:lnTo>
                <a:lnTo>
                  <a:pt x="1369878" y="636822"/>
                </a:lnTo>
                <a:lnTo>
                  <a:pt x="1364789" y="588773"/>
                </a:lnTo>
                <a:lnTo>
                  <a:pt x="1356450" y="541770"/>
                </a:lnTo>
                <a:lnTo>
                  <a:pt x="1344977" y="495929"/>
                </a:lnTo>
                <a:lnTo>
                  <a:pt x="1330485" y="451366"/>
                </a:lnTo>
                <a:lnTo>
                  <a:pt x="1313091" y="408196"/>
                </a:lnTo>
                <a:lnTo>
                  <a:pt x="1292911" y="366537"/>
                </a:lnTo>
                <a:lnTo>
                  <a:pt x="1270060" y="326503"/>
                </a:lnTo>
                <a:lnTo>
                  <a:pt x="1244656" y="288211"/>
                </a:lnTo>
                <a:lnTo>
                  <a:pt x="1216813" y="251777"/>
                </a:lnTo>
                <a:lnTo>
                  <a:pt x="1186648" y="217316"/>
                </a:lnTo>
                <a:lnTo>
                  <a:pt x="1154278" y="184946"/>
                </a:lnTo>
                <a:lnTo>
                  <a:pt x="1119817" y="154782"/>
                </a:lnTo>
                <a:lnTo>
                  <a:pt x="1083383" y="126940"/>
                </a:lnTo>
                <a:lnTo>
                  <a:pt x="1045091" y="101536"/>
                </a:lnTo>
                <a:lnTo>
                  <a:pt x="1005057" y="78686"/>
                </a:lnTo>
                <a:lnTo>
                  <a:pt x="963397" y="58506"/>
                </a:lnTo>
                <a:lnTo>
                  <a:pt x="920228" y="41113"/>
                </a:lnTo>
                <a:lnTo>
                  <a:pt x="875665" y="26621"/>
                </a:lnTo>
                <a:lnTo>
                  <a:pt x="829825" y="15148"/>
                </a:lnTo>
                <a:lnTo>
                  <a:pt x="782823" y="6810"/>
                </a:lnTo>
                <a:lnTo>
                  <a:pt x="734776" y="1721"/>
                </a:lnTo>
                <a:lnTo>
                  <a:pt x="685800" y="0"/>
                </a:lnTo>
                <a:close/>
              </a:path>
            </a:pathLst>
          </a:custGeom>
          <a:solidFill>
            <a:srgbClr val="FE4509"/>
          </a:solidFill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391001" y="2445494"/>
            <a:ext cx="1172209" cy="11722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37227" y="3903132"/>
            <a:ext cx="1721427" cy="0"/>
          </a:xfrm>
          <a:custGeom>
            <a:avLst/>
            <a:gdLst/>
            <a:ahLst/>
            <a:cxnLst/>
            <a:rect l="l" t="t" r="r" b="b"/>
            <a:pathLst>
              <a:path w="1600200">
                <a:moveTo>
                  <a:pt x="0" y="0"/>
                </a:moveTo>
                <a:lnTo>
                  <a:pt x="1600200" y="0"/>
                </a:lnTo>
              </a:path>
            </a:pathLst>
          </a:custGeom>
          <a:ln w="12700">
            <a:solidFill>
              <a:srgbClr val="3F3F3F"/>
            </a:solidFill>
          </a:ln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4778" y="3952430"/>
            <a:ext cx="2920278" cy="1007401"/>
          </a:xfrm>
          <a:prstGeom prst="rect">
            <a:avLst/>
          </a:prstGeom>
        </p:spPr>
        <p:txBody>
          <a:bodyPr vert="horz" wrap="square" lIns="0" tIns="13662" rIns="0" bIns="0" rtlCol="0">
            <a:spAutoFit/>
          </a:bodyPr>
          <a:lstStyle/>
          <a:p>
            <a:pPr marL="13663" marR="5465" algn="ctr" defTabSz="983712">
              <a:spcBef>
                <a:spcPts val="108"/>
              </a:spcBef>
            </a:pPr>
            <a:r>
              <a:rPr sz="1614" dirty="0">
                <a:solidFill>
                  <a:srgbClr val="727D86"/>
                </a:solidFill>
                <a:latin typeface="Arial"/>
                <a:cs typeface="Arial"/>
              </a:rPr>
              <a:t>Accessibility: Ensure</a:t>
            </a:r>
            <a:r>
              <a:rPr sz="1614" spc="-10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614" spc="-5" dirty="0">
                <a:solidFill>
                  <a:srgbClr val="727D86"/>
                </a:solidFill>
                <a:latin typeface="Arial"/>
                <a:cs typeface="Arial"/>
              </a:rPr>
              <a:t>pedestrian  </a:t>
            </a:r>
            <a:r>
              <a:rPr sz="1614" dirty="0">
                <a:solidFill>
                  <a:srgbClr val="727D86"/>
                </a:solidFill>
                <a:latin typeface="Arial"/>
                <a:cs typeface="Arial"/>
              </a:rPr>
              <a:t>ramps </a:t>
            </a:r>
            <a:r>
              <a:rPr sz="1614" spc="-5" dirty="0">
                <a:solidFill>
                  <a:srgbClr val="727D86"/>
                </a:solidFill>
                <a:latin typeface="Arial"/>
                <a:cs typeface="Arial"/>
              </a:rPr>
              <a:t>and </a:t>
            </a:r>
            <a:r>
              <a:rPr sz="1614" dirty="0">
                <a:solidFill>
                  <a:srgbClr val="727D86"/>
                </a:solidFill>
                <a:latin typeface="Arial"/>
                <a:cs typeface="Arial"/>
              </a:rPr>
              <a:t>sidewalks </a:t>
            </a:r>
            <a:r>
              <a:rPr sz="1614" spc="-5" dirty="0">
                <a:solidFill>
                  <a:srgbClr val="727D86"/>
                </a:solidFill>
                <a:latin typeface="Arial"/>
                <a:cs typeface="Arial"/>
              </a:rPr>
              <a:t>are  accessible </a:t>
            </a:r>
            <a:r>
              <a:rPr sz="1614" dirty="0">
                <a:solidFill>
                  <a:srgbClr val="727D86"/>
                </a:solidFill>
                <a:latin typeface="Arial"/>
                <a:cs typeface="Arial"/>
              </a:rPr>
              <a:t>for </a:t>
            </a:r>
            <a:r>
              <a:rPr sz="1614" spc="-5" dirty="0">
                <a:solidFill>
                  <a:srgbClr val="727D86"/>
                </a:solidFill>
                <a:latin typeface="Arial"/>
                <a:cs typeface="Arial"/>
              </a:rPr>
              <a:t>all, and  implement universal</a:t>
            </a:r>
            <a:r>
              <a:rPr sz="1614" spc="-43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614" spc="-5" dirty="0">
                <a:solidFill>
                  <a:srgbClr val="727D86"/>
                </a:solidFill>
                <a:latin typeface="Arial"/>
                <a:cs typeface="Arial"/>
              </a:rPr>
              <a:t>design</a:t>
            </a:r>
            <a:endParaRPr sz="161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50908" y="7087998"/>
            <a:ext cx="3170295" cy="758999"/>
          </a:xfrm>
          <a:prstGeom prst="rect">
            <a:avLst/>
          </a:prstGeom>
        </p:spPr>
        <p:txBody>
          <a:bodyPr vert="horz" wrap="square" lIns="0" tIns="13662" rIns="0" bIns="0" rtlCol="0">
            <a:spAutoFit/>
          </a:bodyPr>
          <a:lstStyle/>
          <a:p>
            <a:pPr marL="12980" marR="5465" algn="ctr" defTabSz="983712">
              <a:spcBef>
                <a:spcPts val="108"/>
              </a:spcBef>
            </a:pPr>
            <a:r>
              <a:rPr sz="1614" dirty="0">
                <a:solidFill>
                  <a:srgbClr val="727D86"/>
                </a:solidFill>
                <a:latin typeface="Arial"/>
                <a:cs typeface="Arial"/>
              </a:rPr>
              <a:t>Street trees &amp; </a:t>
            </a:r>
            <a:r>
              <a:rPr sz="1614" spc="-5" dirty="0">
                <a:solidFill>
                  <a:srgbClr val="727D86"/>
                </a:solidFill>
                <a:latin typeface="Arial"/>
                <a:cs typeface="Arial"/>
              </a:rPr>
              <a:t>green</a:t>
            </a:r>
            <a:r>
              <a:rPr sz="1614" spc="-10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614" spc="-5" dirty="0">
                <a:solidFill>
                  <a:srgbClr val="727D86"/>
                </a:solidFill>
                <a:latin typeface="Arial"/>
                <a:cs typeface="Arial"/>
              </a:rPr>
              <a:t>infrastructure:  Reduce urban heat island and  improve water</a:t>
            </a:r>
            <a:r>
              <a:rPr sz="1614" spc="-22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614" spc="-5" dirty="0">
                <a:solidFill>
                  <a:srgbClr val="727D86"/>
                </a:solidFill>
                <a:latin typeface="Arial"/>
                <a:cs typeface="Arial"/>
              </a:rPr>
              <a:t>quality</a:t>
            </a:r>
            <a:endParaRPr sz="161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143443" y="3903132"/>
            <a:ext cx="1721427" cy="0"/>
          </a:xfrm>
          <a:custGeom>
            <a:avLst/>
            <a:gdLst/>
            <a:ahLst/>
            <a:cxnLst/>
            <a:rect l="l" t="t" r="r" b="b"/>
            <a:pathLst>
              <a:path w="1600200">
                <a:moveTo>
                  <a:pt x="0" y="0"/>
                </a:moveTo>
                <a:lnTo>
                  <a:pt x="1600200" y="0"/>
                </a:lnTo>
              </a:path>
            </a:pathLst>
          </a:custGeom>
          <a:ln w="12700">
            <a:solidFill>
              <a:srgbClr val="3F3F3F"/>
            </a:solidFill>
          </a:ln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587743" y="3951774"/>
            <a:ext cx="2832158" cy="758999"/>
          </a:xfrm>
          <a:prstGeom prst="rect">
            <a:avLst/>
          </a:prstGeom>
        </p:spPr>
        <p:txBody>
          <a:bodyPr vert="horz" wrap="square" lIns="0" tIns="13662" rIns="0" bIns="0" rtlCol="0">
            <a:spAutoFit/>
          </a:bodyPr>
          <a:lstStyle/>
          <a:p>
            <a:pPr marL="13663" marR="5465" algn="ctr" defTabSz="983712">
              <a:spcBef>
                <a:spcPts val="108"/>
              </a:spcBef>
            </a:pPr>
            <a:r>
              <a:rPr sz="1614" spc="-11" dirty="0">
                <a:solidFill>
                  <a:srgbClr val="727D86"/>
                </a:solidFill>
                <a:latin typeface="Arial"/>
                <a:cs typeface="Arial"/>
              </a:rPr>
              <a:t>Transit: </a:t>
            </a:r>
            <a:r>
              <a:rPr sz="1614" dirty="0">
                <a:solidFill>
                  <a:srgbClr val="727D86"/>
                </a:solidFill>
                <a:latin typeface="Arial"/>
                <a:cs typeface="Arial"/>
              </a:rPr>
              <a:t>Provide </a:t>
            </a:r>
            <a:r>
              <a:rPr sz="1614" spc="-5" dirty="0">
                <a:solidFill>
                  <a:srgbClr val="727D86"/>
                </a:solidFill>
                <a:latin typeface="Arial"/>
                <a:cs typeface="Arial"/>
              </a:rPr>
              <a:t>accessibility</a:t>
            </a:r>
            <a:r>
              <a:rPr sz="1614" spc="-75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614" spc="-5" dirty="0">
                <a:solidFill>
                  <a:srgbClr val="727D86"/>
                </a:solidFill>
                <a:latin typeface="Arial"/>
                <a:cs typeface="Arial"/>
              </a:rPr>
              <a:t>of  bus </a:t>
            </a:r>
            <a:r>
              <a:rPr sz="1614" dirty="0">
                <a:solidFill>
                  <a:srgbClr val="727D86"/>
                </a:solidFill>
                <a:latin typeface="Arial"/>
                <a:cs typeface="Arial"/>
              </a:rPr>
              <a:t>stops </a:t>
            </a:r>
            <a:r>
              <a:rPr sz="1614" spc="-5" dirty="0">
                <a:solidFill>
                  <a:srgbClr val="727D86"/>
                </a:solidFill>
                <a:latin typeface="Arial"/>
                <a:cs typeface="Arial"/>
              </a:rPr>
              <a:t>and prioritization of  </a:t>
            </a:r>
            <a:r>
              <a:rPr sz="1614" dirty="0">
                <a:solidFill>
                  <a:srgbClr val="727D86"/>
                </a:solidFill>
                <a:latin typeface="Arial"/>
                <a:cs typeface="Arial"/>
              </a:rPr>
              <a:t>transit, </a:t>
            </a:r>
            <a:r>
              <a:rPr sz="1614" spc="-5" dirty="0">
                <a:solidFill>
                  <a:srgbClr val="727D86"/>
                </a:solidFill>
                <a:latin typeface="Arial"/>
                <a:cs typeface="Arial"/>
              </a:rPr>
              <a:t>as</a:t>
            </a:r>
            <a:r>
              <a:rPr sz="1614" spc="-27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614" dirty="0">
                <a:solidFill>
                  <a:srgbClr val="727D86"/>
                </a:solidFill>
                <a:latin typeface="Arial"/>
                <a:cs typeface="Arial"/>
              </a:rPr>
              <a:t>feasible</a:t>
            </a:r>
            <a:endParaRPr sz="161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028211" y="7042471"/>
            <a:ext cx="1721427" cy="0"/>
          </a:xfrm>
          <a:custGeom>
            <a:avLst/>
            <a:gdLst/>
            <a:ahLst/>
            <a:cxnLst/>
            <a:rect l="l" t="t" r="r" b="b"/>
            <a:pathLst>
              <a:path w="1600200">
                <a:moveTo>
                  <a:pt x="0" y="0"/>
                </a:moveTo>
                <a:lnTo>
                  <a:pt x="1600200" y="0"/>
                </a:lnTo>
              </a:path>
            </a:pathLst>
          </a:custGeom>
          <a:ln w="12700">
            <a:solidFill>
              <a:srgbClr val="3F3F3F"/>
            </a:solidFill>
          </a:ln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8767" y="7087998"/>
            <a:ext cx="2890905" cy="758999"/>
          </a:xfrm>
          <a:prstGeom prst="rect">
            <a:avLst/>
          </a:prstGeom>
        </p:spPr>
        <p:txBody>
          <a:bodyPr vert="horz" wrap="square" lIns="0" tIns="13662" rIns="0" bIns="0" rtlCol="0">
            <a:spAutoFit/>
          </a:bodyPr>
          <a:lstStyle/>
          <a:p>
            <a:pPr marL="12980" marR="5465" algn="ctr" defTabSz="983712">
              <a:spcBef>
                <a:spcPts val="108"/>
              </a:spcBef>
            </a:pPr>
            <a:r>
              <a:rPr sz="1614" spc="-16" dirty="0">
                <a:solidFill>
                  <a:srgbClr val="727D86"/>
                </a:solidFill>
                <a:latin typeface="Arial"/>
                <a:cs typeface="Arial"/>
              </a:rPr>
              <a:t>Bicycle </a:t>
            </a:r>
            <a:r>
              <a:rPr sz="1614" spc="-22" dirty="0">
                <a:solidFill>
                  <a:srgbClr val="727D86"/>
                </a:solidFill>
                <a:latin typeface="Arial"/>
                <a:cs typeface="Arial"/>
              </a:rPr>
              <a:t>network: </a:t>
            </a:r>
            <a:r>
              <a:rPr sz="1614" spc="-16" dirty="0">
                <a:solidFill>
                  <a:srgbClr val="727D86"/>
                </a:solidFill>
                <a:latin typeface="Arial"/>
                <a:cs typeface="Arial"/>
              </a:rPr>
              <a:t>Support</a:t>
            </a:r>
            <a:r>
              <a:rPr sz="1614" spc="-11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614" spc="-22" dirty="0">
                <a:solidFill>
                  <a:srgbClr val="727D86"/>
                </a:solidFill>
                <a:latin typeface="Arial"/>
                <a:cs typeface="Arial"/>
              </a:rPr>
              <a:t>people  </a:t>
            </a:r>
            <a:r>
              <a:rPr sz="1614" spc="-11" dirty="0">
                <a:solidFill>
                  <a:srgbClr val="727D86"/>
                </a:solidFill>
                <a:latin typeface="Arial"/>
                <a:cs typeface="Arial"/>
              </a:rPr>
              <a:t>of </a:t>
            </a:r>
            <a:r>
              <a:rPr sz="1614" spc="-16" dirty="0">
                <a:solidFill>
                  <a:srgbClr val="727D86"/>
                </a:solidFill>
                <a:latin typeface="Arial"/>
                <a:cs typeface="Arial"/>
              </a:rPr>
              <a:t>all ages and </a:t>
            </a:r>
            <a:r>
              <a:rPr sz="1614" spc="-22" dirty="0">
                <a:solidFill>
                  <a:srgbClr val="727D86"/>
                </a:solidFill>
                <a:latin typeface="Arial"/>
                <a:cs typeface="Arial"/>
              </a:rPr>
              <a:t>abilities </a:t>
            </a:r>
            <a:r>
              <a:rPr sz="1614" spc="-11" dirty="0">
                <a:solidFill>
                  <a:srgbClr val="727D86"/>
                </a:solidFill>
                <a:latin typeface="Arial"/>
                <a:cs typeface="Arial"/>
              </a:rPr>
              <a:t>to </a:t>
            </a:r>
            <a:r>
              <a:rPr sz="1614" spc="-22" dirty="0">
                <a:solidFill>
                  <a:srgbClr val="727D86"/>
                </a:solidFill>
                <a:latin typeface="Arial"/>
                <a:cs typeface="Arial"/>
              </a:rPr>
              <a:t>bike  </a:t>
            </a:r>
            <a:r>
              <a:rPr sz="1614" spc="-16" dirty="0">
                <a:solidFill>
                  <a:srgbClr val="727D86"/>
                </a:solidFill>
                <a:latin typeface="Arial"/>
                <a:cs typeface="Arial"/>
              </a:rPr>
              <a:t>safely throughout </a:t>
            </a:r>
            <a:r>
              <a:rPr sz="1614" spc="-11" dirty="0">
                <a:solidFill>
                  <a:srgbClr val="727D86"/>
                </a:solidFill>
                <a:latin typeface="Arial"/>
                <a:cs typeface="Arial"/>
              </a:rPr>
              <a:t>the</a:t>
            </a:r>
            <a:r>
              <a:rPr sz="1614" spc="-91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614" spc="-22" dirty="0">
                <a:solidFill>
                  <a:srgbClr val="727D86"/>
                </a:solidFill>
                <a:latin typeface="Arial"/>
                <a:cs typeface="Arial"/>
              </a:rPr>
              <a:t>City</a:t>
            </a:r>
            <a:endParaRPr sz="161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134427" y="7042471"/>
            <a:ext cx="1721427" cy="0"/>
          </a:xfrm>
          <a:custGeom>
            <a:avLst/>
            <a:gdLst/>
            <a:ahLst/>
            <a:cxnLst/>
            <a:rect l="l" t="t" r="r" b="b"/>
            <a:pathLst>
              <a:path w="1600200">
                <a:moveTo>
                  <a:pt x="0" y="0"/>
                </a:moveTo>
                <a:lnTo>
                  <a:pt x="1600200" y="0"/>
                </a:lnTo>
              </a:path>
            </a:pathLst>
          </a:custGeom>
          <a:ln w="12700">
            <a:solidFill>
              <a:srgbClr val="3F3F3F"/>
            </a:solidFill>
          </a:ln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385059" y="7087998"/>
            <a:ext cx="3175760" cy="758999"/>
          </a:xfrm>
          <a:prstGeom prst="rect">
            <a:avLst/>
          </a:prstGeom>
        </p:spPr>
        <p:txBody>
          <a:bodyPr vert="horz" wrap="square" lIns="0" tIns="13662" rIns="0" bIns="0" rtlCol="0">
            <a:spAutoFit/>
          </a:bodyPr>
          <a:lstStyle/>
          <a:p>
            <a:pPr marL="13663" marR="5465" algn="ctr" defTabSz="983712">
              <a:spcBef>
                <a:spcPts val="108"/>
              </a:spcBef>
            </a:pPr>
            <a:r>
              <a:rPr sz="1614" spc="-32" dirty="0">
                <a:solidFill>
                  <a:srgbClr val="727D86"/>
                </a:solidFill>
                <a:latin typeface="Arial"/>
                <a:cs typeface="Arial"/>
              </a:rPr>
              <a:t>Infrastructure: Maintain </a:t>
            </a:r>
            <a:r>
              <a:rPr sz="1614" spc="-22" dirty="0">
                <a:solidFill>
                  <a:srgbClr val="727D86"/>
                </a:solidFill>
                <a:latin typeface="Arial"/>
                <a:cs typeface="Arial"/>
              </a:rPr>
              <a:t>and</a:t>
            </a:r>
            <a:r>
              <a:rPr sz="1614" spc="-156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614" spc="-32" dirty="0">
                <a:solidFill>
                  <a:srgbClr val="727D86"/>
                </a:solidFill>
                <a:latin typeface="Arial"/>
                <a:cs typeface="Arial"/>
              </a:rPr>
              <a:t>improve  </a:t>
            </a:r>
            <a:r>
              <a:rPr sz="1614" spc="-27" dirty="0">
                <a:solidFill>
                  <a:srgbClr val="727D86"/>
                </a:solidFill>
                <a:latin typeface="Arial"/>
                <a:cs typeface="Arial"/>
              </a:rPr>
              <a:t>City </a:t>
            </a:r>
            <a:r>
              <a:rPr sz="1614" spc="-32" dirty="0">
                <a:solidFill>
                  <a:srgbClr val="727D86"/>
                </a:solidFill>
                <a:latin typeface="Arial"/>
                <a:cs typeface="Arial"/>
              </a:rPr>
              <a:t>infrastructure; coordinate with  private utilities </a:t>
            </a:r>
            <a:r>
              <a:rPr sz="1614" spc="-16" dirty="0">
                <a:solidFill>
                  <a:srgbClr val="727D86"/>
                </a:solidFill>
                <a:latin typeface="Arial"/>
                <a:cs typeface="Arial"/>
              </a:rPr>
              <a:t>to </a:t>
            </a:r>
            <a:r>
              <a:rPr sz="1614" spc="-32" dirty="0">
                <a:solidFill>
                  <a:srgbClr val="727D86"/>
                </a:solidFill>
                <a:latin typeface="Arial"/>
                <a:cs typeface="Arial"/>
              </a:rPr>
              <a:t>facilitate</a:t>
            </a:r>
            <a:r>
              <a:rPr sz="1614" spc="-167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614" spc="-32" dirty="0">
                <a:solidFill>
                  <a:srgbClr val="727D86"/>
                </a:solidFill>
                <a:latin typeface="Arial"/>
                <a:cs typeface="Arial"/>
              </a:rPr>
              <a:t>upgrades</a:t>
            </a:r>
            <a:endParaRPr sz="161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590471" y="7042471"/>
            <a:ext cx="1721427" cy="0"/>
          </a:xfrm>
          <a:custGeom>
            <a:avLst/>
            <a:gdLst/>
            <a:ahLst/>
            <a:cxnLst/>
            <a:rect l="l" t="t" r="r" b="b"/>
            <a:pathLst>
              <a:path w="1600200">
                <a:moveTo>
                  <a:pt x="0" y="0"/>
                </a:moveTo>
                <a:lnTo>
                  <a:pt x="1600200" y="0"/>
                </a:lnTo>
              </a:path>
            </a:pathLst>
          </a:custGeom>
          <a:ln w="12700">
            <a:solidFill>
              <a:srgbClr val="3F3F3F"/>
            </a:solidFill>
          </a:ln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591456" y="3904059"/>
            <a:ext cx="1721427" cy="0"/>
          </a:xfrm>
          <a:custGeom>
            <a:avLst/>
            <a:gdLst/>
            <a:ahLst/>
            <a:cxnLst/>
            <a:rect l="l" t="t" r="r" b="b"/>
            <a:pathLst>
              <a:path w="1600200">
                <a:moveTo>
                  <a:pt x="0" y="0"/>
                </a:moveTo>
                <a:lnTo>
                  <a:pt x="1600200" y="0"/>
                </a:lnTo>
              </a:path>
            </a:pathLst>
          </a:custGeom>
          <a:ln w="12700">
            <a:solidFill>
              <a:srgbClr val="3F3F3F"/>
            </a:solidFill>
          </a:ln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038423" y="3952429"/>
            <a:ext cx="2826693" cy="758999"/>
          </a:xfrm>
          <a:prstGeom prst="rect">
            <a:avLst/>
          </a:prstGeom>
        </p:spPr>
        <p:txBody>
          <a:bodyPr vert="horz" wrap="square" lIns="0" tIns="13662" rIns="0" bIns="0" rtlCol="0">
            <a:spAutoFit/>
          </a:bodyPr>
          <a:lstStyle/>
          <a:p>
            <a:pPr marL="13663" marR="5465" algn="ctr" defTabSz="983712">
              <a:spcBef>
                <a:spcPts val="108"/>
              </a:spcBef>
            </a:pPr>
            <a:r>
              <a:rPr sz="1614" spc="-11" dirty="0">
                <a:solidFill>
                  <a:srgbClr val="727D86"/>
                </a:solidFill>
                <a:latin typeface="Arial"/>
                <a:cs typeface="Arial"/>
              </a:rPr>
              <a:t>Vision </a:t>
            </a:r>
            <a:r>
              <a:rPr sz="1614" dirty="0">
                <a:solidFill>
                  <a:srgbClr val="727D86"/>
                </a:solidFill>
                <a:latin typeface="Arial"/>
                <a:cs typeface="Arial"/>
              </a:rPr>
              <a:t>Zero: Eliminate</a:t>
            </a:r>
            <a:r>
              <a:rPr sz="1614" spc="-91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614" dirty="0">
                <a:solidFill>
                  <a:srgbClr val="727D86"/>
                </a:solidFill>
                <a:latin typeface="Arial"/>
                <a:cs typeface="Arial"/>
              </a:rPr>
              <a:t>fatalities  </a:t>
            </a:r>
            <a:r>
              <a:rPr sz="1614" spc="-5" dirty="0">
                <a:solidFill>
                  <a:srgbClr val="727D86"/>
                </a:solidFill>
                <a:latin typeface="Arial"/>
                <a:cs typeface="Arial"/>
              </a:rPr>
              <a:t>and </a:t>
            </a:r>
            <a:r>
              <a:rPr sz="1614" dirty="0">
                <a:solidFill>
                  <a:srgbClr val="727D86"/>
                </a:solidFill>
                <a:latin typeface="Arial"/>
                <a:cs typeface="Arial"/>
              </a:rPr>
              <a:t>serious </a:t>
            </a:r>
            <a:r>
              <a:rPr sz="1614" spc="-5" dirty="0">
                <a:solidFill>
                  <a:srgbClr val="727D86"/>
                </a:solidFill>
                <a:latin typeface="Arial"/>
                <a:cs typeface="Arial"/>
              </a:rPr>
              <a:t>injuries </a:t>
            </a:r>
            <a:r>
              <a:rPr sz="1614" dirty="0">
                <a:solidFill>
                  <a:srgbClr val="727D86"/>
                </a:solidFill>
                <a:latin typeface="Arial"/>
                <a:cs typeface="Arial"/>
              </a:rPr>
              <a:t>resulting  from traffic</a:t>
            </a:r>
            <a:r>
              <a:rPr sz="1614" spc="-22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614" dirty="0">
                <a:solidFill>
                  <a:srgbClr val="727D86"/>
                </a:solidFill>
                <a:latin typeface="Arial"/>
                <a:cs typeface="Arial"/>
              </a:rPr>
              <a:t>crashes</a:t>
            </a:r>
            <a:endParaRPr sz="161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231230" y="2422895"/>
            <a:ext cx="1278775" cy="11986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061820" y="5488320"/>
            <a:ext cx="1672244" cy="13886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311356" y="667749"/>
            <a:ext cx="0" cy="371610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983712"/>
            <a:endParaRPr sz="1936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3590340" y="4492212"/>
            <a:ext cx="1437005" cy="4007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ts val="1485"/>
              </a:lnSpc>
              <a:spcBef>
                <a:spcPts val="125"/>
              </a:spcBef>
            </a:pPr>
            <a:r>
              <a:rPr sz="1350" b="1" spc="25" dirty="0">
                <a:solidFill>
                  <a:srgbClr val="231F20"/>
                </a:solidFill>
                <a:latin typeface="Myriad Pro"/>
                <a:cs typeface="Myriad Pro"/>
              </a:rPr>
              <a:t>Raised</a:t>
            </a:r>
            <a:r>
              <a:rPr sz="1350" b="1" spc="-6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350" b="1" spc="25" dirty="0">
                <a:solidFill>
                  <a:srgbClr val="231F20"/>
                </a:solidFill>
                <a:latin typeface="Myriad Pro"/>
                <a:cs typeface="Myriad Pro"/>
              </a:rPr>
              <a:t>Crosswalks</a:t>
            </a:r>
            <a:endParaRPr sz="1100" dirty="0">
              <a:latin typeface="Myriad Pro"/>
              <a:cs typeface="Myriad Pr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37560" y="4941430"/>
            <a:ext cx="2109508" cy="12197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37554" y="4941432"/>
            <a:ext cx="2110105" cy="1219835"/>
          </a:xfrm>
          <a:custGeom>
            <a:avLst/>
            <a:gdLst/>
            <a:ahLst/>
            <a:cxnLst/>
            <a:rect l="l" t="t" r="r" b="b"/>
            <a:pathLst>
              <a:path w="2110104" h="1219835">
                <a:moveTo>
                  <a:pt x="0" y="1219762"/>
                </a:moveTo>
                <a:lnTo>
                  <a:pt x="2110060" y="1219762"/>
                </a:lnTo>
                <a:lnTo>
                  <a:pt x="2110060" y="0"/>
                </a:lnTo>
                <a:lnTo>
                  <a:pt x="0" y="0"/>
                </a:lnTo>
                <a:lnTo>
                  <a:pt x="0" y="1219762"/>
                </a:lnTo>
                <a:close/>
              </a:path>
            </a:pathLst>
          </a:custGeom>
          <a:ln w="11669">
            <a:solidFill>
              <a:srgbClr val="3546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2136" y="4550067"/>
            <a:ext cx="2228659" cy="12415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42137" y="4550073"/>
            <a:ext cx="2228850" cy="1242060"/>
          </a:xfrm>
          <a:custGeom>
            <a:avLst/>
            <a:gdLst/>
            <a:ahLst/>
            <a:cxnLst/>
            <a:rect l="l" t="t" r="r" b="b"/>
            <a:pathLst>
              <a:path w="2228850" h="1242060">
                <a:moveTo>
                  <a:pt x="0" y="1241594"/>
                </a:moveTo>
                <a:lnTo>
                  <a:pt x="2228669" y="1241594"/>
                </a:lnTo>
                <a:lnTo>
                  <a:pt x="2228669" y="0"/>
                </a:lnTo>
                <a:lnTo>
                  <a:pt x="0" y="0"/>
                </a:lnTo>
                <a:lnTo>
                  <a:pt x="0" y="1241594"/>
                </a:lnTo>
                <a:close/>
              </a:path>
            </a:pathLst>
          </a:custGeom>
          <a:ln w="11668">
            <a:solidFill>
              <a:srgbClr val="3546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64522" y="4544250"/>
            <a:ext cx="354355" cy="3175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66175" y="6287313"/>
            <a:ext cx="354357" cy="3175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42149" y="6313766"/>
            <a:ext cx="1177709" cy="13946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42137" y="6313742"/>
            <a:ext cx="1177925" cy="1395095"/>
          </a:xfrm>
          <a:custGeom>
            <a:avLst/>
            <a:gdLst/>
            <a:ahLst/>
            <a:cxnLst/>
            <a:rect l="l" t="t" r="r" b="b"/>
            <a:pathLst>
              <a:path w="1177925" h="1395095">
                <a:moveTo>
                  <a:pt x="0" y="1394686"/>
                </a:moveTo>
                <a:lnTo>
                  <a:pt x="1177738" y="1394686"/>
                </a:lnTo>
                <a:lnTo>
                  <a:pt x="1177738" y="0"/>
                </a:lnTo>
                <a:lnTo>
                  <a:pt x="0" y="0"/>
                </a:lnTo>
                <a:lnTo>
                  <a:pt x="0" y="1394686"/>
                </a:lnTo>
                <a:close/>
              </a:path>
            </a:pathLst>
          </a:custGeom>
          <a:ln w="11689">
            <a:solidFill>
              <a:srgbClr val="1E87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266785" y="5863794"/>
            <a:ext cx="3419475" cy="78547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ts val="1485"/>
              </a:lnSpc>
              <a:spcBef>
                <a:spcPts val="125"/>
              </a:spcBef>
            </a:pPr>
            <a:r>
              <a:rPr sz="1350" b="1" spc="15" dirty="0">
                <a:solidFill>
                  <a:srgbClr val="231F20"/>
                </a:solidFill>
                <a:latin typeface="Myriad Pro"/>
                <a:cs typeface="Myriad Pro"/>
              </a:rPr>
              <a:t>Flexi</a:t>
            </a:r>
            <a:r>
              <a:rPr sz="1350" b="1" spc="-5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350" b="1" spc="15" dirty="0">
                <a:solidFill>
                  <a:srgbClr val="231F20"/>
                </a:solidFill>
                <a:latin typeface="Myriad Pro"/>
                <a:cs typeface="Myriad Pro"/>
              </a:rPr>
              <a:t>Pave</a:t>
            </a:r>
            <a:endParaRPr sz="1350" dirty="0">
              <a:latin typeface="Myriad Pro"/>
              <a:cs typeface="Myriad Pro"/>
            </a:endParaRPr>
          </a:p>
          <a:p>
            <a:pPr>
              <a:lnSpc>
                <a:spcPts val="1185"/>
              </a:lnSpc>
            </a:pPr>
            <a:r>
              <a:rPr sz="1100" b="1" spc="5" dirty="0">
                <a:solidFill>
                  <a:srgbClr val="231F20"/>
                </a:solidFill>
                <a:latin typeface="Myriad Pro"/>
                <a:cs typeface="Myriad Pro"/>
              </a:rPr>
              <a:t>[at</a:t>
            </a:r>
            <a:r>
              <a:rPr sz="1100" b="1" spc="-4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00" b="1" spc="5" dirty="0">
                <a:solidFill>
                  <a:srgbClr val="231F20"/>
                </a:solidFill>
                <a:latin typeface="Myriad Pro"/>
                <a:cs typeface="Myriad Pro"/>
              </a:rPr>
              <a:t>trees]</a:t>
            </a:r>
            <a:endParaRPr sz="1100" dirty="0">
              <a:latin typeface="Myriad Pro"/>
              <a:cs typeface="Myriad Pro"/>
            </a:endParaRPr>
          </a:p>
          <a:p>
            <a:pPr marL="1423035">
              <a:lnSpc>
                <a:spcPts val="1485"/>
              </a:lnSpc>
              <a:spcBef>
                <a:spcPts val="254"/>
              </a:spcBef>
            </a:pPr>
            <a:r>
              <a:rPr sz="1350" b="1" spc="10" dirty="0">
                <a:solidFill>
                  <a:srgbClr val="231F20"/>
                </a:solidFill>
                <a:latin typeface="Myriad Pro"/>
                <a:cs typeface="Myriad Pro"/>
              </a:rPr>
              <a:t>Curb </a:t>
            </a:r>
            <a:r>
              <a:rPr sz="1350" b="1" spc="25" dirty="0">
                <a:solidFill>
                  <a:srgbClr val="231F20"/>
                </a:solidFill>
                <a:latin typeface="Myriad Pro"/>
                <a:cs typeface="Myriad Pro"/>
              </a:rPr>
              <a:t>Extensions </a:t>
            </a:r>
            <a:r>
              <a:rPr sz="1350" b="1" spc="75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350" b="1" spc="-2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350" b="1" spc="30" dirty="0">
                <a:solidFill>
                  <a:srgbClr val="231F20"/>
                </a:solidFill>
                <a:latin typeface="Myriad Pro"/>
                <a:cs typeface="Myriad Pro"/>
              </a:rPr>
              <a:t>Ramps</a:t>
            </a:r>
            <a:endParaRPr sz="1100" dirty="0">
              <a:latin typeface="Myriad Pro"/>
              <a:cs typeface="Myriad Pr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36282" y="5920199"/>
            <a:ext cx="354355" cy="3175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269773" y="6684238"/>
            <a:ext cx="1623377" cy="10241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269773" y="6684237"/>
            <a:ext cx="1626870" cy="1024255"/>
          </a:xfrm>
          <a:custGeom>
            <a:avLst/>
            <a:gdLst/>
            <a:ahLst/>
            <a:cxnLst/>
            <a:rect l="l" t="t" r="r" b="b"/>
            <a:pathLst>
              <a:path w="1626870" h="1024254">
                <a:moveTo>
                  <a:pt x="0" y="1024192"/>
                </a:moveTo>
                <a:lnTo>
                  <a:pt x="1626547" y="1024192"/>
                </a:lnTo>
                <a:lnTo>
                  <a:pt x="1626547" y="0"/>
                </a:lnTo>
                <a:lnTo>
                  <a:pt x="0" y="0"/>
                </a:lnTo>
                <a:lnTo>
                  <a:pt x="0" y="1024192"/>
                </a:lnTo>
                <a:close/>
              </a:path>
            </a:pathLst>
          </a:custGeom>
          <a:ln w="11671">
            <a:solidFill>
              <a:srgbClr val="00D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798777" y="6500760"/>
            <a:ext cx="1255322" cy="111776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444244" y="5304142"/>
            <a:ext cx="1152093" cy="177072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444246" y="5304137"/>
            <a:ext cx="1152525" cy="1771014"/>
          </a:xfrm>
          <a:custGeom>
            <a:avLst/>
            <a:gdLst/>
            <a:ahLst/>
            <a:cxnLst/>
            <a:rect l="l" t="t" r="r" b="b"/>
            <a:pathLst>
              <a:path w="1152525" h="1771015">
                <a:moveTo>
                  <a:pt x="0" y="1770729"/>
                </a:moveTo>
                <a:lnTo>
                  <a:pt x="1152082" y="1770729"/>
                </a:lnTo>
                <a:lnTo>
                  <a:pt x="1152082" y="0"/>
                </a:lnTo>
                <a:lnTo>
                  <a:pt x="0" y="0"/>
                </a:lnTo>
                <a:lnTo>
                  <a:pt x="0" y="1770729"/>
                </a:lnTo>
                <a:close/>
              </a:path>
            </a:pathLst>
          </a:custGeom>
          <a:ln w="13261">
            <a:solidFill>
              <a:srgbClr val="9EC5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84746" y="5318961"/>
            <a:ext cx="1023967" cy="13780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62664" y="5010649"/>
            <a:ext cx="1083157" cy="146448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262601" y="5012548"/>
            <a:ext cx="1077595" cy="1470025"/>
          </a:xfrm>
          <a:custGeom>
            <a:avLst/>
            <a:gdLst/>
            <a:ahLst/>
            <a:cxnLst/>
            <a:rect l="l" t="t" r="r" b="b"/>
            <a:pathLst>
              <a:path w="1077595" h="1470025">
                <a:moveTo>
                  <a:pt x="0" y="1469780"/>
                </a:moveTo>
                <a:lnTo>
                  <a:pt x="1077249" y="1469780"/>
                </a:lnTo>
                <a:lnTo>
                  <a:pt x="1077249" y="0"/>
                </a:lnTo>
                <a:lnTo>
                  <a:pt x="0" y="0"/>
                </a:lnTo>
                <a:lnTo>
                  <a:pt x="0" y="1469780"/>
                </a:lnTo>
                <a:close/>
              </a:path>
            </a:pathLst>
          </a:custGeom>
          <a:ln w="12658">
            <a:solidFill>
              <a:srgbClr val="7A7C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755515" y="4509415"/>
            <a:ext cx="1327150" cy="45268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ts val="1710"/>
              </a:lnSpc>
              <a:spcBef>
                <a:spcPts val="130"/>
              </a:spcBef>
            </a:pPr>
            <a:r>
              <a:rPr sz="1550" b="1" dirty="0">
                <a:solidFill>
                  <a:srgbClr val="231F20"/>
                </a:solidFill>
                <a:latin typeface="Myriad Pro"/>
                <a:cs typeface="Myriad Pro"/>
              </a:rPr>
              <a:t>New</a:t>
            </a:r>
            <a:r>
              <a:rPr sz="1550" b="1" spc="-1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50" b="1" spc="15" dirty="0">
                <a:solidFill>
                  <a:srgbClr val="231F20"/>
                </a:solidFill>
                <a:latin typeface="Myriad Pro"/>
                <a:cs typeface="Myriad Pro"/>
              </a:rPr>
              <a:t>Sidewalks</a:t>
            </a:r>
            <a:endParaRPr sz="1250" dirty="0">
              <a:latin typeface="Myriad Pro"/>
              <a:cs typeface="Myriad Pro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274373" y="4567288"/>
            <a:ext cx="399567" cy="36470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7712006" y="4544844"/>
            <a:ext cx="2347595" cy="1120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25"/>
              </a:lnSpc>
            </a:pPr>
            <a:r>
              <a:rPr sz="1450" b="1" spc="-10" dirty="0">
                <a:solidFill>
                  <a:srgbClr val="231F20"/>
                </a:solidFill>
                <a:latin typeface="Myriad Pro"/>
                <a:cs typeface="Myriad Pro"/>
              </a:rPr>
              <a:t>TOOLBOX </a:t>
            </a:r>
            <a:r>
              <a:rPr sz="1450" b="1" spc="0" dirty="0">
                <a:solidFill>
                  <a:srgbClr val="231F20"/>
                </a:solidFill>
                <a:latin typeface="Myriad Pro"/>
                <a:cs typeface="Myriad Pro"/>
              </a:rPr>
              <a:t>DESIGN</a:t>
            </a:r>
            <a:r>
              <a:rPr sz="1450" b="1" spc="-16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450" b="1" spc="-45" dirty="0">
                <a:solidFill>
                  <a:srgbClr val="231F20"/>
                </a:solidFill>
                <a:latin typeface="Myriad Pro"/>
                <a:cs typeface="Myriad Pro"/>
              </a:rPr>
              <a:t>ELEMENTS</a:t>
            </a:r>
            <a:endParaRPr sz="1450">
              <a:latin typeface="Myriad Pro"/>
              <a:cs typeface="Myriad Pro"/>
            </a:endParaRPr>
          </a:p>
          <a:p>
            <a:pPr marL="426720">
              <a:lnSpc>
                <a:spcPct val="100000"/>
              </a:lnSpc>
            </a:pPr>
            <a:r>
              <a:rPr sz="850" b="1" spc="15" dirty="0">
                <a:solidFill>
                  <a:srgbClr val="7A7C7E"/>
                </a:solidFill>
                <a:latin typeface="Myriad Pro"/>
                <a:cs typeface="Myriad Pro"/>
              </a:rPr>
              <a:t>STREET </a:t>
            </a:r>
            <a:r>
              <a:rPr sz="850" b="1" spc="35" dirty="0">
                <a:solidFill>
                  <a:srgbClr val="7A7C7E"/>
                </a:solidFill>
                <a:latin typeface="Myriad Pro"/>
                <a:cs typeface="Myriad Pro"/>
              </a:rPr>
              <a:t>&amp;</a:t>
            </a:r>
            <a:r>
              <a:rPr sz="850" b="1" spc="-135" dirty="0">
                <a:solidFill>
                  <a:srgbClr val="7A7C7E"/>
                </a:solidFill>
                <a:latin typeface="Myriad Pro"/>
                <a:cs typeface="Myriad Pro"/>
              </a:rPr>
              <a:t> </a:t>
            </a:r>
            <a:r>
              <a:rPr sz="850" b="1" spc="5" dirty="0">
                <a:solidFill>
                  <a:srgbClr val="7A7C7E"/>
                </a:solidFill>
                <a:latin typeface="Myriad Pro"/>
                <a:cs typeface="Myriad Pro"/>
              </a:rPr>
              <a:t>SIDEWALK RECONSTRUCTION</a:t>
            </a:r>
            <a:endParaRPr sz="850">
              <a:latin typeface="Myriad Pro"/>
              <a:cs typeface="Myriad Pro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 marL="1470660" marR="33655">
              <a:lnSpc>
                <a:spcPct val="68000"/>
              </a:lnSpc>
              <a:spcBef>
                <a:spcPts val="935"/>
              </a:spcBef>
            </a:pPr>
            <a:r>
              <a:rPr sz="1550" b="1" dirty="0">
                <a:solidFill>
                  <a:srgbClr val="231F20"/>
                </a:solidFill>
                <a:latin typeface="Myriad Pro"/>
                <a:cs typeface="Myriad Pro"/>
              </a:rPr>
              <a:t>New </a:t>
            </a:r>
            <a:r>
              <a:rPr sz="1550" b="1" spc="-5" dirty="0">
                <a:solidFill>
                  <a:srgbClr val="231F20"/>
                </a:solidFill>
                <a:latin typeface="Myriad Pro"/>
                <a:cs typeface="Myriad Pro"/>
              </a:rPr>
              <a:t>Tree  </a:t>
            </a:r>
            <a:r>
              <a:rPr sz="1550" b="1" spc="25" dirty="0">
                <a:solidFill>
                  <a:srgbClr val="231F20"/>
                </a:solidFill>
                <a:latin typeface="Myriad Pro"/>
                <a:cs typeface="Myriad Pro"/>
              </a:rPr>
              <a:t>Pla</a:t>
            </a:r>
            <a:r>
              <a:rPr sz="1550" b="1" spc="20" dirty="0">
                <a:solidFill>
                  <a:srgbClr val="231F20"/>
                </a:solidFill>
                <a:latin typeface="Myriad Pro"/>
                <a:cs typeface="Myriad Pro"/>
              </a:rPr>
              <a:t>n</a:t>
            </a:r>
            <a:r>
              <a:rPr sz="1550" b="1" spc="10" dirty="0">
                <a:solidFill>
                  <a:srgbClr val="231F20"/>
                </a:solidFill>
                <a:latin typeface="Myriad Pro"/>
                <a:cs typeface="Myriad Pro"/>
              </a:rPr>
              <a:t>tings</a:t>
            </a:r>
            <a:endParaRPr sz="1550">
              <a:latin typeface="Myriad Pro"/>
              <a:cs typeface="Myriad Pro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703665" y="5298897"/>
            <a:ext cx="399567" cy="36470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262676" y="6782872"/>
            <a:ext cx="1360538" cy="90373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262672" y="6777873"/>
            <a:ext cx="1360805" cy="910590"/>
          </a:xfrm>
          <a:custGeom>
            <a:avLst/>
            <a:gdLst/>
            <a:ahLst/>
            <a:cxnLst/>
            <a:rect l="l" t="t" r="r" b="b"/>
            <a:pathLst>
              <a:path w="1360804" h="910590">
                <a:moveTo>
                  <a:pt x="0" y="910537"/>
                </a:moveTo>
                <a:lnTo>
                  <a:pt x="1360542" y="910537"/>
                </a:lnTo>
                <a:lnTo>
                  <a:pt x="1360542" y="0"/>
                </a:lnTo>
                <a:lnTo>
                  <a:pt x="0" y="0"/>
                </a:lnTo>
                <a:lnTo>
                  <a:pt x="0" y="910537"/>
                </a:lnTo>
                <a:close/>
              </a:path>
            </a:pathLst>
          </a:custGeom>
          <a:ln w="12101">
            <a:solidFill>
              <a:srgbClr val="F68A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7210756" y="7264596"/>
            <a:ext cx="926235" cy="25519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1550" b="1" spc="15" dirty="0">
                <a:solidFill>
                  <a:srgbClr val="231F20"/>
                </a:solidFill>
                <a:latin typeface="Myriad Pro"/>
                <a:cs typeface="Myriad Pro"/>
              </a:rPr>
              <a:t>Sidewalk</a:t>
            </a:r>
            <a:endParaRPr sz="1550" dirty="0">
              <a:latin typeface="Myriad Pro"/>
              <a:cs typeface="Myriad Pro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181475" y="7492149"/>
            <a:ext cx="2085643" cy="25519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lang="en-US" sz="1550" b="1" dirty="0">
                <a:solidFill>
                  <a:srgbClr val="231F20"/>
                </a:solidFill>
                <a:latin typeface="Myriad Pro"/>
                <a:cs typeface="Myriad Pro"/>
              </a:rPr>
              <a:t>C</a:t>
            </a:r>
            <a:r>
              <a:rPr sz="1550" b="1" spc="0" dirty="0">
                <a:solidFill>
                  <a:srgbClr val="231F20"/>
                </a:solidFill>
                <a:latin typeface="Myriad Pro"/>
                <a:cs typeface="Myriad Pro"/>
              </a:rPr>
              <a:t>onstruction</a:t>
            </a:r>
            <a:endParaRPr sz="1550" dirty="0">
              <a:latin typeface="Myriad Pro"/>
              <a:cs typeface="Myriad Pro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728310" y="7322467"/>
            <a:ext cx="399564" cy="36470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15294" y="5756744"/>
            <a:ext cx="1489524" cy="192340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515293" y="5756743"/>
            <a:ext cx="1489710" cy="1924050"/>
          </a:xfrm>
          <a:custGeom>
            <a:avLst/>
            <a:gdLst/>
            <a:ahLst/>
            <a:cxnLst/>
            <a:rect l="l" t="t" r="r" b="b"/>
            <a:pathLst>
              <a:path w="1489709" h="1924050">
                <a:moveTo>
                  <a:pt x="0" y="1923508"/>
                </a:moveTo>
                <a:lnTo>
                  <a:pt x="1489463" y="1923508"/>
                </a:lnTo>
                <a:lnTo>
                  <a:pt x="1489463" y="0"/>
                </a:lnTo>
                <a:lnTo>
                  <a:pt x="0" y="0"/>
                </a:lnTo>
                <a:lnTo>
                  <a:pt x="0" y="1923508"/>
                </a:lnTo>
                <a:close/>
              </a:path>
            </a:pathLst>
          </a:custGeom>
          <a:ln w="13274">
            <a:solidFill>
              <a:srgbClr val="9EC5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143341" y="4927386"/>
            <a:ext cx="256877" cy="2344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451227" y="4931860"/>
            <a:ext cx="256880" cy="23446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788259" y="4934958"/>
            <a:ext cx="239648" cy="23444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134247" y="4931860"/>
            <a:ext cx="256869" cy="23444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473452" y="4928768"/>
            <a:ext cx="256872" cy="23662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08810" y="4931689"/>
            <a:ext cx="256881" cy="23446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15009" y="4471415"/>
            <a:ext cx="9358630" cy="3301365"/>
          </a:xfrm>
          <a:custGeom>
            <a:avLst/>
            <a:gdLst/>
            <a:ahLst/>
            <a:cxnLst/>
            <a:rect l="l" t="t" r="r" b="b"/>
            <a:pathLst>
              <a:path w="9358630" h="3301365">
                <a:moveTo>
                  <a:pt x="0" y="3300971"/>
                </a:moveTo>
                <a:lnTo>
                  <a:pt x="9358630" y="3300971"/>
                </a:lnTo>
                <a:lnTo>
                  <a:pt x="9358630" y="0"/>
                </a:lnTo>
                <a:lnTo>
                  <a:pt x="0" y="0"/>
                </a:lnTo>
                <a:lnTo>
                  <a:pt x="0" y="3300971"/>
                </a:lnTo>
                <a:close/>
              </a:path>
            </a:pathLst>
          </a:custGeom>
          <a:ln w="12700">
            <a:solidFill>
              <a:srgbClr val="727D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551725" y="4533125"/>
            <a:ext cx="2515870" cy="2607310"/>
          </a:xfrm>
          <a:custGeom>
            <a:avLst/>
            <a:gdLst/>
            <a:ahLst/>
            <a:cxnLst/>
            <a:rect l="l" t="t" r="r" b="b"/>
            <a:pathLst>
              <a:path w="2515870" h="2607309">
                <a:moveTo>
                  <a:pt x="0" y="2606700"/>
                </a:moveTo>
                <a:lnTo>
                  <a:pt x="2515514" y="2606700"/>
                </a:lnTo>
                <a:lnTo>
                  <a:pt x="2515514" y="0"/>
                </a:lnTo>
                <a:lnTo>
                  <a:pt x="0" y="0"/>
                </a:lnTo>
                <a:lnTo>
                  <a:pt x="0" y="2606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46861" y="4507598"/>
            <a:ext cx="9314180" cy="0"/>
          </a:xfrm>
          <a:custGeom>
            <a:avLst/>
            <a:gdLst/>
            <a:ahLst/>
            <a:cxnLst/>
            <a:rect l="l" t="t" r="r" b="b"/>
            <a:pathLst>
              <a:path w="9314180">
                <a:moveTo>
                  <a:pt x="0" y="0"/>
                </a:moveTo>
                <a:lnTo>
                  <a:pt x="9314078" y="0"/>
                </a:lnTo>
              </a:path>
            </a:pathLst>
          </a:custGeom>
          <a:ln w="5105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293864" y="5218163"/>
            <a:ext cx="516890" cy="1426845"/>
          </a:xfrm>
          <a:custGeom>
            <a:avLst/>
            <a:gdLst/>
            <a:ahLst/>
            <a:cxnLst/>
            <a:rect l="l" t="t" r="r" b="b"/>
            <a:pathLst>
              <a:path w="516890" h="1426845">
                <a:moveTo>
                  <a:pt x="0" y="1426476"/>
                </a:moveTo>
                <a:lnTo>
                  <a:pt x="516635" y="1426476"/>
                </a:lnTo>
                <a:lnTo>
                  <a:pt x="516635" y="0"/>
                </a:lnTo>
                <a:lnTo>
                  <a:pt x="0" y="0"/>
                </a:lnTo>
                <a:lnTo>
                  <a:pt x="0" y="14264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382000" y="6827519"/>
            <a:ext cx="1664335" cy="914400"/>
          </a:xfrm>
          <a:custGeom>
            <a:avLst/>
            <a:gdLst/>
            <a:ahLst/>
            <a:cxnLst/>
            <a:rect l="l" t="t" r="r" b="b"/>
            <a:pathLst>
              <a:path w="1664334" h="914400">
                <a:moveTo>
                  <a:pt x="0" y="914399"/>
                </a:moveTo>
                <a:lnTo>
                  <a:pt x="1664207" y="914399"/>
                </a:lnTo>
                <a:lnTo>
                  <a:pt x="1664207" y="0"/>
                </a:lnTo>
                <a:lnTo>
                  <a:pt x="0" y="0"/>
                </a:lnTo>
                <a:lnTo>
                  <a:pt x="0" y="9143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442110" y="4866449"/>
            <a:ext cx="1152080" cy="177073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442113" y="4866446"/>
            <a:ext cx="1152525" cy="1771014"/>
          </a:xfrm>
          <a:custGeom>
            <a:avLst/>
            <a:gdLst/>
            <a:ahLst/>
            <a:cxnLst/>
            <a:rect l="l" t="t" r="r" b="b"/>
            <a:pathLst>
              <a:path w="1152525" h="1771015">
                <a:moveTo>
                  <a:pt x="0" y="1770729"/>
                </a:moveTo>
                <a:lnTo>
                  <a:pt x="1152082" y="1770729"/>
                </a:lnTo>
                <a:lnTo>
                  <a:pt x="1152082" y="0"/>
                </a:lnTo>
                <a:lnTo>
                  <a:pt x="0" y="0"/>
                </a:lnTo>
                <a:lnTo>
                  <a:pt x="0" y="1770729"/>
                </a:lnTo>
                <a:close/>
              </a:path>
            </a:pathLst>
          </a:custGeom>
          <a:ln w="13261">
            <a:solidFill>
              <a:srgbClr val="9EC5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649923" y="5343503"/>
            <a:ext cx="1369695" cy="1566545"/>
          </a:xfrm>
          <a:custGeom>
            <a:avLst/>
            <a:gdLst/>
            <a:ahLst/>
            <a:cxnLst/>
            <a:rect l="l" t="t" r="r" b="b"/>
            <a:pathLst>
              <a:path w="1369695" h="1566545">
                <a:moveTo>
                  <a:pt x="0" y="1565948"/>
                </a:moveTo>
                <a:lnTo>
                  <a:pt x="1369210" y="1565948"/>
                </a:lnTo>
                <a:lnTo>
                  <a:pt x="1369210" y="0"/>
                </a:lnTo>
                <a:lnTo>
                  <a:pt x="0" y="0"/>
                </a:lnTo>
                <a:lnTo>
                  <a:pt x="0" y="1565948"/>
                </a:lnTo>
                <a:close/>
              </a:path>
            </a:pathLst>
          </a:custGeom>
          <a:ln w="1328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9188951" y="4527907"/>
            <a:ext cx="815975" cy="2667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1550" b="1" dirty="0">
                <a:solidFill>
                  <a:srgbClr val="231F20"/>
                </a:solidFill>
                <a:latin typeface="Myriad Pro"/>
                <a:cs typeface="Myriad Pro"/>
              </a:rPr>
              <a:t>New</a:t>
            </a:r>
            <a:r>
              <a:rPr sz="1550" b="1" spc="-17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50" b="1" spc="-5" dirty="0">
                <a:solidFill>
                  <a:srgbClr val="231F20"/>
                </a:solidFill>
                <a:latin typeface="Myriad Pro"/>
                <a:cs typeface="Myriad Pro"/>
              </a:rPr>
              <a:t>Tree</a:t>
            </a:r>
            <a:endParaRPr sz="1550" dirty="0">
              <a:latin typeface="Myriad Pro"/>
              <a:cs typeface="Myriad Pro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180883" y="4963939"/>
            <a:ext cx="847090" cy="2667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1550" b="1" spc="10" dirty="0">
                <a:solidFill>
                  <a:srgbClr val="231F20"/>
                </a:solidFill>
                <a:latin typeface="Myriad Pro"/>
                <a:cs typeface="Myriad Pro"/>
              </a:rPr>
              <a:t>Plantings</a:t>
            </a:r>
            <a:endParaRPr sz="1550">
              <a:latin typeface="Myriad Pro"/>
              <a:cs typeface="Myriad Pro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8701523" y="4861204"/>
            <a:ext cx="399576" cy="36469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513165" y="5319052"/>
            <a:ext cx="1489544" cy="192340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513160" y="5319052"/>
            <a:ext cx="1489710" cy="1924050"/>
          </a:xfrm>
          <a:custGeom>
            <a:avLst/>
            <a:gdLst/>
            <a:ahLst/>
            <a:cxnLst/>
            <a:rect l="l" t="t" r="r" b="b"/>
            <a:pathLst>
              <a:path w="1489709" h="1924050">
                <a:moveTo>
                  <a:pt x="0" y="1923508"/>
                </a:moveTo>
                <a:lnTo>
                  <a:pt x="1489463" y="1923508"/>
                </a:lnTo>
                <a:lnTo>
                  <a:pt x="1489463" y="0"/>
                </a:lnTo>
                <a:lnTo>
                  <a:pt x="0" y="0"/>
                </a:lnTo>
                <a:lnTo>
                  <a:pt x="0" y="1923508"/>
                </a:lnTo>
                <a:close/>
              </a:path>
            </a:pathLst>
          </a:custGeom>
          <a:ln w="13274">
            <a:solidFill>
              <a:srgbClr val="9EC5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293864" y="6644640"/>
            <a:ext cx="1188720" cy="668020"/>
          </a:xfrm>
          <a:custGeom>
            <a:avLst/>
            <a:gdLst/>
            <a:ahLst/>
            <a:cxnLst/>
            <a:rect l="l" t="t" r="r" b="b"/>
            <a:pathLst>
              <a:path w="1188720" h="668020">
                <a:moveTo>
                  <a:pt x="0" y="667511"/>
                </a:moveTo>
                <a:lnTo>
                  <a:pt x="1188720" y="667511"/>
                </a:lnTo>
                <a:lnTo>
                  <a:pt x="1188720" y="0"/>
                </a:lnTo>
                <a:lnTo>
                  <a:pt x="0" y="0"/>
                </a:lnTo>
                <a:lnTo>
                  <a:pt x="0" y="6675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715009" y="1302714"/>
            <a:ext cx="9346565" cy="2926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1290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solidFill>
                  <a:srgbClr val="727D86"/>
                </a:solidFill>
                <a:latin typeface="Arial"/>
                <a:cs typeface="Arial"/>
              </a:rPr>
              <a:t>Street 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and </a:t>
            </a:r>
            <a:r>
              <a:rPr sz="1650" dirty="0">
                <a:solidFill>
                  <a:srgbClr val="727D86"/>
                </a:solidFill>
                <a:latin typeface="Arial"/>
                <a:cs typeface="Arial"/>
              </a:rPr>
              <a:t>sidewalk contracts 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are </a:t>
            </a:r>
            <a:r>
              <a:rPr sz="1650" dirty="0">
                <a:solidFill>
                  <a:srgbClr val="727D86"/>
                </a:solidFill>
                <a:latin typeface="Arial"/>
                <a:cs typeface="Arial"/>
              </a:rPr>
              <a:t>funded 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locally and by </a:t>
            </a:r>
            <a:r>
              <a:rPr sz="1650" dirty="0">
                <a:solidFill>
                  <a:srgbClr val="727D86"/>
                </a:solidFill>
                <a:latin typeface="Arial"/>
                <a:cs typeface="Arial"/>
              </a:rPr>
              <a:t>the state. These contracts 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are managed by  </a:t>
            </a:r>
            <a:r>
              <a:rPr sz="1650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Department of </a:t>
            </a:r>
            <a:r>
              <a:rPr sz="1650" dirty="0">
                <a:solidFill>
                  <a:srgbClr val="727D86"/>
                </a:solidFill>
                <a:latin typeface="Arial"/>
                <a:cs typeface="Arial"/>
              </a:rPr>
              <a:t>Public </a:t>
            </a:r>
            <a:r>
              <a:rPr sz="1650" spc="-10" dirty="0">
                <a:solidFill>
                  <a:srgbClr val="727D86"/>
                </a:solidFill>
                <a:latin typeface="Arial"/>
                <a:cs typeface="Arial"/>
              </a:rPr>
              <a:t>Works. 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Construction generally includes </a:t>
            </a:r>
            <a:r>
              <a:rPr sz="1650" dirty="0">
                <a:solidFill>
                  <a:srgbClr val="727D86"/>
                </a:solidFill>
                <a:latin typeface="Arial"/>
                <a:cs typeface="Arial"/>
              </a:rPr>
              <a:t>surface 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enhancements </a:t>
            </a:r>
            <a:r>
              <a:rPr sz="1650" dirty="0">
                <a:solidFill>
                  <a:srgbClr val="727D86"/>
                </a:solidFill>
                <a:latin typeface="Arial"/>
                <a:cs typeface="Arial"/>
              </a:rPr>
              <a:t>such</a:t>
            </a:r>
            <a:r>
              <a:rPr sz="1650" spc="-40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as:</a:t>
            </a:r>
            <a:endParaRPr sz="165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905"/>
              </a:spcBef>
              <a:buClr>
                <a:srgbClr val="FE4509"/>
              </a:buClr>
              <a:buChar char="•"/>
              <a:tabLst>
                <a:tab pos="240665" algn="l"/>
                <a:tab pos="241300" algn="l"/>
              </a:tabLst>
            </a:pPr>
            <a:r>
              <a:rPr sz="1650" dirty="0">
                <a:solidFill>
                  <a:srgbClr val="727D86"/>
                </a:solidFill>
                <a:latin typeface="Arial"/>
                <a:cs typeface="Arial"/>
              </a:rPr>
              <a:t>Paving</a:t>
            </a:r>
            <a:endParaRPr sz="165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900"/>
              </a:spcBef>
              <a:buClr>
                <a:srgbClr val="FE4509"/>
              </a:buClr>
              <a:buChar char="•"/>
              <a:tabLst>
                <a:tab pos="240665" algn="l"/>
                <a:tab pos="241300" algn="l"/>
              </a:tabLst>
            </a:pPr>
            <a:r>
              <a:rPr sz="1650" dirty="0">
                <a:solidFill>
                  <a:srgbClr val="727D86"/>
                </a:solidFill>
                <a:latin typeface="Arial"/>
                <a:cs typeface="Arial"/>
              </a:rPr>
              <a:t>Sidewalk 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and pedestrian</a:t>
            </a:r>
            <a:r>
              <a:rPr sz="1650" spc="-10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ramps</a:t>
            </a:r>
            <a:endParaRPr sz="165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900"/>
              </a:spcBef>
              <a:buClr>
                <a:srgbClr val="FE4509"/>
              </a:buClr>
              <a:buChar char="•"/>
              <a:tabLst>
                <a:tab pos="240665" algn="l"/>
                <a:tab pos="241300" algn="l"/>
              </a:tabLst>
            </a:pPr>
            <a:r>
              <a:rPr sz="1650" spc="-15" dirty="0">
                <a:solidFill>
                  <a:srgbClr val="727D86"/>
                </a:solidFill>
                <a:latin typeface="Arial"/>
                <a:cs typeface="Arial"/>
              </a:rPr>
              <a:t>Traffic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727D86"/>
                </a:solidFill>
                <a:latin typeface="Arial"/>
                <a:cs typeface="Arial"/>
              </a:rPr>
              <a:t>calming</a:t>
            </a:r>
            <a:endParaRPr sz="165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900"/>
              </a:spcBef>
              <a:buClr>
                <a:srgbClr val="FE4509"/>
              </a:buClr>
              <a:buChar char="•"/>
              <a:tabLst>
                <a:tab pos="240665" algn="l"/>
                <a:tab pos="241300" algn="l"/>
              </a:tabLst>
            </a:pPr>
            <a:r>
              <a:rPr sz="1650" dirty="0">
                <a:solidFill>
                  <a:srgbClr val="727D86"/>
                </a:solidFill>
                <a:latin typeface="Arial"/>
                <a:cs typeface="Arial"/>
              </a:rPr>
              <a:t>Street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727D86"/>
                </a:solidFill>
                <a:latin typeface="Arial"/>
                <a:cs typeface="Arial"/>
              </a:rPr>
              <a:t>trees</a:t>
            </a:r>
            <a:endParaRPr sz="165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900"/>
              </a:spcBef>
              <a:buClr>
                <a:srgbClr val="FE4509"/>
              </a:buClr>
              <a:buChar char="•"/>
              <a:tabLst>
                <a:tab pos="240665" algn="l"/>
                <a:tab pos="241300" algn="l"/>
              </a:tabLst>
            </a:pPr>
            <a:r>
              <a:rPr sz="1650" dirty="0">
                <a:solidFill>
                  <a:srgbClr val="727D86"/>
                </a:solidFill>
                <a:latin typeface="Arial"/>
                <a:cs typeface="Arial"/>
              </a:rPr>
              <a:t>Stormwater 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management and green infrastructure</a:t>
            </a:r>
            <a:endParaRPr sz="1650" dirty="0">
              <a:latin typeface="Arial"/>
              <a:cs typeface="Arial"/>
            </a:endParaRPr>
          </a:p>
          <a:p>
            <a:pPr marL="241300" indent="-228600">
              <a:lnSpc>
                <a:spcPts val="1875"/>
              </a:lnSpc>
              <a:spcBef>
                <a:spcPts val="900"/>
              </a:spcBef>
              <a:buClr>
                <a:srgbClr val="FE4509"/>
              </a:buClr>
              <a:buChar char="•"/>
              <a:tabLst>
                <a:tab pos="240665" algn="l"/>
                <a:tab pos="241300" algn="l"/>
              </a:tabLst>
            </a:pPr>
            <a:r>
              <a:rPr sz="1650" dirty="0">
                <a:solidFill>
                  <a:srgbClr val="727D86"/>
                </a:solidFill>
                <a:latin typeface="Arial"/>
                <a:cs typeface="Arial"/>
              </a:rPr>
              <a:t>Bike 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and </a:t>
            </a:r>
            <a:r>
              <a:rPr sz="1650" dirty="0">
                <a:solidFill>
                  <a:srgbClr val="727D86"/>
                </a:solidFill>
                <a:latin typeface="Arial"/>
                <a:cs typeface="Arial"/>
              </a:rPr>
              <a:t>transit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 improvements</a:t>
            </a:r>
            <a:endParaRPr sz="1650" dirty="0">
              <a:latin typeface="Arial"/>
              <a:cs typeface="Arial"/>
            </a:endParaRPr>
          </a:p>
          <a:p>
            <a:pPr marR="5080" algn="r">
              <a:lnSpc>
                <a:spcPts val="1695"/>
              </a:lnSpc>
            </a:pPr>
            <a:r>
              <a:rPr sz="1500" b="1" spc="-20" dirty="0">
                <a:solidFill>
                  <a:srgbClr val="231F20"/>
                </a:solidFill>
                <a:latin typeface="Arial"/>
                <a:cs typeface="Arial"/>
              </a:rPr>
              <a:t>Toolbox </a:t>
            </a:r>
            <a:r>
              <a:rPr sz="1500" b="1" spc="-5" dirty="0">
                <a:solidFill>
                  <a:srgbClr val="231F20"/>
                </a:solidFill>
                <a:latin typeface="Arial"/>
                <a:cs typeface="Arial"/>
              </a:rPr>
              <a:t>Design</a:t>
            </a:r>
            <a:r>
              <a:rPr sz="15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231F20"/>
                </a:solidFill>
                <a:latin typeface="Arial"/>
                <a:cs typeface="Arial"/>
              </a:rPr>
              <a:t>Elements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76" name="object 5">
            <a:extLst>
              <a:ext uri="{FF2B5EF4-FFF2-40B4-BE49-F238E27FC236}">
                <a16:creationId xmlns:a16="http://schemas.microsoft.com/office/drawing/2014/main" id="{FADA8541-02DE-4807-AE8E-31B5DBE456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4059" y="839937"/>
            <a:ext cx="93827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97455" algn="l"/>
              </a:tabLst>
            </a:pPr>
            <a:r>
              <a:rPr spc="-70" dirty="0">
                <a:solidFill>
                  <a:srgbClr val="727D86"/>
                </a:solidFill>
              </a:rPr>
              <a:t>PROGRAMS	</a:t>
            </a:r>
            <a:r>
              <a:rPr lang="en-US" spc="-60" dirty="0"/>
              <a:t>STREET &amp; SIDEWALK</a:t>
            </a:r>
            <a:endParaRPr spc="-120" dirty="0"/>
          </a:p>
        </p:txBody>
      </p:sp>
      <p:sp>
        <p:nvSpPr>
          <p:cNvPr id="77" name="object 7">
            <a:extLst>
              <a:ext uri="{FF2B5EF4-FFF2-40B4-BE49-F238E27FC236}">
                <a16:creationId xmlns:a16="http://schemas.microsoft.com/office/drawing/2014/main" id="{D9752C98-BCF3-463D-AF18-2EB719288D72}"/>
              </a:ext>
            </a:extLst>
          </p:cNvPr>
          <p:cNvSpPr/>
          <p:nvPr/>
        </p:nvSpPr>
        <p:spPr>
          <a:xfrm>
            <a:off x="3078276" y="923036"/>
            <a:ext cx="0" cy="345440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41680" y="815147"/>
            <a:ext cx="14859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727D86"/>
                </a:solidFill>
              </a:rPr>
              <a:t>DESIGN</a:t>
            </a:r>
          </a:p>
        </p:txBody>
      </p:sp>
      <p:sp>
        <p:nvSpPr>
          <p:cNvPr id="6" name="object 6"/>
          <p:cNvSpPr/>
          <p:nvPr/>
        </p:nvSpPr>
        <p:spPr>
          <a:xfrm>
            <a:off x="6840729" y="5911292"/>
            <a:ext cx="3787794" cy="2286000"/>
          </a:xfrm>
          <a:prstGeom prst="rect">
            <a:avLst/>
          </a:prstGeom>
          <a:blipFill>
            <a:blip r:embed="rId3" cstate="print"/>
            <a:stretch>
              <a:fillRect t="-6667" b="-12287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519989" y="815147"/>
            <a:ext cx="8071811" cy="50911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b="1" dirty="0">
                <a:solidFill>
                  <a:srgbClr val="FE4509"/>
                </a:solidFill>
                <a:latin typeface="Arial"/>
                <a:cs typeface="Arial"/>
              </a:rPr>
              <a:t>SIDEWALKS AND ACCESSIBILITY</a:t>
            </a:r>
            <a:endParaRPr lang="en-US" sz="3000" dirty="0">
              <a:latin typeface="Arial"/>
              <a:cs typeface="Arial"/>
            </a:endParaRPr>
          </a:p>
          <a:p>
            <a:pPr marL="2897505" marR="247015" algn="just">
              <a:spcBef>
                <a:spcPts val="1760"/>
              </a:spcBef>
            </a:pPr>
            <a:r>
              <a:rPr lang="en-US" sz="1650" dirty="0">
                <a:solidFill>
                  <a:srgbClr val="727D86"/>
                </a:solidFill>
                <a:latin typeface="Arial"/>
                <a:cs typeface="Arial"/>
              </a:rPr>
              <a:t>The City is committed to accessibility in all of our construction projects</a:t>
            </a:r>
            <a:r>
              <a:rPr lang="en-US" sz="1650" spc="-20" dirty="0">
                <a:solidFill>
                  <a:srgbClr val="727D86"/>
                </a:solidFill>
                <a:latin typeface="Arial"/>
                <a:cs typeface="Arial"/>
              </a:rPr>
              <a:t>.</a:t>
            </a:r>
            <a:endParaRPr lang="en-US" sz="1650" dirty="0">
              <a:latin typeface="Arial"/>
              <a:cs typeface="Arial"/>
            </a:endParaRPr>
          </a:p>
          <a:p>
            <a:pPr marL="3126105" marR="225425" indent="-228600">
              <a:spcBef>
                <a:spcPts val="900"/>
              </a:spcBef>
              <a:buClr>
                <a:srgbClr val="FE4509"/>
              </a:buClr>
              <a:buChar char="•"/>
              <a:tabLst>
                <a:tab pos="3126105" algn="l"/>
                <a:tab pos="3126740" algn="l"/>
              </a:tabLst>
            </a:pPr>
            <a:r>
              <a:rPr sz="1650" dirty="0">
                <a:solidFill>
                  <a:srgbClr val="727D86"/>
                </a:solidFill>
                <a:latin typeface="Arial"/>
                <a:cs typeface="Arial"/>
              </a:rPr>
              <a:t>All 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new </a:t>
            </a:r>
            <a:r>
              <a:rPr lang="en-US" sz="1650" spc="-5" dirty="0">
                <a:solidFill>
                  <a:srgbClr val="727D86"/>
                </a:solidFill>
                <a:latin typeface="Arial"/>
                <a:cs typeface="Arial"/>
              </a:rPr>
              <a:t>sidewalks and 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pedestrian ramps</a:t>
            </a:r>
            <a:r>
              <a:rPr lang="en-US" sz="1650" spc="-5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will meet </a:t>
            </a:r>
            <a:r>
              <a:rPr sz="1650" dirty="0">
                <a:solidFill>
                  <a:srgbClr val="727D86"/>
                </a:solidFill>
                <a:latin typeface="Arial"/>
                <a:cs typeface="Arial"/>
              </a:rPr>
              <a:t>ADA /</a:t>
            </a:r>
            <a:r>
              <a:rPr sz="1650" spc="-345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727D86"/>
                </a:solidFill>
                <a:latin typeface="Arial"/>
                <a:cs typeface="Arial"/>
              </a:rPr>
              <a:t>AAB 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requirements.</a:t>
            </a:r>
            <a:endParaRPr lang="en-US" sz="1650" spc="-5" dirty="0">
              <a:solidFill>
                <a:srgbClr val="727D86"/>
              </a:solidFill>
              <a:latin typeface="Arial"/>
              <a:cs typeface="Arial"/>
            </a:endParaRPr>
          </a:p>
          <a:p>
            <a:pPr marL="3126105" marR="225425" indent="-228600">
              <a:spcBef>
                <a:spcPts val="900"/>
              </a:spcBef>
              <a:buClr>
                <a:srgbClr val="FE4509"/>
              </a:buClr>
              <a:buChar char="•"/>
              <a:tabLst>
                <a:tab pos="3126105" algn="l"/>
                <a:tab pos="3126740" algn="l"/>
              </a:tabLst>
            </a:pPr>
            <a:r>
              <a:rPr lang="en-US" sz="1650" spc="-5" dirty="0">
                <a:solidFill>
                  <a:srgbClr val="727D86"/>
                </a:solidFill>
                <a:latin typeface="Arial"/>
                <a:cs typeface="Arial"/>
              </a:rPr>
              <a:t>Sidewalk widths vary by the type of street.  Typically 5’ sidewalk is required, but wider sidewalks are required on busier commercial streets and arterials.</a:t>
            </a:r>
          </a:p>
          <a:p>
            <a:pPr marL="3126105" marR="225425" indent="-228600">
              <a:spcBef>
                <a:spcPts val="900"/>
              </a:spcBef>
              <a:buClr>
                <a:srgbClr val="FE4509"/>
              </a:buClr>
              <a:buChar char="•"/>
              <a:tabLst>
                <a:tab pos="3126105" algn="l"/>
                <a:tab pos="3126740" algn="l"/>
              </a:tabLst>
            </a:pPr>
            <a:r>
              <a:rPr lang="en-US" sz="1650" spc="-5" dirty="0">
                <a:solidFill>
                  <a:srgbClr val="727D86"/>
                </a:solidFill>
                <a:latin typeface="Arial"/>
                <a:cs typeface="Arial"/>
              </a:rPr>
              <a:t>4’ min is required at new driveways and street trees.  3’ min is allowable at existing street trees.  </a:t>
            </a:r>
          </a:p>
          <a:p>
            <a:pPr marL="3126105" marR="225425" indent="-228600">
              <a:spcBef>
                <a:spcPts val="900"/>
              </a:spcBef>
              <a:buClr>
                <a:srgbClr val="FE4509"/>
              </a:buClr>
              <a:buChar char="•"/>
              <a:tabLst>
                <a:tab pos="3126105" algn="l"/>
                <a:tab pos="3126740" algn="l"/>
              </a:tabLst>
            </a:pPr>
            <a:r>
              <a:rPr lang="en-US" sz="1650" spc="-5" dirty="0">
                <a:solidFill>
                  <a:srgbClr val="727D86"/>
                </a:solidFill>
                <a:latin typeface="Arial"/>
                <a:cs typeface="Arial"/>
              </a:rPr>
              <a:t>Sidewalks will include a minimum 3’ of sidewalk or accessible routes around existing trees.</a:t>
            </a:r>
            <a:endParaRPr lang="en-US" sz="1650" spc="-5" dirty="0">
              <a:latin typeface="Arial"/>
              <a:cs typeface="Arial"/>
            </a:endParaRPr>
          </a:p>
          <a:p>
            <a:pPr marL="3126105" marR="225425" indent="-228600">
              <a:spcBef>
                <a:spcPts val="900"/>
              </a:spcBef>
              <a:buClr>
                <a:srgbClr val="FE4509"/>
              </a:buClr>
              <a:buChar char="•"/>
              <a:tabLst>
                <a:tab pos="3126105" algn="l"/>
                <a:tab pos="3126740" algn="l"/>
              </a:tabLst>
            </a:pPr>
            <a:r>
              <a:rPr sz="1650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best design </a:t>
            </a:r>
            <a:r>
              <a:rPr sz="1650" dirty="0">
                <a:solidFill>
                  <a:srgbClr val="727D86"/>
                </a:solidFill>
                <a:latin typeface="Arial"/>
                <a:cs typeface="Arial"/>
              </a:rPr>
              <a:t>for 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pedestrian </a:t>
            </a:r>
            <a:r>
              <a:rPr sz="1650" dirty="0">
                <a:solidFill>
                  <a:srgbClr val="727D86"/>
                </a:solidFill>
                <a:latin typeface="Arial"/>
                <a:cs typeface="Arial"/>
              </a:rPr>
              <a:t>crossings,  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particularly on narrow </a:t>
            </a:r>
            <a:r>
              <a:rPr sz="1650" dirty="0">
                <a:solidFill>
                  <a:srgbClr val="727D86"/>
                </a:solidFill>
                <a:latin typeface="Arial"/>
                <a:cs typeface="Arial"/>
              </a:rPr>
              <a:t>side streets, 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may be </a:t>
            </a:r>
            <a:r>
              <a:rPr sz="1650" dirty="0">
                <a:solidFill>
                  <a:srgbClr val="727D86"/>
                </a:solidFill>
                <a:latin typeface="Arial"/>
                <a:cs typeface="Arial"/>
              </a:rPr>
              <a:t>a  </a:t>
            </a:r>
            <a:r>
              <a:rPr sz="1650" spc="-5" dirty="0">
                <a:solidFill>
                  <a:srgbClr val="727D86"/>
                </a:solidFill>
                <a:latin typeface="Arial"/>
                <a:cs typeface="Arial"/>
              </a:rPr>
              <a:t>modified raised </a:t>
            </a:r>
            <a:r>
              <a:rPr sz="1650" dirty="0">
                <a:solidFill>
                  <a:srgbClr val="727D86"/>
                </a:solidFill>
                <a:latin typeface="Arial"/>
                <a:cs typeface="Arial"/>
              </a:rPr>
              <a:t>crosswalk</a:t>
            </a:r>
            <a:r>
              <a:rPr lang="en-US" sz="1650" spc="-5" dirty="0">
                <a:solidFill>
                  <a:srgbClr val="727D86"/>
                </a:solidFill>
                <a:latin typeface="Arial"/>
                <a:cs typeface="Arial"/>
              </a:rPr>
              <a:t>.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76220" y="906068"/>
            <a:ext cx="0" cy="345440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05870BEE-B5D4-42F7-A830-BA58D2AC8157}"/>
              </a:ext>
            </a:extLst>
          </p:cNvPr>
          <p:cNvSpPr/>
          <p:nvPr/>
        </p:nvSpPr>
        <p:spPr>
          <a:xfrm>
            <a:off x="780233" y="5638800"/>
            <a:ext cx="3124200" cy="25584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8205F552-AE6E-49EA-A1E7-BE2CCFC83846}"/>
              </a:ext>
            </a:extLst>
          </p:cNvPr>
          <p:cNvSpPr/>
          <p:nvPr/>
        </p:nvSpPr>
        <p:spPr>
          <a:xfrm>
            <a:off x="780233" y="1237737"/>
            <a:ext cx="3771899" cy="42843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2EFCCA60-BDDC-4A2B-A873-47CEE96EF82E}"/>
              </a:ext>
            </a:extLst>
          </p:cNvPr>
          <p:cNvSpPr txBox="1"/>
          <p:nvPr/>
        </p:nvSpPr>
        <p:spPr>
          <a:xfrm>
            <a:off x="890107" y="5042181"/>
            <a:ext cx="29673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dirty="0">
                <a:solidFill>
                  <a:srgbClr val="FFFFFF"/>
                </a:solidFill>
                <a:latin typeface="Arial Narrow"/>
                <a:cs typeface="Arial Narrow"/>
              </a:rPr>
              <a:t>Photo</a:t>
            </a:r>
            <a:r>
              <a:rPr sz="1000" i="1" spc="-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000" i="1" dirty="0">
                <a:solidFill>
                  <a:srgbClr val="FFFFFF"/>
                </a:solidFill>
                <a:latin typeface="Arial Narrow"/>
                <a:cs typeface="Arial Narrow"/>
              </a:rPr>
              <a:t>Credit: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sz="1000" i="1" dirty="0">
                <a:solidFill>
                  <a:srgbClr val="FFFFFF"/>
                </a:solidFill>
                <a:latin typeface="Arial Narrow"/>
                <a:cs typeface="Arial Narrow"/>
              </a:rPr>
              <a:t>Christian Phillips Photography </a:t>
            </a:r>
            <a:r>
              <a:rPr sz="1000" i="1" spc="-5" dirty="0">
                <a:solidFill>
                  <a:srgbClr val="FFFFFF"/>
                </a:solidFill>
                <a:latin typeface="Arial Narrow"/>
                <a:cs typeface="Arial Narrow"/>
              </a:rPr>
              <a:t>and </a:t>
            </a:r>
            <a:r>
              <a:rPr sz="1000" i="1" dirty="0">
                <a:solidFill>
                  <a:srgbClr val="FFFFFF"/>
                </a:solidFill>
                <a:latin typeface="Arial Narrow"/>
                <a:cs typeface="Arial Narrow"/>
              </a:rPr>
              <a:t>Klopfer </a:t>
            </a:r>
            <a:r>
              <a:rPr sz="1000" i="1" spc="-5" dirty="0">
                <a:solidFill>
                  <a:srgbClr val="FFFFFF"/>
                </a:solidFill>
                <a:latin typeface="Arial Narrow"/>
                <a:cs typeface="Arial Narrow"/>
              </a:rPr>
              <a:t>Martin </a:t>
            </a:r>
            <a:r>
              <a:rPr sz="1000" i="1" dirty="0">
                <a:solidFill>
                  <a:srgbClr val="FFFFFF"/>
                </a:solidFill>
                <a:latin typeface="Arial Narrow"/>
                <a:cs typeface="Arial Narrow"/>
              </a:rPr>
              <a:t>Design</a:t>
            </a:r>
            <a:r>
              <a:rPr sz="1000" i="1" spc="-8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000" i="1" spc="-5" dirty="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  <a:endParaRPr sz="1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576922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1352</TotalTime>
  <Words>1827</Words>
  <Application>Microsoft Office PowerPoint</Application>
  <PresentationFormat>Custom</PresentationFormat>
  <Paragraphs>184</Paragraphs>
  <Slides>18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Arial Narrow</vt:lpstr>
      <vt:lpstr>Calibri</vt:lpstr>
      <vt:lpstr>Century Gothic</vt:lpstr>
      <vt:lpstr>Myriad Pro</vt:lpstr>
      <vt:lpstr>Times New Roman</vt:lpstr>
      <vt:lpstr>Office Theme</vt:lpstr>
      <vt:lpstr>1_Office Theme</vt:lpstr>
      <vt:lpstr>Custom Design</vt:lpstr>
      <vt:lpstr>Acrobat Document</vt:lpstr>
      <vt:lpstr>PowerPoint Presentation</vt:lpstr>
      <vt:lpstr>Five Year Sidewalk and Street Reconstruction Plan</vt:lpstr>
      <vt:lpstr>5 YEAR PLAN</vt:lpstr>
      <vt:lpstr>PowerPoint Presentation</vt:lpstr>
      <vt:lpstr>INTRODUCTION BICYCLE ORDINANCE</vt:lpstr>
      <vt:lpstr>INTRODUCTION GUIDING PLANS AND POLICIES</vt:lpstr>
      <vt:lpstr>5 YEAR PLAN SCOPE OF WORK</vt:lpstr>
      <vt:lpstr>PROGRAMS STREET &amp; SIDEWALK</vt:lpstr>
      <vt:lpstr>DESIGN</vt:lpstr>
      <vt:lpstr>DESIGN</vt:lpstr>
      <vt:lpstr>DESIGN TRANSIT</vt:lpstr>
      <vt:lpstr>SCOPE STREET TREES</vt:lpstr>
      <vt:lpstr>SCOPE GREEN INFRASTRUCTURE</vt:lpstr>
      <vt:lpstr>SCOPE Construction</vt:lpstr>
      <vt:lpstr>Construction Project Scope</vt:lpstr>
      <vt:lpstr>PowerPoint Presentation</vt:lpstr>
      <vt:lpstr>Discussion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Cambridge Department of Public Works</dc:title>
  <dc:creator>KLeinfelder</dc:creator>
  <cp:lastModifiedBy>Miguel, Melissa</cp:lastModifiedBy>
  <cp:revision>35</cp:revision>
  <cp:lastPrinted>2018-05-10T13:13:15Z</cp:lastPrinted>
  <dcterms:created xsi:type="dcterms:W3CDTF">2018-04-26T14:34:50Z</dcterms:created>
  <dcterms:modified xsi:type="dcterms:W3CDTF">2019-10-15T21:17:58Z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2018-04-24T00:00:00Z</vt:filetime>
  </property>
  <property fmtid="{D5CDD505-2E9C-101B-9397-08002B2CF9AE}" pid="3" name="Creator">
    <vt:lpwstr>Adobe InDesign CC 13.0 (Windows)</vt:lpwstr>
  </property>
  <property fmtid="{D5CDD505-2E9C-101B-9397-08002B2CF9AE}" pid="4" name="LastSaved">
    <vt:filetime>2018-04-26T00:00:00Z</vt:filetime>
  </property>
</Properties>
</file>