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handoutMasterIdLst>
    <p:handoutMasterId r:id="rId30"/>
  </p:handoutMasterIdLst>
  <p:sldIdLst>
    <p:sldId id="283" r:id="rId2"/>
    <p:sldId id="326" r:id="rId3"/>
    <p:sldId id="257" r:id="rId4"/>
    <p:sldId id="300" r:id="rId5"/>
    <p:sldId id="321" r:id="rId6"/>
    <p:sldId id="346" r:id="rId7"/>
    <p:sldId id="334" r:id="rId8"/>
    <p:sldId id="347" r:id="rId9"/>
    <p:sldId id="298" r:id="rId10"/>
    <p:sldId id="268" r:id="rId11"/>
    <p:sldId id="329" r:id="rId12"/>
    <p:sldId id="360" r:id="rId13"/>
    <p:sldId id="358" r:id="rId14"/>
    <p:sldId id="271" r:id="rId15"/>
    <p:sldId id="327" r:id="rId16"/>
    <p:sldId id="349" r:id="rId17"/>
    <p:sldId id="353" r:id="rId18"/>
    <p:sldId id="354" r:id="rId19"/>
    <p:sldId id="355" r:id="rId20"/>
    <p:sldId id="356" r:id="rId21"/>
    <p:sldId id="352" r:id="rId22"/>
    <p:sldId id="350" r:id="rId23"/>
    <p:sldId id="281" r:id="rId24"/>
    <p:sldId id="332" r:id="rId25"/>
    <p:sldId id="338" r:id="rId26"/>
    <p:sldId id="295" r:id="rId27"/>
    <p:sldId id="267" r:id="rId28"/>
  </p:sldIdLst>
  <p:sldSz cx="9144000" cy="6858000" type="screen4x3"/>
  <p:notesSz cx="14727238" cy="19299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080" userDrawn="1">
          <p15:clr>
            <a:srgbClr val="A4A3A4"/>
          </p15:clr>
        </p15:guide>
        <p15:guide id="2" pos="46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830" autoAdjust="0"/>
  </p:normalViewPr>
  <p:slideViewPr>
    <p:cSldViewPr>
      <p:cViewPr varScale="1">
        <p:scale>
          <a:sx n="85" d="100"/>
          <a:sy n="85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6080"/>
        <p:guide pos="46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6383137" cy="965622"/>
          </a:xfrm>
          <a:prstGeom prst="rect">
            <a:avLst/>
          </a:prstGeom>
        </p:spPr>
        <p:txBody>
          <a:bodyPr vert="horz" lIns="194379" tIns="97190" rIns="194379" bIns="97190" rtlCol="0"/>
          <a:lstStyle>
            <a:lvl1pPr algn="l">
              <a:defRPr sz="2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40771" y="0"/>
            <a:ext cx="6383137" cy="965622"/>
          </a:xfrm>
          <a:prstGeom prst="rect">
            <a:avLst/>
          </a:prstGeom>
        </p:spPr>
        <p:txBody>
          <a:bodyPr vert="horz" lIns="194379" tIns="97190" rIns="194379" bIns="97190" rtlCol="0"/>
          <a:lstStyle>
            <a:lvl1pPr algn="r">
              <a:defRPr sz="2500"/>
            </a:lvl1pPr>
          </a:lstStyle>
          <a:p>
            <a:pPr>
              <a:defRPr/>
            </a:pPr>
            <a:fld id="{E35BA426-9F63-4827-8433-1948A0F71F59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8330322"/>
            <a:ext cx="6383137" cy="965622"/>
          </a:xfrm>
          <a:prstGeom prst="rect">
            <a:avLst/>
          </a:prstGeom>
        </p:spPr>
        <p:txBody>
          <a:bodyPr vert="horz" lIns="194379" tIns="97190" rIns="194379" bIns="97190" rtlCol="0" anchor="b"/>
          <a:lstStyle>
            <a:lvl1pPr algn="l">
              <a:defRPr sz="2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40771" y="18330322"/>
            <a:ext cx="6383137" cy="965622"/>
          </a:xfrm>
          <a:prstGeom prst="rect">
            <a:avLst/>
          </a:prstGeom>
        </p:spPr>
        <p:txBody>
          <a:bodyPr vert="horz" lIns="194379" tIns="97190" rIns="194379" bIns="97190" rtlCol="0" anchor="b"/>
          <a:lstStyle>
            <a:lvl1pPr algn="r">
              <a:defRPr sz="2500"/>
            </a:lvl1pPr>
          </a:lstStyle>
          <a:p>
            <a:pPr>
              <a:defRPr/>
            </a:pPr>
            <a:fld id="{A851B4B9-33C4-4F0E-8854-6D3E28764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35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6383137" cy="9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9" tIns="97190" rIns="194379" bIns="97190" numCol="1" anchor="t" anchorCtr="0" compatLnSpc="1">
            <a:prstTxWarp prst="textNoShape">
              <a:avLst/>
            </a:prstTxWarp>
          </a:bodyPr>
          <a:lstStyle>
            <a:lvl1pPr>
              <a:defRPr sz="2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344104" y="0"/>
            <a:ext cx="6383137" cy="96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9" tIns="97190" rIns="194379" bIns="97190" numCol="1" anchor="t" anchorCtr="0" compatLnSpc="1">
            <a:prstTxWarp prst="textNoShape">
              <a:avLst/>
            </a:prstTxWarp>
          </a:bodyPr>
          <a:lstStyle>
            <a:lvl1pPr algn="r">
              <a:defRPr sz="2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38413" y="1446213"/>
            <a:ext cx="9650412" cy="7237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64302" y="9168458"/>
            <a:ext cx="10798639" cy="86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9" tIns="97190" rIns="194379" bIns="97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18333621"/>
            <a:ext cx="6383137" cy="9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9" tIns="97190" rIns="194379" bIns="97190" numCol="1" anchor="b" anchorCtr="0" compatLnSpc="1">
            <a:prstTxWarp prst="textNoShape">
              <a:avLst/>
            </a:prstTxWarp>
          </a:bodyPr>
          <a:lstStyle>
            <a:lvl1pPr>
              <a:defRPr sz="2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344104" y="18333621"/>
            <a:ext cx="6383137" cy="9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379" tIns="97190" rIns="194379" bIns="97190" numCol="1" anchor="b" anchorCtr="0" compatLnSpc="1">
            <a:prstTxWarp prst="textNoShape">
              <a:avLst/>
            </a:prstTxWarp>
          </a:bodyPr>
          <a:lstStyle>
            <a:lvl1pPr algn="r">
              <a:defRPr sz="2500"/>
            </a:lvl1pPr>
          </a:lstStyle>
          <a:p>
            <a:pPr>
              <a:defRPr/>
            </a:pPr>
            <a:fld id="{42B16B41-326D-4314-A8BB-6335EF6C6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04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16B41-326D-4314-A8BB-6335EF6C62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Complete Streets and Vision Zero, the city has several other policies and plans that form the basis of our approach to street reconstruction.  </a:t>
            </a:r>
          </a:p>
          <a:p>
            <a:endParaRPr lang="en-US" dirty="0"/>
          </a:p>
          <a:p>
            <a:r>
              <a:rPr lang="en-US" dirty="0"/>
              <a:t>Policies – Cambridge Growth Policy and Vehicle Trip Reduction Ordinance – emphasis on sustainable modes of transportation to promote livability, improve air quality and reduce gas emissions.</a:t>
            </a:r>
          </a:p>
          <a:p>
            <a:endParaRPr lang="en-US" dirty="0"/>
          </a:p>
          <a:p>
            <a:r>
              <a:rPr lang="en-US" dirty="0"/>
              <a:t>Pedestrian Plan, Bicycle Plan and Transit Plan – emphasis on how to improve comfort, safety and operation for sustainable modes of transportation.   </a:t>
            </a:r>
          </a:p>
          <a:p>
            <a:pPr marL="82155" indent="-82155">
              <a:buFont typeface="Arial" panose="020B0604020202020204" pitchFamily="34" charset="0"/>
              <a:buChar char="•"/>
            </a:pPr>
            <a:r>
              <a:rPr lang="en-US" dirty="0"/>
              <a:t>Goal is to provide a transportation system that is sustainable and efficient; moving people safely.</a:t>
            </a:r>
          </a:p>
          <a:p>
            <a:endParaRPr lang="en-US" dirty="0"/>
          </a:p>
          <a:p>
            <a:r>
              <a:rPr lang="en-US" dirty="0"/>
              <a:t>Climate Plan and commitment to urban forest (street trees) – important commitments for a changing environment, </a:t>
            </a:r>
          </a:p>
          <a:p>
            <a:pPr marL="82155" indent="-82155">
              <a:buFont typeface="Arial" panose="020B0604020202020204" pitchFamily="34" charset="0"/>
              <a:buChar char="•"/>
            </a:pPr>
            <a:r>
              <a:rPr lang="en-US" dirty="0"/>
              <a:t>slow down climate change by lowering greenhouse gas emissions</a:t>
            </a:r>
          </a:p>
          <a:p>
            <a:pPr marL="82155" indent="-82155">
              <a:buFont typeface="Arial" panose="020B0604020202020204" pitchFamily="34" charset="0"/>
              <a:buChar char="•"/>
            </a:pPr>
            <a:r>
              <a:rPr lang="en-US" dirty="0"/>
              <a:t>and reduce impacts of climate change (provide increased tree canopy to reduce impacts of increasing heat waves.</a:t>
            </a:r>
          </a:p>
          <a:p>
            <a:endParaRPr lang="en-US" dirty="0"/>
          </a:p>
          <a:p>
            <a:r>
              <a:rPr lang="en-US" dirty="0"/>
              <a:t>Use these policies and plans to provide basis for design process.  Then work with residents on detailed design options.</a:t>
            </a:r>
          </a:p>
          <a:p>
            <a:pPr marL="82155" indent="-8215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8160" fontAlgn="auto">
              <a:spcBef>
                <a:spcPts val="0"/>
              </a:spcBef>
              <a:spcAft>
                <a:spcPts val="0"/>
              </a:spcAft>
              <a:defRPr/>
            </a:pPr>
            <a:fld id="{5AF871DC-2662-4DC9-9C72-9FF6B693F7B7}" type="slidenum">
              <a:rPr lang="en-US" sz="500">
                <a:solidFill>
                  <a:prstClr val="black"/>
                </a:solidFill>
                <a:latin typeface="Calibri" panose="020F0502020204030204"/>
              </a:rPr>
              <a:pPr defTabSz="43816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5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116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238B-AC56-4406-916D-10CA01B02611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5757-7E34-49AC-92DA-3F304ADB7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9BF0-A879-4A75-A836-A2B9D452E51C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E837-6F7E-4147-94ED-BCDE0053D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2162-DD62-4769-894C-2A00AB0B62B8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ACC2-A052-4E3B-B29A-EFFA65ACA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F509-5A4F-48C8-80E5-E09127C6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DDC3-E2B8-4AC1-AB0A-E1945185CF01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2B0A-1452-44DD-AC81-D7089923B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C7D6-5B7D-4C3E-84DE-C2DBC4D6A137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15BC-24C6-49F2-B04C-27CEBFE51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089B-68D9-4A37-81C6-50789DFD115E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FB8E-FD1F-4EA1-94E9-E27FCACC0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99C3-757C-41F4-90E1-4C46042D7242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BB66-03AA-4F07-8C1D-8E6D2373D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C600-03BC-4C69-BAF0-26624DBF37A0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0276-2221-4125-8DF5-22F3B4C7A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6A36-4233-4D89-ADC0-F87CD5A9657C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BA1F-F61D-4240-9271-4495E5A05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0924-B8E8-4752-B9B6-CCE47BB41ACC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609E-3CE6-401F-9D1C-FB89A6CB9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7F15-973C-4982-A341-1B7E426D149E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617B-E1DC-4AD9-ACF7-A2D83C3FA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BE27FF-7448-4E40-9F20-918B7F2A3CE7}" type="datetimeFigureOut">
              <a:rPr lang="en-US"/>
              <a:pPr>
                <a:defRPr/>
              </a:pPr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02E010-1C99-4BC7-8005-FD3DA9D9A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0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bridgema.gov/Departments/publicworks/cityprojects/2019/websteravenu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42411-4F86-427F-8EBD-53505747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409575"/>
            <a:ext cx="8543925" cy="6038850"/>
          </a:xfrm>
          <a:prstGeom prst="rect">
            <a:avLst/>
          </a:prstGeom>
          <a:ln w="63500">
            <a:solidFill>
              <a:srgbClr val="FFFF00"/>
            </a:solidFill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67F5C86-88CC-406B-99D7-616F7C9B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152400"/>
            <a:ext cx="8991600" cy="6096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glow rad="139700">
              <a:schemeClr val="tx1">
                <a:alpha val="40000"/>
              </a:schemeClr>
            </a:glow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7200" i="1" u="sng" dirty="0">
                <a:solidFill>
                  <a:srgbClr val="FFFF00"/>
                </a:solidFill>
              </a:rPr>
              <a:t>Webster Avenue</a:t>
            </a:r>
            <a:br>
              <a:rPr lang="en-US" sz="6600" i="1" u="sng" dirty="0">
                <a:solidFill>
                  <a:srgbClr val="FFFF00"/>
                </a:solidFill>
              </a:rPr>
            </a:br>
            <a:br>
              <a:rPr lang="en-US" i="1" u="sng" dirty="0">
                <a:solidFill>
                  <a:srgbClr val="FFFF00"/>
                </a:solidFill>
              </a:rPr>
            </a:br>
            <a:r>
              <a:rPr lang="en-US" i="1" u="sng" dirty="0">
                <a:solidFill>
                  <a:srgbClr val="FFFF00"/>
                </a:solidFill>
              </a:rPr>
              <a:t>Hampshire Street to Lincoln Street</a:t>
            </a:r>
          </a:p>
          <a:p>
            <a:br>
              <a:rPr lang="en-US" sz="6600" i="1" u="sng" dirty="0">
                <a:solidFill>
                  <a:srgbClr val="FFFF00"/>
                </a:solidFill>
              </a:rPr>
            </a:br>
            <a:r>
              <a:rPr lang="en-US" sz="7200" i="1" u="sng" dirty="0">
                <a:solidFill>
                  <a:srgbClr val="FFFF00"/>
                </a:solidFill>
              </a:rPr>
              <a:t>Reconstruction Project </a:t>
            </a:r>
          </a:p>
        </p:txBody>
      </p:sp>
    </p:spTree>
    <p:extLst>
      <p:ext uri="{BB962C8B-B14F-4D97-AF65-F5344CB8AC3E}">
        <p14:creationId xmlns:p14="http://schemas.microsoft.com/office/powerpoint/2010/main" val="51255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u="sng" dirty="0">
                <a:latin typeface="Comic Sans MS" charset="0"/>
              </a:rPr>
              <a:t>Raised intersection</a:t>
            </a:r>
          </a:p>
        </p:txBody>
      </p:sp>
      <p:pic>
        <p:nvPicPr>
          <p:cNvPr id="49155" name="Picture 5" descr="E:\tc small\b1d1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038600" cy="2730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9156" name="Picture 7" descr="E:\tc small\b2d2\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8563"/>
            <a:ext cx="3810000" cy="25733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8563"/>
            <a:ext cx="3863871" cy="257333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parked on a city street&#10;&#10;Description automatically generated">
            <a:extLst>
              <a:ext uri="{FF2B5EF4-FFF2-40B4-BE49-F238E27FC236}">
                <a16:creationId xmlns:a16="http://schemas.microsoft.com/office/drawing/2014/main" id="{37DF21DA-F106-4BA3-9E6E-07F28DDEF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1027331"/>
            <a:ext cx="7543800" cy="5657850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2847975" y="4852366"/>
            <a:ext cx="384175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Raised intersections reduce vehicle speed, improves accessibility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and improves visibility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1638300" y="172819"/>
            <a:ext cx="58674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400" dirty="0">
                <a:latin typeface="+mn-lt"/>
              </a:rPr>
              <a:t>Raised Intersection</a:t>
            </a:r>
          </a:p>
        </p:txBody>
      </p:sp>
    </p:spTree>
    <p:extLst>
      <p:ext uri="{BB962C8B-B14F-4D97-AF65-F5344CB8AC3E}">
        <p14:creationId xmlns:p14="http://schemas.microsoft.com/office/powerpoint/2010/main" val="294436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3A6A731-8A5A-48E3-892A-19309FBB4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n-lt"/>
                <a:ea typeface="+mn-ea"/>
                <a:cs typeface="+mn-cs"/>
              </a:rPr>
              <a:t>Curb</a:t>
            </a:r>
            <a:r>
              <a:rPr lang="en-US" altLang="en-US" sz="3600" dirty="0"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altLang="en-US" dirty="0">
                <a:latin typeface="+mn-lt"/>
                <a:ea typeface="+mn-ea"/>
                <a:cs typeface="+mn-cs"/>
              </a:rPr>
              <a:t>extension</a:t>
            </a:r>
            <a:r>
              <a:rPr lang="en-US" altLang="en-US" sz="3600" u="sng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128FA3CA-B295-4675-B836-E6A4DC3E206B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4114800" cy="2778125"/>
          </a:xfr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EBCEF92E-7F69-4597-8E0E-862163308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5300"/>
            <a:ext cx="4191000" cy="2832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ar parked on a city street&#10;&#10;Description automatically generated">
            <a:extLst>
              <a:ext uri="{FF2B5EF4-FFF2-40B4-BE49-F238E27FC236}">
                <a16:creationId xmlns:a16="http://schemas.microsoft.com/office/drawing/2014/main" id="{297D535B-8B1A-413E-B2A1-6809F44C8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7638"/>
            <a:ext cx="6675390" cy="5006543"/>
          </a:xfrm>
          <a:ln w="25400">
            <a:solidFill>
              <a:srgbClr val="FFFF00"/>
            </a:solidFill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757E2F7-37E5-4022-8CFD-6A0687B1C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+mn-ea"/>
                <a:cs typeface="+mn-cs"/>
              </a:rPr>
              <a:t>Curb</a:t>
            </a:r>
            <a:r>
              <a:rPr lang="en-US" sz="3600" dirty="0">
                <a:latin typeface="Comic Sans MS" charset="0"/>
              </a:rPr>
              <a:t> </a:t>
            </a:r>
            <a:r>
              <a:rPr lang="en-US" dirty="0">
                <a:latin typeface="+mn-lt"/>
                <a:ea typeface="+mn-ea"/>
                <a:cs typeface="+mn-cs"/>
              </a:rPr>
              <a:t>extension</a:t>
            </a:r>
          </a:p>
        </p:txBody>
      </p:sp>
      <p:sp>
        <p:nvSpPr>
          <p:cNvPr id="9" name="Text Box 1031">
            <a:extLst>
              <a:ext uri="{FF2B5EF4-FFF2-40B4-BE49-F238E27FC236}">
                <a16:creationId xmlns:a16="http://schemas.microsoft.com/office/drawing/2014/main" id="{FE2368D5-8B1F-4610-A236-D11F7441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91000"/>
            <a:ext cx="58674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Curb extensions reduce crossing distance, improves accessibility, prevents vehicles from parking too close to the intersection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and improves visibility</a:t>
            </a:r>
          </a:p>
        </p:txBody>
      </p:sp>
    </p:spTree>
    <p:extLst>
      <p:ext uri="{BB962C8B-B14F-4D97-AF65-F5344CB8AC3E}">
        <p14:creationId xmlns:p14="http://schemas.microsoft.com/office/powerpoint/2010/main" val="192907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E:\tc small\b1d1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210050" cy="28432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latin typeface="+mn-lt"/>
                <a:ea typeface="+mn-ea"/>
                <a:cs typeface="+mn-cs"/>
              </a:rPr>
              <a:t>Service and Emergency vehicles</a:t>
            </a:r>
          </a:p>
        </p:txBody>
      </p:sp>
      <p:pic>
        <p:nvPicPr>
          <p:cNvPr id="52228" name="Picture 7" descr="E:\tc small\b1d1\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4267200" cy="28813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2229" name="Picture 5" descr="E:\tc small\b1d1\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4210050" cy="2844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6212"/>
            <a:ext cx="8763000" cy="729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WEBSTER AVENUE Reconstruction – </a:t>
            </a:r>
            <a:r>
              <a:rPr lang="en-US" sz="1800" b="1" dirty="0"/>
              <a:t>First Meeting held 4/23/2019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b="1" dirty="0"/>
              <a:t>Community Feedback:</a:t>
            </a:r>
            <a:endParaRPr lang="en-US" sz="800" dirty="0"/>
          </a:p>
          <a:p>
            <a:pPr lvl="0"/>
            <a:r>
              <a:rPr lang="en-US" sz="2200" dirty="0"/>
              <a:t>Webster at Hampshire - Safety concerns crossing Webster and/or Hampshire, intersection is too wide, speeds, drainage issues</a:t>
            </a:r>
          </a:p>
          <a:p>
            <a:pPr lvl="0"/>
            <a:r>
              <a:rPr lang="en-US" sz="2200" dirty="0"/>
              <a:t>Sidewalk in poor condition near Hampshire Street*</a:t>
            </a:r>
          </a:p>
          <a:p>
            <a:pPr lvl="0"/>
            <a:r>
              <a:rPr lang="en-US" sz="2200" dirty="0"/>
              <a:t>Broken sidewalk at Clark due to large vehicles turning</a:t>
            </a:r>
          </a:p>
          <a:p>
            <a:pPr lvl="0"/>
            <a:r>
              <a:rPr lang="en-US" sz="2200" dirty="0"/>
              <a:t>Visibility at Bristol Street </a:t>
            </a:r>
          </a:p>
          <a:p>
            <a:pPr lvl="0"/>
            <a:r>
              <a:rPr lang="en-US" sz="2200" dirty="0"/>
              <a:t>Access for pedestrians at Bristol Street</a:t>
            </a:r>
          </a:p>
          <a:p>
            <a:pPr lvl="0"/>
            <a:r>
              <a:rPr lang="en-US" sz="2200" dirty="0"/>
              <a:t>Vehicles crossing Webster Avenue too fast from Plymouth Street</a:t>
            </a:r>
          </a:p>
          <a:p>
            <a:pPr lvl="0"/>
            <a:r>
              <a:rPr lang="en-US" sz="2200" dirty="0"/>
              <a:t>Access for pedestrians at Plymouth</a:t>
            </a:r>
          </a:p>
          <a:p>
            <a:pPr lvl="0"/>
            <a:r>
              <a:rPr lang="en-US" sz="2200" dirty="0"/>
              <a:t>Access for pedestrians at Seckel Street</a:t>
            </a:r>
          </a:p>
          <a:p>
            <a:pPr lvl="0"/>
            <a:r>
              <a:rPr lang="en-US" sz="2200" dirty="0"/>
              <a:t>Visibility concerns at Willow/York/Webster intersection</a:t>
            </a:r>
          </a:p>
          <a:p>
            <a:pPr lvl="0"/>
            <a:r>
              <a:rPr lang="en-US" sz="2200" dirty="0"/>
              <a:t>Significant number of pedestrians crossing at Willow/York/Webster intersection</a:t>
            </a:r>
          </a:p>
          <a:p>
            <a:pPr lvl="0"/>
            <a:r>
              <a:rPr lang="en-US" sz="2200" dirty="0"/>
              <a:t>School buses </a:t>
            </a:r>
          </a:p>
          <a:p>
            <a:pPr marL="0" indent="0">
              <a:buNone/>
            </a:pPr>
            <a:r>
              <a:rPr lang="en-US" sz="2200" dirty="0"/>
              <a:t>* Repeated Concern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b="1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4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28600"/>
            <a:ext cx="7772400" cy="914400"/>
          </a:xfrm>
        </p:spPr>
        <p:txBody>
          <a:bodyPr/>
          <a:lstStyle/>
          <a:p>
            <a:br>
              <a:rPr lang="en-US" sz="2400" dirty="0"/>
            </a:br>
            <a:br>
              <a:rPr lang="en-US" sz="2400" dirty="0"/>
            </a:br>
            <a:r>
              <a:rPr lang="en-US" sz="3600" dirty="0"/>
              <a:t>How did we develop the plans we are presenting today?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8077200" cy="5257800"/>
          </a:xfrm>
        </p:spPr>
        <p:txBody>
          <a:bodyPr/>
          <a:lstStyle/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DESIGN PROCESS:</a:t>
            </a:r>
          </a:p>
          <a:p>
            <a:r>
              <a:rPr lang="en-US" sz="2000" dirty="0"/>
              <a:t>Community Input</a:t>
            </a:r>
          </a:p>
          <a:p>
            <a:r>
              <a:rPr lang="en-US" sz="2000" dirty="0"/>
              <a:t>City/State/Federal policies</a:t>
            </a:r>
          </a:p>
          <a:p>
            <a:r>
              <a:rPr lang="en-US" sz="2000" dirty="0"/>
              <a:t>Walk with City Arborist to:</a:t>
            </a:r>
          </a:p>
          <a:p>
            <a:pPr lvl="1"/>
            <a:r>
              <a:rPr lang="en-US" sz="2000" dirty="0"/>
              <a:t>Evaluate condition of existing trees </a:t>
            </a:r>
          </a:p>
          <a:p>
            <a:pPr lvl="1"/>
            <a:r>
              <a:rPr lang="en-US" sz="2000" dirty="0"/>
              <a:t>Identify possible location for new street trees</a:t>
            </a:r>
          </a:p>
          <a:p>
            <a:r>
              <a:rPr lang="en-US" sz="2000" dirty="0"/>
              <a:t>Data collection:</a:t>
            </a:r>
          </a:p>
          <a:p>
            <a:pPr lvl="1"/>
            <a:r>
              <a:rPr lang="en-US" sz="2000" dirty="0"/>
              <a:t>Speed</a:t>
            </a:r>
          </a:p>
          <a:p>
            <a:pPr lvl="1"/>
            <a:r>
              <a:rPr lang="en-US" sz="2000" dirty="0"/>
              <a:t>Traffic volume </a:t>
            </a:r>
          </a:p>
          <a:p>
            <a:pPr lvl="1"/>
            <a:r>
              <a:rPr lang="en-US" sz="2000" dirty="0"/>
              <a:t>Crash</a:t>
            </a:r>
          </a:p>
          <a:p>
            <a:r>
              <a:rPr lang="en-US" sz="2000" dirty="0"/>
              <a:t>Meet with Fire Department to discuss:</a:t>
            </a:r>
          </a:p>
          <a:p>
            <a:pPr lvl="1"/>
            <a:r>
              <a:rPr lang="en-US" sz="2000" dirty="0"/>
              <a:t>Potential raised intersection (Fire Chief)</a:t>
            </a:r>
          </a:p>
          <a:p>
            <a:pPr lvl="1"/>
            <a:r>
              <a:rPr lang="en-US" sz="2000" dirty="0"/>
              <a:t>Potential Curb extension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63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8650C9-C022-4CAA-9934-574B24073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02614"/>
              </p:ext>
            </p:extLst>
          </p:nvPr>
        </p:nvGraphicFramePr>
        <p:xfrm>
          <a:off x="99708" y="76200"/>
          <a:ext cx="8891892" cy="666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Acrobat Document" r:id="rId3" imgW="6858000" imgH="5143485" progId="AcroExch.Document.DC">
                  <p:embed/>
                </p:oleObj>
              </mc:Choice>
              <mc:Fallback>
                <p:oleObj name="Acrobat Document" r:id="rId3" imgW="6858000" imgH="51434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708" y="76200"/>
                        <a:ext cx="8891892" cy="666891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444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08" y="-152400"/>
            <a:ext cx="8054885" cy="1143000"/>
          </a:xfrm>
        </p:spPr>
        <p:txBody>
          <a:bodyPr/>
          <a:lstStyle/>
          <a:p>
            <a:pPr algn="l"/>
            <a:r>
              <a:rPr lang="en-US" u="sng" dirty="0">
                <a:latin typeface="+mn-lt"/>
                <a:ea typeface="+mn-ea"/>
                <a:cs typeface="+mn-cs"/>
              </a:rPr>
              <a:t>Speed data – 85</a:t>
            </a:r>
            <a:r>
              <a:rPr lang="en-US" u="sng" baseline="30000" dirty="0">
                <a:latin typeface="+mn-lt"/>
                <a:ea typeface="+mn-ea"/>
                <a:cs typeface="+mn-cs"/>
              </a:rPr>
              <a:t>th</a:t>
            </a:r>
            <a:r>
              <a:rPr lang="en-US" u="sng" dirty="0">
                <a:latin typeface="+mn-lt"/>
                <a:ea typeface="+mn-ea"/>
                <a:cs typeface="+mn-cs"/>
              </a:rPr>
              <a:t> Percentile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62D0A7-9E85-44F7-B7A7-6DF9D29C9CA2}"/>
              </a:ext>
            </a:extLst>
          </p:cNvPr>
          <p:cNvGrpSpPr/>
          <p:nvPr/>
        </p:nvGrpSpPr>
        <p:grpSpPr>
          <a:xfrm>
            <a:off x="5939629" y="2590800"/>
            <a:ext cx="3051971" cy="4120639"/>
            <a:chOff x="5482429" y="1447799"/>
            <a:chExt cx="3051971" cy="4425439"/>
          </a:xfrm>
        </p:grpSpPr>
        <p:sp>
          <p:nvSpPr>
            <p:cNvPr id="7" name="Text Placeholder 2"/>
            <p:cNvSpPr txBox="1">
              <a:spLocks/>
            </p:cNvSpPr>
            <p:nvPr/>
          </p:nvSpPr>
          <p:spPr bwMode="auto">
            <a:xfrm>
              <a:off x="5482429" y="1447799"/>
              <a:ext cx="3051971" cy="4425439"/>
            </a:xfrm>
            <a:prstGeom prst="rect">
              <a:avLst/>
            </a:prstGeom>
            <a:solidFill>
              <a:schemeClr val="bg1"/>
            </a:solidFill>
            <a:ln w="60325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US" sz="1600" b="1" dirty="0"/>
                <a:t>Portsmouth Street/Plymouth Street</a:t>
              </a:r>
            </a:p>
            <a:p>
              <a:pPr marL="0" indent="0">
                <a:buFont typeface="Arial" charset="0"/>
                <a:buNone/>
              </a:pPr>
              <a:r>
                <a:rPr lang="en-US" sz="1600" u="sng" dirty="0"/>
                <a:t>Southbound</a:t>
              </a:r>
            </a:p>
            <a:p>
              <a:pPr marL="0" indent="0">
                <a:buFont typeface="Arial" charset="0"/>
                <a:buNone/>
              </a:pPr>
              <a:endParaRPr lang="en-US" sz="1600" u="sng" dirty="0"/>
            </a:p>
            <a:p>
              <a:pPr marL="0" indent="0">
                <a:buFont typeface="Arial" charset="0"/>
                <a:buNone/>
              </a:pPr>
              <a:endParaRPr lang="en-US" sz="1600" u="sng" dirty="0"/>
            </a:p>
            <a:p>
              <a:pPr marL="0" indent="0">
                <a:buFont typeface="Arial" charset="0"/>
                <a:buNone/>
              </a:pPr>
              <a:endParaRPr lang="en-US" sz="1600" u="sng" dirty="0"/>
            </a:p>
            <a:p>
              <a:pPr marL="0" indent="0">
                <a:buFont typeface="Arial" charset="0"/>
                <a:buNone/>
              </a:pPr>
              <a:endParaRPr lang="en-US" sz="1600" u="sng" dirty="0"/>
            </a:p>
            <a:p>
              <a:pPr marL="0" indent="0">
                <a:buFont typeface="Arial" charset="0"/>
                <a:buNone/>
              </a:pPr>
              <a:endParaRPr lang="en-US" sz="1600" u="sng" dirty="0"/>
            </a:p>
            <a:p>
              <a:pPr marL="0" indent="0">
                <a:buFont typeface="Arial" charset="0"/>
                <a:buNone/>
              </a:pPr>
              <a:r>
                <a:rPr lang="en-US" sz="1600" u="sng" dirty="0"/>
                <a:t>Northbound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161BCB-77D3-49F1-96A8-46E5EE26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4191000"/>
              <a:ext cx="2477694" cy="16822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6D8334-4778-4F4E-AA24-D274F9D4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2600" y="2379527"/>
              <a:ext cx="2419350" cy="1447799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620C1EE-CD5E-475A-AA7B-250BDD6CCC24}"/>
              </a:ext>
            </a:extLst>
          </p:cNvPr>
          <p:cNvSpPr txBox="1">
            <a:spLocks/>
          </p:cNvSpPr>
          <p:nvPr/>
        </p:nvSpPr>
        <p:spPr>
          <a:xfrm>
            <a:off x="4038138" y="4196896"/>
            <a:ext cx="1806191" cy="984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baseline="30000" dirty="0">
                <a:solidFill>
                  <a:srgbClr val="FF0000"/>
                </a:solidFill>
              </a:rPr>
              <a:t> </a:t>
            </a:r>
            <a:r>
              <a:rPr lang="en-US" sz="4000" b="1" baseline="30000" dirty="0"/>
              <a:t>20 MPH</a:t>
            </a:r>
            <a:r>
              <a:rPr lang="en-US" sz="4000" b="1" dirty="0"/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6362BE-F92E-48CE-958E-DB3831E32985}"/>
              </a:ext>
            </a:extLst>
          </p:cNvPr>
          <p:cNvCxnSpPr>
            <a:cxnSpLocks/>
          </p:cNvCxnSpPr>
          <p:nvPr/>
        </p:nvCxnSpPr>
        <p:spPr>
          <a:xfrm flipV="1">
            <a:off x="4648200" y="3886200"/>
            <a:ext cx="586068" cy="45720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E80DB9-CB01-45B3-A2A5-9F4E9C26B8E9}"/>
              </a:ext>
            </a:extLst>
          </p:cNvPr>
          <p:cNvCxnSpPr>
            <a:cxnSpLocks/>
          </p:cNvCxnSpPr>
          <p:nvPr/>
        </p:nvCxnSpPr>
        <p:spPr>
          <a:xfrm flipH="1">
            <a:off x="3765786" y="2514600"/>
            <a:ext cx="577614" cy="490680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42345B92-B65C-4469-8D7E-D5EBE9B78772}"/>
              </a:ext>
            </a:extLst>
          </p:cNvPr>
          <p:cNvSpPr txBox="1">
            <a:spLocks/>
          </p:cNvSpPr>
          <p:nvPr/>
        </p:nvSpPr>
        <p:spPr>
          <a:xfrm>
            <a:off x="2975361" y="1775093"/>
            <a:ext cx="1806191" cy="984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baseline="30000" dirty="0">
                <a:solidFill>
                  <a:srgbClr val="FF0000"/>
                </a:solidFill>
              </a:rPr>
              <a:t> </a:t>
            </a:r>
            <a:r>
              <a:rPr lang="en-US" sz="4000" b="1" baseline="30000" dirty="0"/>
              <a:t>20 MPH</a:t>
            </a:r>
            <a:r>
              <a:rPr lang="en-US" sz="4000" b="1" dirty="0"/>
              <a:t>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CDB17AE-7B9F-4D31-A0CE-77DC4F7F7B17}"/>
              </a:ext>
            </a:extLst>
          </p:cNvPr>
          <p:cNvSpPr txBox="1">
            <a:spLocks/>
          </p:cNvSpPr>
          <p:nvPr/>
        </p:nvSpPr>
        <p:spPr>
          <a:xfrm>
            <a:off x="530532" y="914400"/>
            <a:ext cx="3965268" cy="4521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/>
              <a:t>Webster Avenue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6362F136-D6A4-40D7-AC3F-7BC045776A08}"/>
              </a:ext>
            </a:extLst>
          </p:cNvPr>
          <p:cNvSpPr txBox="1">
            <a:spLocks/>
          </p:cNvSpPr>
          <p:nvPr/>
        </p:nvSpPr>
        <p:spPr>
          <a:xfrm>
            <a:off x="533400" y="1371600"/>
            <a:ext cx="3965268" cy="2235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867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600" dirty="0"/>
              <a:t>Conceptual Design </a:t>
            </a:r>
            <a:r>
              <a:rPr lang="en-US" sz="2000" b="1" dirty="0">
                <a:solidFill>
                  <a:srgbClr val="FF0000"/>
                </a:solidFill>
              </a:rPr>
              <a:t>(NOT FOR CONSTRUCTION)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BAD09-BE1F-4818-AA9D-AF28E0C7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8991600" cy="4984927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2168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60FD5-A54B-4DA2-851A-BD0907589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853"/>
            <a:ext cx="9144000" cy="5390147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9BCF078-F279-40DB-B3AC-A8BFCE9A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600" dirty="0"/>
              <a:t>Conceptual Design </a:t>
            </a:r>
            <a:r>
              <a:rPr lang="en-US" sz="2000" b="1" dirty="0">
                <a:solidFill>
                  <a:srgbClr val="FF0000"/>
                </a:solidFill>
              </a:rPr>
              <a:t>(NOT FOR CONSTRUCTION)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7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Construction 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468563"/>
          </a:xfrm>
        </p:spPr>
        <p:txBody>
          <a:bodyPr/>
          <a:lstStyle/>
          <a:p>
            <a:r>
              <a:rPr lang="en-US" dirty="0"/>
              <a:t>Reconstruct/repave street</a:t>
            </a:r>
          </a:p>
          <a:p>
            <a:r>
              <a:rPr lang="en-US" dirty="0"/>
              <a:t>Reconstruct sidewalks and curb ramps</a:t>
            </a:r>
          </a:p>
          <a:p>
            <a:r>
              <a:rPr lang="en-US" dirty="0"/>
              <a:t>New crosswalks, pavement markings</a:t>
            </a:r>
          </a:p>
          <a:p>
            <a:r>
              <a:rPr lang="en-US" dirty="0"/>
              <a:t>Evaluation and updating utilities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598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Project Objectives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040" y="4716463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Meet access codes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Improve safety for all users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Enhance appearance of the neighborhood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Enhance green areas/new trees</a:t>
            </a:r>
          </a:p>
        </p:txBody>
      </p:sp>
    </p:spTree>
    <p:extLst>
      <p:ext uri="{BB962C8B-B14F-4D97-AF65-F5344CB8AC3E}">
        <p14:creationId xmlns:p14="http://schemas.microsoft.com/office/powerpoint/2010/main" val="348705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C6FBE-A902-4030-8FEE-AB91E257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20"/>
            <a:ext cx="9067800" cy="5440680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5983F8-BBBE-4122-BFE3-38172DE1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sz="3600" dirty="0"/>
              <a:t>Conceptual Design </a:t>
            </a:r>
            <a:r>
              <a:rPr lang="en-US" sz="2000" b="1" dirty="0">
                <a:solidFill>
                  <a:srgbClr val="FF0000"/>
                </a:solidFill>
              </a:rPr>
              <a:t>(NOT FOR CONSTRUCTION)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1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Curb extension </a:t>
            </a:r>
            <a:br>
              <a:rPr lang="en-US" dirty="0"/>
            </a:br>
            <a:r>
              <a:rPr lang="en-US" dirty="0"/>
              <a:t>(</a:t>
            </a:r>
            <a:r>
              <a:rPr lang="en-US" sz="3600" dirty="0"/>
              <a:t>Green area behind sidewalk</a:t>
            </a:r>
            <a:r>
              <a:rPr lang="en-US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87" t="20203" r="8247" b="9084"/>
          <a:stretch/>
        </p:blipFill>
        <p:spPr>
          <a:xfrm>
            <a:off x="1371600" y="1828800"/>
            <a:ext cx="6400800" cy="455650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9576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intersection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" y="1417638"/>
            <a:ext cx="7385440" cy="49209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2078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E:\tc small\b1d6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"/>
            <a:ext cx="3092450" cy="4572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9395" name="Picture 7" descr="E:\tc small\b1d1\02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3810000"/>
            <a:ext cx="3810000" cy="2574925"/>
          </a:xfrm>
          <a:noFill/>
          <a:ln w="38100">
            <a:solidFill>
              <a:srgbClr val="FFFF00"/>
            </a:solidFill>
          </a:ln>
        </p:spPr>
      </p:pic>
      <p:pic>
        <p:nvPicPr>
          <p:cNvPr id="59396" name="Picture 9" descr="E:\tc small\b2d1\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65138"/>
            <a:ext cx="4572000" cy="33448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9397" name="Picture 5" descr="E:\tc small\b1d1\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71875"/>
            <a:ext cx="3962400" cy="26765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2313456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/>
              <a:t>Advance design </a:t>
            </a:r>
          </a:p>
          <a:p>
            <a:r>
              <a:rPr lang="en-US" dirty="0"/>
              <a:t>Project Schedule:</a:t>
            </a:r>
          </a:p>
          <a:p>
            <a:pPr lvl="1"/>
            <a:r>
              <a:rPr lang="en-US" dirty="0"/>
              <a:t>Bid late: summer 2020</a:t>
            </a:r>
          </a:p>
          <a:p>
            <a:pPr lvl="1"/>
            <a:r>
              <a:rPr lang="en-US" dirty="0"/>
              <a:t>Construction: late summer/early fall 2020 </a:t>
            </a:r>
          </a:p>
          <a:p>
            <a:pPr lvl="2"/>
            <a:r>
              <a:rPr lang="en-US" dirty="0"/>
              <a:t>Part of a larger construction package</a:t>
            </a:r>
          </a:p>
          <a:p>
            <a:pPr lvl="3"/>
            <a:r>
              <a:rPr lang="en-US" dirty="0"/>
              <a:t>5 streets</a:t>
            </a:r>
          </a:p>
          <a:p>
            <a:pPr lvl="2"/>
            <a:r>
              <a:rPr lang="en-US" dirty="0"/>
              <a:t>Project page will provide updates and construction schedule</a:t>
            </a:r>
          </a:p>
          <a:p>
            <a:pPr marL="1371600" lvl="3" indent="0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Please sign up for email alerts:</a:t>
            </a:r>
          </a:p>
          <a:p>
            <a:pPr lvl="3"/>
            <a:endParaRPr lang="en-US" sz="1000" b="1" i="1" dirty="0">
              <a:solidFill>
                <a:srgbClr val="FF0000"/>
              </a:solidFill>
            </a:endParaRPr>
          </a:p>
          <a:p>
            <a:pPr marL="114300" lvl="0" indent="0">
              <a:buNone/>
            </a:pPr>
            <a:r>
              <a:rPr lang="en-US" sz="16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https://www.cambridgema.gov/Departments/publicworks/cityprojects/2019/websteravenue</a:t>
            </a:r>
            <a:endParaRPr lang="en-US" sz="1600" b="1" dirty="0">
              <a:solidFill>
                <a:srgbClr val="002060"/>
              </a:solidFill>
            </a:endParaRPr>
          </a:p>
          <a:p>
            <a:pPr marL="11430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1430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66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605963" cy="68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Chart" r:id="rId3" imgW="6096000" imgH="4069169" progId="MSGraph.Chart.8">
                  <p:embed followColorScheme="full"/>
                </p:oleObj>
              </mc:Choice>
              <mc:Fallback>
                <p:oleObj name="Chart" r:id="rId3" imgW="6096000" imgH="406916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605963" cy="686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00200" y="6248400"/>
            <a:ext cx="624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Arial" charset="0"/>
              </a:rPr>
              <a:t>Source: Devon County Council Engineering and Planning traffic Calming Guidelines, U.K., 1991, p27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u="sng" dirty="0">
                <a:latin typeface="Comic Sans MS" charset="0"/>
              </a:rPr>
              <a:t>Curb extensions</a:t>
            </a:r>
            <a:r>
              <a:rPr lang="en-US" sz="3600" u="sng" dirty="0">
                <a:solidFill>
                  <a:srgbClr val="FF3300"/>
                </a:solidFill>
                <a:latin typeface="Comic Sans MS" charset="0"/>
              </a:rPr>
              <a:t> </a:t>
            </a:r>
          </a:p>
        </p:txBody>
      </p:sp>
      <p:pic>
        <p:nvPicPr>
          <p:cNvPr id="39939" name="Picture 5" descr="E:\tc small\b1d5\097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057400"/>
            <a:ext cx="4114800" cy="2778125"/>
          </a:xfrm>
          <a:noFill/>
          <a:ln w="38100">
            <a:solidFill>
              <a:srgbClr val="FFFF00"/>
            </a:solidFill>
          </a:ln>
        </p:spPr>
      </p:pic>
      <p:pic>
        <p:nvPicPr>
          <p:cNvPr id="39940" name="Picture 6" descr="E:\tc small\b1d1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35300"/>
            <a:ext cx="4191000" cy="2832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E:\tc small\b2d2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58900"/>
            <a:ext cx="4191000" cy="2832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7" name="Picture 7" descr="E:\tc small\b2d5\09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1951" y="3200401"/>
            <a:ext cx="4286249" cy="2895600"/>
          </a:xfrm>
          <a:noFill/>
          <a:ln w="38100">
            <a:solidFill>
              <a:srgbClr val="FFFF00"/>
            </a:solidFill>
          </a:ln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762000" y="517525"/>
            <a:ext cx="2851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charset="0"/>
              </a:rPr>
              <a:t>Safety first 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36751A4C-9C10-4F31-9D93-B89DCCE87DC9}"/>
              </a:ext>
            </a:extLst>
          </p:cNvPr>
          <p:cNvSpPr/>
          <p:nvPr/>
        </p:nvSpPr>
        <p:spPr>
          <a:xfrm>
            <a:off x="438831" y="214313"/>
            <a:ext cx="8266339" cy="6521223"/>
          </a:xfrm>
          <a:custGeom>
            <a:avLst/>
            <a:gdLst/>
            <a:ahLst/>
            <a:cxnLst/>
            <a:rect l="l" t="t" r="r" b="b"/>
            <a:pathLst>
              <a:path w="10287000" h="7999730">
                <a:moveTo>
                  <a:pt x="0" y="7999171"/>
                </a:moveTo>
                <a:lnTo>
                  <a:pt x="10287000" y="7999171"/>
                </a:lnTo>
                <a:lnTo>
                  <a:pt x="10287000" y="0"/>
                </a:lnTo>
                <a:lnTo>
                  <a:pt x="0" y="0"/>
                </a:lnTo>
                <a:lnTo>
                  <a:pt x="0" y="7999171"/>
                </a:lnTo>
                <a:close/>
              </a:path>
            </a:pathLst>
          </a:custGeom>
          <a:solidFill>
            <a:srgbClr val="F1F1F1"/>
          </a:solidFill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pPr defTabSz="734812" fontAlgn="auto">
              <a:spcBef>
                <a:spcPts val="0"/>
              </a:spcBef>
              <a:spcAft>
                <a:spcPts val="0"/>
              </a:spcAft>
            </a:pPr>
            <a:endParaRPr sz="144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E0D9E344-7DCE-4707-908D-A217398197CD}"/>
              </a:ext>
            </a:extLst>
          </p:cNvPr>
          <p:cNvSpPr/>
          <p:nvPr/>
        </p:nvSpPr>
        <p:spPr>
          <a:xfrm>
            <a:off x="439565" y="1663524"/>
            <a:ext cx="8265604" cy="3602440"/>
          </a:xfrm>
          <a:custGeom>
            <a:avLst/>
            <a:gdLst/>
            <a:ahLst/>
            <a:cxnLst/>
            <a:rect l="l" t="t" r="r" b="b"/>
            <a:pathLst>
              <a:path w="10286365" h="4317365">
                <a:moveTo>
                  <a:pt x="0" y="4316882"/>
                </a:moveTo>
                <a:lnTo>
                  <a:pt x="10286085" y="4316882"/>
                </a:lnTo>
                <a:lnTo>
                  <a:pt x="10286085" y="0"/>
                </a:lnTo>
                <a:lnTo>
                  <a:pt x="0" y="0"/>
                </a:lnTo>
                <a:lnTo>
                  <a:pt x="0" y="4316882"/>
                </a:lnTo>
                <a:close/>
              </a:path>
            </a:pathLst>
          </a:custGeom>
          <a:solidFill>
            <a:srgbClr val="3F4040">
              <a:alpha val="71000"/>
            </a:srgbClr>
          </a:solidFill>
        </p:spPr>
        <p:txBody>
          <a:bodyPr wrap="square" lIns="0" tIns="0" rIns="0" bIns="0" rtlCol="0"/>
          <a:lstStyle/>
          <a:p>
            <a:pPr defTabSz="734812" fontAlgn="auto">
              <a:spcBef>
                <a:spcPts val="0"/>
              </a:spcBef>
              <a:spcAft>
                <a:spcPts val="0"/>
              </a:spcAft>
            </a:pPr>
            <a:endParaRPr sz="144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3204" y="465805"/>
            <a:ext cx="8035046" cy="687413"/>
          </a:xfrm>
          <a:prstGeom prst="rect">
            <a:avLst/>
          </a:prstGeom>
        </p:spPr>
        <p:txBody>
          <a:bodyPr vert="horz" wrap="square" lIns="0" tIns="10205" rIns="0" bIns="0" rtlCol="0">
            <a:spAutoFit/>
          </a:bodyPr>
          <a:lstStyle/>
          <a:p>
            <a:pPr marL="10206">
              <a:tabLst>
                <a:tab pos="2612154" algn="l"/>
              </a:tabLst>
            </a:pPr>
            <a:r>
              <a:rPr lang="en-US" dirty="0"/>
              <a:t>GUIDING PLANS AND POLICIES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23204" y="1216075"/>
            <a:ext cx="7486650" cy="214335"/>
          </a:xfrm>
          <a:prstGeom prst="rect">
            <a:avLst/>
          </a:prstGeom>
        </p:spPr>
        <p:txBody>
          <a:bodyPr vert="horz" wrap="square" lIns="0" tIns="10205" rIns="0" bIns="0" rtlCol="0">
            <a:spAutoFit/>
          </a:bodyPr>
          <a:lstStyle/>
          <a:p>
            <a:pPr marL="10206" marR="154106" defTabSz="734812" fontAlgn="auto">
              <a:spcBef>
                <a:spcPts val="80"/>
              </a:spcBef>
              <a:spcAft>
                <a:spcPts val="0"/>
              </a:spcAft>
            </a:pPr>
            <a:r>
              <a:rPr lang="en-US" sz="1326" dirty="0">
                <a:solidFill>
                  <a:srgbClr val="727D86"/>
                </a:solidFill>
                <a:latin typeface="Arial"/>
                <a:cs typeface="Arial"/>
              </a:rPr>
              <a:t>In addition to Complete Streets and Vision Zero</a:t>
            </a:r>
            <a:endParaRPr sz="132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09638" y="691923"/>
            <a:ext cx="0" cy="277586"/>
          </a:xfrm>
          <a:custGeom>
            <a:avLst/>
            <a:gdLst/>
            <a:ahLst/>
            <a:cxnLst/>
            <a:rect l="l" t="t" r="r" b="b"/>
            <a:pathLst>
              <a:path h="345440">
                <a:moveTo>
                  <a:pt x="0" y="0"/>
                </a:moveTo>
                <a:lnTo>
                  <a:pt x="0" y="345122"/>
                </a:lnTo>
              </a:path>
            </a:pathLst>
          </a:custGeom>
          <a:ln w="40233">
            <a:solidFill>
              <a:srgbClr val="C0BDBD"/>
            </a:solidFill>
          </a:ln>
        </p:spPr>
        <p:txBody>
          <a:bodyPr wrap="square" lIns="0" tIns="0" rIns="0" bIns="0" rtlCol="0"/>
          <a:lstStyle/>
          <a:p>
            <a:pPr defTabSz="734812" fontAlgn="auto">
              <a:spcBef>
                <a:spcPts val="0"/>
              </a:spcBef>
              <a:spcAft>
                <a:spcPts val="0"/>
              </a:spcAft>
            </a:pPr>
            <a:endParaRPr sz="144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CD3504D-B96B-44FB-AB61-F7D0C45CD0B6}"/>
              </a:ext>
            </a:extLst>
          </p:cNvPr>
          <p:cNvSpPr txBox="1">
            <a:spLocks/>
          </p:cNvSpPr>
          <p:nvPr/>
        </p:nvSpPr>
        <p:spPr>
          <a:xfrm>
            <a:off x="4376533" y="5327197"/>
            <a:ext cx="4542950" cy="277805"/>
          </a:xfrm>
          <a:prstGeom prst="rect">
            <a:avLst/>
          </a:prstGeom>
        </p:spPr>
        <p:txBody>
          <a:bodyPr vert="horz" lIns="79045" tIns="39523" rIns="79045" bIns="3952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34812" fontAlgn="auto">
              <a:spcBef>
                <a:spcPts val="804"/>
              </a:spcBef>
              <a:spcAft>
                <a:spcPts val="0"/>
              </a:spcAft>
              <a:buNone/>
            </a:pPr>
            <a:r>
              <a:rPr lang="en-US" sz="1556" b="1" dirty="0">
                <a:solidFill>
                  <a:srgbClr val="050505"/>
                </a:solidFill>
                <a:latin typeface="Century Gothic" panose="020B0502020202020204" pitchFamily="34" charset="0"/>
              </a:rPr>
              <a:t>Cambridge Growth Policy </a:t>
            </a:r>
            <a:r>
              <a:rPr lang="en-US" sz="1556" dirty="0">
                <a:solidFill>
                  <a:srgbClr val="050505"/>
                </a:solidFill>
                <a:latin typeface="Century Gothic" panose="020B0502020202020204" pitchFamily="34" charset="0"/>
              </a:rPr>
              <a:t>emphasizes sustainable modes of transportation such as walking, biking and using transit and low-emission vehicles, which promote livability and help to improve air quality and reduce greenhouse gas emissions (1993/2007).</a:t>
            </a:r>
          </a:p>
          <a:p>
            <a:pPr marL="0" indent="0" defTabSz="734812" fontAlgn="auto">
              <a:spcBef>
                <a:spcPts val="804"/>
              </a:spcBef>
              <a:spcAft>
                <a:spcPts val="0"/>
              </a:spcAft>
              <a:buNone/>
            </a:pPr>
            <a:endParaRPr lang="en-US" sz="1556" dirty="0">
              <a:solidFill>
                <a:srgbClr val="050505"/>
              </a:solidFill>
              <a:latin typeface="Century Gothic" panose="020B0502020202020204" pitchFamily="34" charset="0"/>
            </a:endParaRPr>
          </a:p>
          <a:p>
            <a:pPr marL="0" indent="0" defTabSz="734812" fontAlgn="auto">
              <a:spcBef>
                <a:spcPts val="804"/>
              </a:spcBef>
              <a:spcAft>
                <a:spcPts val="0"/>
              </a:spcAft>
              <a:buNone/>
            </a:pPr>
            <a:endParaRPr lang="en-US" sz="1556" dirty="0">
              <a:solidFill>
                <a:srgbClr val="050505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CA7328F-6D48-4827-8E15-38BE23CDD06E}"/>
              </a:ext>
            </a:extLst>
          </p:cNvPr>
          <p:cNvSpPr txBox="1">
            <a:spLocks/>
          </p:cNvSpPr>
          <p:nvPr/>
        </p:nvSpPr>
        <p:spPr>
          <a:xfrm>
            <a:off x="438831" y="5463434"/>
            <a:ext cx="3459616" cy="1179232"/>
          </a:xfrm>
          <a:prstGeom prst="rect">
            <a:avLst/>
          </a:prstGeom>
        </p:spPr>
        <p:txBody>
          <a:bodyPr vert="horz" lIns="79045" tIns="39523" rIns="79045" bIns="395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34812" fontAlgn="auto">
              <a:spcBef>
                <a:spcPts val="804"/>
              </a:spcBef>
              <a:spcAft>
                <a:spcPts val="0"/>
              </a:spcAft>
              <a:buNone/>
            </a:pPr>
            <a:r>
              <a:rPr lang="en-US" sz="1556" b="1" dirty="0">
                <a:solidFill>
                  <a:srgbClr val="050505"/>
                </a:solidFill>
                <a:latin typeface="Century Gothic" panose="020B0502020202020204" pitchFamily="34" charset="0"/>
              </a:rPr>
              <a:t>Vehicle Trip Reduction Ordinance </a:t>
            </a:r>
            <a:r>
              <a:rPr lang="en-US" sz="1556" dirty="0">
                <a:solidFill>
                  <a:srgbClr val="050505"/>
                </a:solidFill>
                <a:latin typeface="Century Gothic" panose="020B0502020202020204" pitchFamily="34" charset="0"/>
              </a:rPr>
              <a:t>established programs to encourage alternatives to single-occupancy vehicle travel (1992).</a:t>
            </a:r>
          </a:p>
          <a:p>
            <a:pPr marL="0" indent="0" defTabSz="734812" fontAlgn="auto">
              <a:spcBef>
                <a:spcPts val="804"/>
              </a:spcBef>
              <a:spcAft>
                <a:spcPts val="0"/>
              </a:spcAft>
              <a:buNone/>
            </a:pPr>
            <a:endParaRPr lang="en-US" sz="1556" dirty="0">
              <a:solidFill>
                <a:srgbClr val="050505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ight Arrow 3">
            <a:extLst>
              <a:ext uri="{FF2B5EF4-FFF2-40B4-BE49-F238E27FC236}">
                <a16:creationId xmlns:a16="http://schemas.microsoft.com/office/drawing/2014/main" id="{F1417EBA-025C-4DE5-9AE9-CE10DDD34905}"/>
              </a:ext>
            </a:extLst>
          </p:cNvPr>
          <p:cNvSpPr/>
          <p:nvPr/>
        </p:nvSpPr>
        <p:spPr>
          <a:xfrm>
            <a:off x="468082" y="2154131"/>
            <a:ext cx="8251585" cy="9734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4812" fontAlgn="auto">
              <a:spcBef>
                <a:spcPts val="0"/>
              </a:spcBef>
              <a:spcAft>
                <a:spcPts val="0"/>
              </a:spcAft>
            </a:pPr>
            <a:endParaRPr lang="en-US" sz="1556">
              <a:solidFill>
                <a:srgbClr val="7D1D1D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9AA005-26ED-4FF9-8006-D6BF23EC8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83" y="1866154"/>
            <a:ext cx="1285511" cy="1663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5B9A7C-7AF5-49BE-86E0-087FA2DA2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58" y="1838125"/>
            <a:ext cx="1306784" cy="1691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72D78F-CB08-42D4-B539-CEC8F5967F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5" t="10001" r="29545" b="3939"/>
          <a:stretch/>
        </p:blipFill>
        <p:spPr>
          <a:xfrm>
            <a:off x="601511" y="1853785"/>
            <a:ext cx="1129464" cy="165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F0757F-2B4B-4156-A311-1FC418518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303" y="1879253"/>
            <a:ext cx="1261749" cy="163629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28" name="Picture 4" descr="Image result for cambridge public works weeks">
            <a:extLst>
              <a:ext uri="{FF2B5EF4-FFF2-40B4-BE49-F238E27FC236}">
                <a16:creationId xmlns:a16="http://schemas.microsoft.com/office/drawing/2014/main" id="{7A84B44F-65C5-42C8-BDC4-42BC3C5C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96" y="1860234"/>
            <a:ext cx="1706508" cy="16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65370D-3C79-43F4-9948-C91790385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047" y="3625652"/>
            <a:ext cx="2768970" cy="1601388"/>
          </a:xfrm>
          <a:prstGeom prst="rect">
            <a:avLst/>
          </a:prstGeom>
          <a:ln>
            <a:solidFill>
              <a:srgbClr val="570D0D"/>
            </a:solidFill>
          </a:ln>
        </p:spPr>
      </p:pic>
    </p:spTree>
    <p:extLst>
      <p:ext uri="{BB962C8B-B14F-4D97-AF65-F5344CB8AC3E}">
        <p14:creationId xmlns:p14="http://schemas.microsoft.com/office/powerpoint/2010/main" val="105748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 descr="&#10;QSqxwalks.jpg                                                  0002DB85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 l="5501" t="3516" b="932"/>
          <a:stretch>
            <a:fillRect/>
          </a:stretch>
        </p:blipFill>
        <p:spPr bwMode="auto">
          <a:xfrm>
            <a:off x="4724400" y="304800"/>
            <a:ext cx="4278819" cy="292693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78915" name="Text Box 1027"/>
          <p:cNvSpPr txBox="1">
            <a:spLocks noChangeArrowheads="1"/>
          </p:cNvSpPr>
          <p:nvPr/>
        </p:nvSpPr>
        <p:spPr bwMode="auto">
          <a:xfrm>
            <a:off x="228600" y="1208088"/>
            <a:ext cx="4479925" cy="1939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+mn-lt"/>
              </a:rPr>
              <a:t>International or “zebra” striping</a:t>
            </a:r>
          </a:p>
          <a:p>
            <a:endParaRPr lang="en-US" dirty="0">
              <a:latin typeface="+mn-lt"/>
            </a:endParaRPr>
          </a:p>
          <a:p>
            <a:pPr>
              <a:buFontTx/>
              <a:buChar char="•"/>
            </a:pPr>
            <a:r>
              <a:rPr lang="en-US" dirty="0">
                <a:latin typeface="+mn-lt"/>
              </a:rPr>
              <a:t>Mark all legs of an intersection</a:t>
            </a:r>
          </a:p>
          <a:p>
            <a:pPr>
              <a:buFontTx/>
              <a:buChar char="•"/>
            </a:pPr>
            <a:endParaRPr lang="en-US" dirty="0">
              <a:latin typeface="+mn-lt"/>
            </a:endParaRPr>
          </a:p>
          <a:p>
            <a:pPr>
              <a:buFontTx/>
              <a:buChar char="•"/>
            </a:pPr>
            <a:r>
              <a:rPr lang="en-US" dirty="0">
                <a:latin typeface="+mn-lt"/>
              </a:rPr>
              <a:t>Thermoplastic or inlay tape</a:t>
            </a:r>
          </a:p>
        </p:txBody>
      </p:sp>
      <p:sp>
        <p:nvSpPr>
          <p:cNvPr id="43012" name="Text Box 1028"/>
          <p:cNvSpPr txBox="1">
            <a:spLocks noChangeArrowheads="1"/>
          </p:cNvSpPr>
          <p:nvPr/>
        </p:nvSpPr>
        <p:spPr bwMode="auto">
          <a:xfrm>
            <a:off x="304800" y="228600"/>
            <a:ext cx="4002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</a:rPr>
              <a:t>Making crossings work</a:t>
            </a:r>
            <a:endParaRPr lang="en-US" dirty="0">
              <a:latin typeface="+mn-lt"/>
            </a:endParaRP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304800" y="3455988"/>
            <a:ext cx="9175750" cy="3097212"/>
            <a:chOff x="192" y="2177"/>
            <a:chExt cx="5780" cy="1951"/>
          </a:xfrm>
        </p:grpSpPr>
        <p:pic>
          <p:nvPicPr>
            <p:cNvPr id="43014" name="Picture 1030" descr="091.jpg                                                        0002DC4FMacintosh HD                   B74677AA:"/>
            <p:cNvPicPr>
              <a:picLocks noChangeAspect="1" noChangeArrowheads="1"/>
            </p:cNvPicPr>
            <p:nvPr/>
          </p:nvPicPr>
          <p:blipFill>
            <a:blip r:embed="rId3" cstate="print"/>
            <a:srcRect l="3868" t="3854" r="601" b="2077"/>
            <a:stretch>
              <a:fillRect/>
            </a:stretch>
          </p:blipFill>
          <p:spPr bwMode="auto">
            <a:xfrm>
              <a:off x="192" y="2177"/>
              <a:ext cx="2928" cy="1951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43015" name="Text Box 1031"/>
            <p:cNvSpPr txBox="1">
              <a:spLocks noChangeArrowheads="1"/>
            </p:cNvSpPr>
            <p:nvPr/>
          </p:nvSpPr>
          <p:spPr bwMode="auto">
            <a:xfrm>
              <a:off x="3552" y="2736"/>
              <a:ext cx="2420" cy="7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dirty="0">
                  <a:latin typeface="+mn-lt"/>
                </a:rPr>
                <a:t>Curb extensions reduce crossing distances</a:t>
              </a:r>
            </a:p>
            <a:p>
              <a:r>
                <a:rPr lang="en-US" dirty="0">
                  <a:latin typeface="+mn-lt"/>
                </a:rPr>
                <a:t>and improve visibility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Pedestrian injuries/Fatalities in Crashes by Vehicle Speed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01" y="2175669"/>
            <a:ext cx="7154299" cy="3767931"/>
          </a:xfr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41765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3884"/>
            <a:ext cx="3581400" cy="2685515"/>
          </a:xfrm>
          <a:prstGeom prst="rect">
            <a:avLst/>
          </a:prstGeom>
          <a:noFill/>
          <a:ln w="31750" cmpd="sng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396" y="762000"/>
            <a:ext cx="3295403" cy="5638800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 rotWithShape="1">
          <a:blip r:embed="rId4" cstate="print"/>
          <a:srcRect t="3809" b="15549"/>
          <a:stretch/>
        </p:blipFill>
        <p:spPr bwMode="auto">
          <a:xfrm>
            <a:off x="4629150" y="2895600"/>
            <a:ext cx="3600450" cy="387096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95497" y="-22860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32929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/>
              <a:t>Green Curb 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56" t="31112" r="11777" b="32221"/>
          <a:stretch/>
        </p:blipFill>
        <p:spPr>
          <a:xfrm>
            <a:off x="838200" y="1600200"/>
            <a:ext cx="7239000" cy="4191000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5285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/>
              <a:t>Traffic Calming Tools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91968" y="1343378"/>
            <a:ext cx="7960064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Times" charset="0"/>
              </a:rPr>
              <a:t>• </a:t>
            </a:r>
            <a:r>
              <a:rPr lang="en-US" sz="2900" dirty="0">
                <a:latin typeface="+mn-lt"/>
              </a:rPr>
              <a:t>Narrow the road</a:t>
            </a:r>
          </a:p>
          <a:p>
            <a:pPr eaLnBrk="0" hangingPunct="0"/>
            <a:r>
              <a:rPr lang="en-US" sz="2900" dirty="0">
                <a:latin typeface="+mn-lt"/>
              </a:rPr>
              <a:t>	Add  Parking </a:t>
            </a:r>
          </a:p>
          <a:p>
            <a:pPr eaLnBrk="0" hangingPunct="0"/>
            <a:r>
              <a:rPr lang="en-US" sz="2900" dirty="0">
                <a:latin typeface="+mn-lt"/>
              </a:rPr>
              <a:t>	Pavement Markings (edge line for bikes)	</a:t>
            </a:r>
          </a:p>
          <a:p>
            <a:pPr eaLnBrk="0" hangingPunct="0"/>
            <a:r>
              <a:rPr lang="en-US" sz="2900" dirty="0">
                <a:latin typeface="+mn-lt"/>
              </a:rPr>
              <a:t>	Visual Narrowing by Adding Trees</a:t>
            </a:r>
          </a:p>
          <a:p>
            <a:pPr eaLnBrk="0" hangingPunct="0"/>
            <a:endParaRPr lang="en-US" sz="2900" dirty="0">
              <a:latin typeface="+mn-lt"/>
            </a:endParaRPr>
          </a:p>
          <a:p>
            <a:pPr eaLnBrk="0" hangingPunct="0"/>
            <a:r>
              <a:rPr lang="en-US" sz="2900" dirty="0">
                <a:latin typeface="+mn-lt"/>
              </a:rPr>
              <a:t>• Horizontal Devices: make the road less straight</a:t>
            </a:r>
          </a:p>
          <a:p>
            <a:pPr eaLnBrk="0" hangingPunct="0"/>
            <a:r>
              <a:rPr lang="en-US" sz="2900" dirty="0">
                <a:latin typeface="+mn-lt"/>
              </a:rPr>
              <a:t>	Chicanes</a:t>
            </a:r>
          </a:p>
          <a:p>
            <a:pPr eaLnBrk="0" hangingPunct="0"/>
            <a:r>
              <a:rPr lang="en-US" sz="2900" dirty="0">
                <a:latin typeface="+mn-lt"/>
              </a:rPr>
              <a:t>	Crossing Islands</a:t>
            </a:r>
          </a:p>
          <a:p>
            <a:pPr eaLnBrk="0" hangingPunct="0"/>
            <a:r>
              <a:rPr lang="en-US" sz="2900" dirty="0">
                <a:latin typeface="+mn-lt"/>
              </a:rPr>
              <a:t>	</a:t>
            </a:r>
          </a:p>
          <a:p>
            <a:pPr eaLnBrk="0" hangingPunct="0"/>
            <a:r>
              <a:rPr lang="en-US" sz="2900" dirty="0">
                <a:latin typeface="+mn-lt"/>
              </a:rPr>
              <a:t>• Vertical devices: make vehicles go over something</a:t>
            </a:r>
          </a:p>
          <a:p>
            <a:pPr eaLnBrk="0" hangingPunct="0"/>
            <a:r>
              <a:rPr lang="en-US" sz="2900" dirty="0">
                <a:latin typeface="+mn-lt"/>
              </a:rPr>
              <a:t>	Raised intersections &amp; crosswalks</a:t>
            </a:r>
          </a:p>
          <a:p>
            <a:pPr eaLnBrk="0" hangingPunct="0"/>
            <a:endParaRPr lang="en-US" dirty="0">
              <a:solidFill>
                <a:srgbClr val="FFFF00"/>
              </a:solidFill>
              <a:latin typeface="Times" charset="0"/>
            </a:endParaRPr>
          </a:p>
          <a:p>
            <a:pPr eaLnBrk="0" hangingPunct="0"/>
            <a:endParaRPr lang="en-US" dirty="0">
              <a:solidFill>
                <a:srgbClr val="FFFF00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6105</TotalTime>
  <Words>660</Words>
  <Application>Microsoft Office PowerPoint</Application>
  <PresentationFormat>On-screen Show (4:3)</PresentationFormat>
  <Paragraphs>127</Paragraphs>
  <Slides>27</Slides>
  <Notes>2</Notes>
  <HiddenSlides>6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Comic Sans MS</vt:lpstr>
      <vt:lpstr>Times</vt:lpstr>
      <vt:lpstr>Times New Roman</vt:lpstr>
      <vt:lpstr>Custom Design</vt:lpstr>
      <vt:lpstr>Acrobat Document</vt:lpstr>
      <vt:lpstr>Chart</vt:lpstr>
      <vt:lpstr>PowerPoint Presentation</vt:lpstr>
      <vt:lpstr>Construction Project Scope</vt:lpstr>
      <vt:lpstr>PowerPoint Presentation</vt:lpstr>
      <vt:lpstr>GUIDING PLANS AND POLICIES</vt:lpstr>
      <vt:lpstr>PowerPoint Presentation</vt:lpstr>
      <vt:lpstr>Pedestrian injuries/Fatalities in Crashes by Vehicle Speed </vt:lpstr>
      <vt:lpstr>PowerPoint Presentation</vt:lpstr>
      <vt:lpstr>PowerPoint Presentation</vt:lpstr>
      <vt:lpstr>Traffic Calming Tools</vt:lpstr>
      <vt:lpstr>Raised intersection</vt:lpstr>
      <vt:lpstr>PowerPoint Presentation</vt:lpstr>
      <vt:lpstr>Curb extension </vt:lpstr>
      <vt:lpstr>Curb extension</vt:lpstr>
      <vt:lpstr>Service and Emergency vehicles</vt:lpstr>
      <vt:lpstr>PowerPoint Presentation</vt:lpstr>
      <vt:lpstr>  How did we develop the plans we are presenting today? </vt:lpstr>
      <vt:lpstr>Speed data – 85th Percentile</vt:lpstr>
      <vt:lpstr>Conceptual Design (NOT FOR CONSTRUCTION)</vt:lpstr>
      <vt:lpstr>Conceptual Design (NOT FOR CONSTRUCTION)</vt:lpstr>
      <vt:lpstr>Conceptual Design (NOT FOR CONSTRUCTION)</vt:lpstr>
      <vt:lpstr>Curb extension  (Green area behind sidewalk)</vt:lpstr>
      <vt:lpstr>Raised intersection </vt:lpstr>
      <vt:lpstr>PowerPoint Presentation</vt:lpstr>
      <vt:lpstr>Questions and Comments</vt:lpstr>
      <vt:lpstr>Next steps</vt:lpstr>
      <vt:lpstr>PowerPoint Presentation</vt:lpstr>
      <vt:lpstr>Curb extensions </vt:lpstr>
    </vt:vector>
  </TitlesOfParts>
  <Company>City of Cambridge,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 SIDE WALK?</dc:title>
  <dc:creator>laptop</dc:creator>
  <cp:lastModifiedBy>Miguel, Melissa</cp:lastModifiedBy>
  <cp:revision>235</cp:revision>
  <cp:lastPrinted>2017-10-17T14:45:07Z</cp:lastPrinted>
  <dcterms:created xsi:type="dcterms:W3CDTF">2005-04-11T22:38:09Z</dcterms:created>
  <dcterms:modified xsi:type="dcterms:W3CDTF">2020-02-26T18:31:39Z</dcterms:modified>
</cp:coreProperties>
</file>